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24"/>
  </p:notesMasterIdLst>
  <p:handoutMasterIdLst>
    <p:handoutMasterId r:id="rId25"/>
  </p:handoutMasterIdLst>
  <p:sldIdLst>
    <p:sldId id="256" r:id="rId3"/>
    <p:sldId id="258" r:id="rId4"/>
    <p:sldId id="281" r:id="rId5"/>
    <p:sldId id="279" r:id="rId6"/>
    <p:sldId id="282" r:id="rId7"/>
    <p:sldId id="266" r:id="rId8"/>
    <p:sldId id="268" r:id="rId9"/>
    <p:sldId id="284" r:id="rId10"/>
    <p:sldId id="270" r:id="rId11"/>
    <p:sldId id="290" r:id="rId12"/>
    <p:sldId id="262" r:id="rId13"/>
    <p:sldId id="264" r:id="rId14"/>
    <p:sldId id="265" r:id="rId15"/>
    <p:sldId id="267" r:id="rId16"/>
    <p:sldId id="280" r:id="rId17"/>
    <p:sldId id="274" r:id="rId18"/>
    <p:sldId id="286" r:id="rId19"/>
    <p:sldId id="287" r:id="rId20"/>
    <p:sldId id="288" r:id="rId21"/>
    <p:sldId id="289" r:id="rId22"/>
    <p:sldId id="277" r:id="rId2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43046C39-D1F3-4299-A1B7-957D32740AC9}">
          <p14:sldIdLst>
            <p14:sldId id="256"/>
            <p14:sldId id="258"/>
            <p14:sldId id="281"/>
            <p14:sldId id="279"/>
            <p14:sldId id="282"/>
          </p14:sldIdLst>
        </p14:section>
        <p14:section name="Proposed method" id="{FC653A3F-4F0A-40DF-BCB0-8A0206D13825}">
          <p14:sldIdLst>
            <p14:sldId id="266"/>
            <p14:sldId id="268"/>
            <p14:sldId id="284"/>
            <p14:sldId id="270"/>
            <p14:sldId id="290"/>
          </p14:sldIdLst>
        </p14:section>
        <p14:section name="Residual interpolation" id="{545E9639-DAE0-420F-87C2-5E01F2784B76}">
          <p14:sldIdLst>
            <p14:sldId id="262"/>
            <p14:sldId id="264"/>
            <p14:sldId id="265"/>
          </p14:sldIdLst>
        </p14:section>
        <p14:section name="Experimental results" id="{539C4D21-66CA-4FF6-98BA-A73FD2FF9FD3}">
          <p14:sldIdLst>
            <p14:sldId id="267"/>
            <p14:sldId id="280"/>
            <p14:sldId id="274"/>
            <p14:sldId id="286"/>
            <p14:sldId id="287"/>
            <p14:sldId id="288"/>
            <p14:sldId id="289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98AA"/>
    <a:srgbClr val="EDF5FD"/>
    <a:srgbClr val="FFCDCD"/>
    <a:srgbClr val="E5F3FB"/>
    <a:srgbClr val="EEF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49" autoAdjust="0"/>
    <p:restoredTop sz="42077" autoAdjust="0"/>
  </p:normalViewPr>
  <p:slideViewPr>
    <p:cSldViewPr snapToGrid="0">
      <p:cViewPr varScale="1">
        <p:scale>
          <a:sx n="27" d="100"/>
          <a:sy n="27" d="100"/>
        </p:scale>
        <p:origin x="2412" y="4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nte\Dropbox\ICPR_presentation\Numerical_comparis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nte\Dropbox\ICPR_presentation\Numerical_comparis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nte\Dropbox\ICPR_presentation\Numerical_comparis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nte\Dropbox\ICPR_presentation\Numerical_compariso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nte\Dropbox\ICPR_presentation\Numerical_compariso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nte\Dropbox\ICPR_presentation\Numerical_compariso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4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242-4DE5-83FC-9014CE3E4D3C}"/>
              </c:ext>
            </c:extLst>
          </c:dPt>
          <c:cat>
            <c:strRef>
              <c:f>RMSE!$A$1:$A$8</c:f>
              <c:strCache>
                <c:ptCount val="8"/>
                <c:pt idx="0">
                  <c:v>He</c:v>
                </c:pt>
                <c:pt idx="1">
                  <c:v>Park</c:v>
                </c:pt>
                <c:pt idx="2">
                  <c:v>Ferstl</c:v>
                </c:pt>
                <c:pt idx="3">
                  <c:v>Konno</c:v>
                </c:pt>
                <c:pt idx="4">
                  <c:v>Wang</c:v>
                </c:pt>
                <c:pt idx="5">
                  <c:v>Yang</c:v>
                </c:pt>
                <c:pt idx="6">
                  <c:v>Aodha</c:v>
                </c:pt>
                <c:pt idx="7">
                  <c:v>proposed</c:v>
                </c:pt>
              </c:strCache>
            </c:strRef>
          </c:cat>
          <c:val>
            <c:numRef>
              <c:f>RMSE!$B$1:$B$8</c:f>
              <c:numCache>
                <c:formatCode>General</c:formatCode>
                <c:ptCount val="8"/>
                <c:pt idx="0">
                  <c:v>13.34</c:v>
                </c:pt>
                <c:pt idx="1">
                  <c:v>12.92</c:v>
                </c:pt>
                <c:pt idx="2">
                  <c:v>12.66</c:v>
                </c:pt>
                <c:pt idx="3">
                  <c:v>11.44</c:v>
                </c:pt>
                <c:pt idx="4">
                  <c:v>9.4499999999999993</c:v>
                </c:pt>
                <c:pt idx="5">
                  <c:v>9.23</c:v>
                </c:pt>
                <c:pt idx="6">
                  <c:v>17.55</c:v>
                </c:pt>
                <c:pt idx="7">
                  <c:v>10.11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42-4DE5-83FC-9014CE3E4D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3635440"/>
        <c:axId val="25363960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RMSE!$A$1:$A$8</c15:sqref>
                        </c15:formulaRef>
                      </c:ext>
                    </c:extLst>
                    <c:strCache>
                      <c:ptCount val="8"/>
                      <c:pt idx="0">
                        <c:v>He</c:v>
                      </c:pt>
                      <c:pt idx="1">
                        <c:v>Park</c:v>
                      </c:pt>
                      <c:pt idx="2">
                        <c:v>Ferstl</c:v>
                      </c:pt>
                      <c:pt idx="3">
                        <c:v>Konno</c:v>
                      </c:pt>
                      <c:pt idx="4">
                        <c:v>Wang</c:v>
                      </c:pt>
                      <c:pt idx="5">
                        <c:v>Yang</c:v>
                      </c:pt>
                      <c:pt idx="6">
                        <c:v>Aodha</c:v>
                      </c:pt>
                      <c:pt idx="7">
                        <c:v>proposed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RMSE!$C$1:$C$8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17.41</c:v>
                      </c:pt>
                      <c:pt idx="1">
                        <c:v>16.690000000000001</c:v>
                      </c:pt>
                      <c:pt idx="2">
                        <c:v>17.47</c:v>
                      </c:pt>
                      <c:pt idx="3">
                        <c:v>14.41</c:v>
                      </c:pt>
                      <c:pt idx="4">
                        <c:v>15.73</c:v>
                      </c:pt>
                      <c:pt idx="5">
                        <c:v>17.36</c:v>
                      </c:pt>
                      <c:pt idx="6">
                        <c:v>22.16</c:v>
                      </c:pt>
                      <c:pt idx="7">
                        <c:v>12.76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B242-4DE5-83FC-9014CE3E4D3C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RMSE!$A$1:$A$8</c15:sqref>
                        </c15:formulaRef>
                      </c:ext>
                    </c:extLst>
                    <c:strCache>
                      <c:ptCount val="8"/>
                      <c:pt idx="0">
                        <c:v>He</c:v>
                      </c:pt>
                      <c:pt idx="1">
                        <c:v>Park</c:v>
                      </c:pt>
                      <c:pt idx="2">
                        <c:v>Ferstl</c:v>
                      </c:pt>
                      <c:pt idx="3">
                        <c:v>Konno</c:v>
                      </c:pt>
                      <c:pt idx="4">
                        <c:v>Wang</c:v>
                      </c:pt>
                      <c:pt idx="5">
                        <c:v>Yang</c:v>
                      </c:pt>
                      <c:pt idx="6">
                        <c:v>Aodha</c:v>
                      </c:pt>
                      <c:pt idx="7">
                        <c:v>proposed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RMSE!$D$1:$D$8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23.89</c:v>
                      </c:pt>
                      <c:pt idx="1">
                        <c:v>20.65</c:v>
                      </c:pt>
                      <c:pt idx="2">
                        <c:v>46.18</c:v>
                      </c:pt>
                      <c:pt idx="3">
                        <c:v>19.29</c:v>
                      </c:pt>
                      <c:pt idx="4">
                        <c:v>28.45</c:v>
                      </c:pt>
                      <c:pt idx="5">
                        <c:v>29.06</c:v>
                      </c:pt>
                      <c:pt idx="6">
                        <c:v>36.65</c:v>
                      </c:pt>
                      <c:pt idx="7">
                        <c:v>18.57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B242-4DE5-83FC-9014CE3E4D3C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RMSE!$A$1:$A$8</c15:sqref>
                        </c15:formulaRef>
                      </c:ext>
                    </c:extLst>
                    <c:strCache>
                      <c:ptCount val="8"/>
                      <c:pt idx="0">
                        <c:v>He</c:v>
                      </c:pt>
                      <c:pt idx="1">
                        <c:v>Park</c:v>
                      </c:pt>
                      <c:pt idx="2">
                        <c:v>Ferstl</c:v>
                      </c:pt>
                      <c:pt idx="3">
                        <c:v>Konno</c:v>
                      </c:pt>
                      <c:pt idx="4">
                        <c:v>Wang</c:v>
                      </c:pt>
                      <c:pt idx="5">
                        <c:v>Yang</c:v>
                      </c:pt>
                      <c:pt idx="6">
                        <c:v>Aodha</c:v>
                      </c:pt>
                      <c:pt idx="7">
                        <c:v>proposed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RMSE!$E$1:$E$8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0.81</c:v>
                      </c:pt>
                      <c:pt idx="1">
                        <c:v>0.64</c:v>
                      </c:pt>
                      <c:pt idx="2">
                        <c:v>0.79</c:v>
                      </c:pt>
                      <c:pt idx="3">
                        <c:v>0.87</c:v>
                      </c:pt>
                      <c:pt idx="4">
                        <c:v>0.88</c:v>
                      </c:pt>
                      <c:pt idx="5">
                        <c:v>0.86</c:v>
                      </c:pt>
                      <c:pt idx="6">
                        <c:v>0.54</c:v>
                      </c:pt>
                      <c:pt idx="7">
                        <c:v>0.88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B242-4DE5-83FC-9014CE3E4D3C}"/>
                  </c:ext>
                </c:extLst>
              </c15:ser>
            </c15:filteredBarSeries>
            <c15:filteredBarSeries>
              <c15:ser>
                <c:idx val="4"/>
                <c:order val="4"/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RMSE!$A$1:$A$8</c15:sqref>
                        </c15:formulaRef>
                      </c:ext>
                    </c:extLst>
                    <c:strCache>
                      <c:ptCount val="8"/>
                      <c:pt idx="0">
                        <c:v>He</c:v>
                      </c:pt>
                      <c:pt idx="1">
                        <c:v>Park</c:v>
                      </c:pt>
                      <c:pt idx="2">
                        <c:v>Ferstl</c:v>
                      </c:pt>
                      <c:pt idx="3">
                        <c:v>Konno</c:v>
                      </c:pt>
                      <c:pt idx="4">
                        <c:v>Wang</c:v>
                      </c:pt>
                      <c:pt idx="5">
                        <c:v>Yang</c:v>
                      </c:pt>
                      <c:pt idx="6">
                        <c:v>Aodha</c:v>
                      </c:pt>
                      <c:pt idx="7">
                        <c:v>proposed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RMSE!$F$1:$F$8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0.68</c:v>
                      </c:pt>
                      <c:pt idx="1">
                        <c:v>0.56999999999999995</c:v>
                      </c:pt>
                      <c:pt idx="2">
                        <c:v>0.59</c:v>
                      </c:pt>
                      <c:pt idx="3">
                        <c:v>0.77</c:v>
                      </c:pt>
                      <c:pt idx="4">
                        <c:v>0.78</c:v>
                      </c:pt>
                      <c:pt idx="5">
                        <c:v>0.69</c:v>
                      </c:pt>
                      <c:pt idx="6">
                        <c:v>0.41</c:v>
                      </c:pt>
                      <c:pt idx="7">
                        <c:v>0.8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B242-4DE5-83FC-9014CE3E4D3C}"/>
                  </c:ext>
                </c:extLst>
              </c15:ser>
            </c15:filteredBarSeries>
            <c15:filteredBarSeries>
              <c15:ser>
                <c:idx val="5"/>
                <c:order val="5"/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RMSE!$A$1:$A$8</c15:sqref>
                        </c15:formulaRef>
                      </c:ext>
                    </c:extLst>
                    <c:strCache>
                      <c:ptCount val="8"/>
                      <c:pt idx="0">
                        <c:v>He</c:v>
                      </c:pt>
                      <c:pt idx="1">
                        <c:v>Park</c:v>
                      </c:pt>
                      <c:pt idx="2">
                        <c:v>Ferstl</c:v>
                      </c:pt>
                      <c:pt idx="3">
                        <c:v>Konno</c:v>
                      </c:pt>
                      <c:pt idx="4">
                        <c:v>Wang</c:v>
                      </c:pt>
                      <c:pt idx="5">
                        <c:v>Yang</c:v>
                      </c:pt>
                      <c:pt idx="6">
                        <c:v>Aodha</c:v>
                      </c:pt>
                      <c:pt idx="7">
                        <c:v>proposed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RMSE!$G$1:$G$8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0.51</c:v>
                      </c:pt>
                      <c:pt idx="1">
                        <c:v>0.48</c:v>
                      </c:pt>
                      <c:pt idx="2">
                        <c:v>0.16</c:v>
                      </c:pt>
                      <c:pt idx="3">
                        <c:v>0.6</c:v>
                      </c:pt>
                      <c:pt idx="4">
                        <c:v>0.56000000000000005</c:v>
                      </c:pt>
                      <c:pt idx="5">
                        <c:v>0.45</c:v>
                      </c:pt>
                      <c:pt idx="6">
                        <c:v>0.27</c:v>
                      </c:pt>
                      <c:pt idx="7">
                        <c:v>0.63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B242-4DE5-83FC-9014CE3E4D3C}"/>
                  </c:ext>
                </c:extLst>
              </c15:ser>
            </c15:filteredBarSeries>
          </c:ext>
        </c:extLst>
      </c:barChart>
      <c:catAx>
        <c:axId val="25363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53639600"/>
        <c:crosses val="autoZero"/>
        <c:auto val="1"/>
        <c:lblAlgn val="ctr"/>
        <c:lblOffset val="100"/>
        <c:noMultiLvlLbl val="0"/>
      </c:catAx>
      <c:valAx>
        <c:axId val="25363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53635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3"/>
          <c:order val="3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4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109-4F87-BEC0-A5EF96DFE870}"/>
              </c:ext>
            </c:extLst>
          </c:dPt>
          <c:cat>
            <c:strRef>
              <c:f>RMSE!$A$1:$A$8</c:f>
              <c:strCache>
                <c:ptCount val="8"/>
                <c:pt idx="0">
                  <c:v>He</c:v>
                </c:pt>
                <c:pt idx="1">
                  <c:v>Park</c:v>
                </c:pt>
                <c:pt idx="2">
                  <c:v>Ferstl</c:v>
                </c:pt>
                <c:pt idx="3">
                  <c:v>Konno</c:v>
                </c:pt>
                <c:pt idx="4">
                  <c:v>Wang</c:v>
                </c:pt>
                <c:pt idx="5">
                  <c:v>Yang</c:v>
                </c:pt>
                <c:pt idx="6">
                  <c:v>Aodha</c:v>
                </c:pt>
                <c:pt idx="7">
                  <c:v>proposed</c:v>
                </c:pt>
              </c:strCache>
            </c:strRef>
          </c:cat>
          <c:val>
            <c:numRef>
              <c:f>RMSE!$E$1:$E$8</c:f>
              <c:numCache>
                <c:formatCode>General</c:formatCode>
                <c:ptCount val="8"/>
                <c:pt idx="0">
                  <c:v>0.81</c:v>
                </c:pt>
                <c:pt idx="1">
                  <c:v>0.64</c:v>
                </c:pt>
                <c:pt idx="2">
                  <c:v>0.79</c:v>
                </c:pt>
                <c:pt idx="3">
                  <c:v>0.87</c:v>
                </c:pt>
                <c:pt idx="4">
                  <c:v>0.88</c:v>
                </c:pt>
                <c:pt idx="5">
                  <c:v>0.86</c:v>
                </c:pt>
                <c:pt idx="6">
                  <c:v>0.54</c:v>
                </c:pt>
                <c:pt idx="7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42-4DE5-83FC-9014CE3E4D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3635440"/>
        <c:axId val="2536396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RMSE!$A$1:$A$8</c15:sqref>
                        </c15:formulaRef>
                      </c:ext>
                    </c:extLst>
                    <c:strCache>
                      <c:ptCount val="8"/>
                      <c:pt idx="0">
                        <c:v>He</c:v>
                      </c:pt>
                      <c:pt idx="1">
                        <c:v>Park</c:v>
                      </c:pt>
                      <c:pt idx="2">
                        <c:v>Ferstl</c:v>
                      </c:pt>
                      <c:pt idx="3">
                        <c:v>Konno</c:v>
                      </c:pt>
                      <c:pt idx="4">
                        <c:v>Wang</c:v>
                      </c:pt>
                      <c:pt idx="5">
                        <c:v>Yang</c:v>
                      </c:pt>
                      <c:pt idx="6">
                        <c:v>Aodha</c:v>
                      </c:pt>
                      <c:pt idx="7">
                        <c:v>proposed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RMSE!$B$1:$B$8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13.34</c:v>
                      </c:pt>
                      <c:pt idx="1">
                        <c:v>12.92</c:v>
                      </c:pt>
                      <c:pt idx="2">
                        <c:v>12.66</c:v>
                      </c:pt>
                      <c:pt idx="3">
                        <c:v>11.44</c:v>
                      </c:pt>
                      <c:pt idx="4">
                        <c:v>9.4499999999999993</c:v>
                      </c:pt>
                      <c:pt idx="5">
                        <c:v>9.23</c:v>
                      </c:pt>
                      <c:pt idx="6">
                        <c:v>17.55</c:v>
                      </c:pt>
                      <c:pt idx="7">
                        <c:v>10.11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B242-4DE5-83FC-9014CE3E4D3C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RMSE!$A$1:$A$8</c15:sqref>
                        </c15:formulaRef>
                      </c:ext>
                    </c:extLst>
                    <c:strCache>
                      <c:ptCount val="8"/>
                      <c:pt idx="0">
                        <c:v>He</c:v>
                      </c:pt>
                      <c:pt idx="1">
                        <c:v>Park</c:v>
                      </c:pt>
                      <c:pt idx="2">
                        <c:v>Ferstl</c:v>
                      </c:pt>
                      <c:pt idx="3">
                        <c:v>Konno</c:v>
                      </c:pt>
                      <c:pt idx="4">
                        <c:v>Wang</c:v>
                      </c:pt>
                      <c:pt idx="5">
                        <c:v>Yang</c:v>
                      </c:pt>
                      <c:pt idx="6">
                        <c:v>Aodha</c:v>
                      </c:pt>
                      <c:pt idx="7">
                        <c:v>proposed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RMSE!$C$1:$C$8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17.41</c:v>
                      </c:pt>
                      <c:pt idx="1">
                        <c:v>16.690000000000001</c:v>
                      </c:pt>
                      <c:pt idx="2">
                        <c:v>17.47</c:v>
                      </c:pt>
                      <c:pt idx="3">
                        <c:v>14.41</c:v>
                      </c:pt>
                      <c:pt idx="4">
                        <c:v>15.73</c:v>
                      </c:pt>
                      <c:pt idx="5">
                        <c:v>17.36</c:v>
                      </c:pt>
                      <c:pt idx="6">
                        <c:v>22.16</c:v>
                      </c:pt>
                      <c:pt idx="7">
                        <c:v>12.76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B242-4DE5-83FC-9014CE3E4D3C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RMSE!$A$1:$A$8</c15:sqref>
                        </c15:formulaRef>
                      </c:ext>
                    </c:extLst>
                    <c:strCache>
                      <c:ptCount val="8"/>
                      <c:pt idx="0">
                        <c:v>He</c:v>
                      </c:pt>
                      <c:pt idx="1">
                        <c:v>Park</c:v>
                      </c:pt>
                      <c:pt idx="2">
                        <c:v>Ferstl</c:v>
                      </c:pt>
                      <c:pt idx="3">
                        <c:v>Konno</c:v>
                      </c:pt>
                      <c:pt idx="4">
                        <c:v>Wang</c:v>
                      </c:pt>
                      <c:pt idx="5">
                        <c:v>Yang</c:v>
                      </c:pt>
                      <c:pt idx="6">
                        <c:v>Aodha</c:v>
                      </c:pt>
                      <c:pt idx="7">
                        <c:v>proposed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RMSE!$D$1:$D$8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23.89</c:v>
                      </c:pt>
                      <c:pt idx="1">
                        <c:v>20.65</c:v>
                      </c:pt>
                      <c:pt idx="2">
                        <c:v>46.18</c:v>
                      </c:pt>
                      <c:pt idx="3">
                        <c:v>19.29</c:v>
                      </c:pt>
                      <c:pt idx="4">
                        <c:v>28.45</c:v>
                      </c:pt>
                      <c:pt idx="5">
                        <c:v>29.06</c:v>
                      </c:pt>
                      <c:pt idx="6">
                        <c:v>36.65</c:v>
                      </c:pt>
                      <c:pt idx="7">
                        <c:v>18.57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B242-4DE5-83FC-9014CE3E4D3C}"/>
                  </c:ext>
                </c:extLst>
              </c15:ser>
            </c15:filteredBarSeries>
            <c15:filteredBarSeries>
              <c15:ser>
                <c:idx val="4"/>
                <c:order val="4"/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RMSE!$A$1:$A$8</c15:sqref>
                        </c15:formulaRef>
                      </c:ext>
                    </c:extLst>
                    <c:strCache>
                      <c:ptCount val="8"/>
                      <c:pt idx="0">
                        <c:v>He</c:v>
                      </c:pt>
                      <c:pt idx="1">
                        <c:v>Park</c:v>
                      </c:pt>
                      <c:pt idx="2">
                        <c:v>Ferstl</c:v>
                      </c:pt>
                      <c:pt idx="3">
                        <c:v>Konno</c:v>
                      </c:pt>
                      <c:pt idx="4">
                        <c:v>Wang</c:v>
                      </c:pt>
                      <c:pt idx="5">
                        <c:v>Yang</c:v>
                      </c:pt>
                      <c:pt idx="6">
                        <c:v>Aodha</c:v>
                      </c:pt>
                      <c:pt idx="7">
                        <c:v>proposed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RMSE!$F$1:$F$8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0.68</c:v>
                      </c:pt>
                      <c:pt idx="1">
                        <c:v>0.56999999999999995</c:v>
                      </c:pt>
                      <c:pt idx="2">
                        <c:v>0.59</c:v>
                      </c:pt>
                      <c:pt idx="3">
                        <c:v>0.77</c:v>
                      </c:pt>
                      <c:pt idx="4">
                        <c:v>0.78</c:v>
                      </c:pt>
                      <c:pt idx="5">
                        <c:v>0.69</c:v>
                      </c:pt>
                      <c:pt idx="6">
                        <c:v>0.41</c:v>
                      </c:pt>
                      <c:pt idx="7">
                        <c:v>0.8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B242-4DE5-83FC-9014CE3E4D3C}"/>
                  </c:ext>
                </c:extLst>
              </c15:ser>
            </c15:filteredBarSeries>
            <c15:filteredBarSeries>
              <c15:ser>
                <c:idx val="5"/>
                <c:order val="5"/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RMSE!$A$1:$A$8</c15:sqref>
                        </c15:formulaRef>
                      </c:ext>
                    </c:extLst>
                    <c:strCache>
                      <c:ptCount val="8"/>
                      <c:pt idx="0">
                        <c:v>He</c:v>
                      </c:pt>
                      <c:pt idx="1">
                        <c:v>Park</c:v>
                      </c:pt>
                      <c:pt idx="2">
                        <c:v>Ferstl</c:v>
                      </c:pt>
                      <c:pt idx="3">
                        <c:v>Konno</c:v>
                      </c:pt>
                      <c:pt idx="4">
                        <c:v>Wang</c:v>
                      </c:pt>
                      <c:pt idx="5">
                        <c:v>Yang</c:v>
                      </c:pt>
                      <c:pt idx="6">
                        <c:v>Aodha</c:v>
                      </c:pt>
                      <c:pt idx="7">
                        <c:v>proposed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RMSE!$G$1:$G$8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0.51</c:v>
                      </c:pt>
                      <c:pt idx="1">
                        <c:v>0.48</c:v>
                      </c:pt>
                      <c:pt idx="2">
                        <c:v>0.16</c:v>
                      </c:pt>
                      <c:pt idx="3">
                        <c:v>0.6</c:v>
                      </c:pt>
                      <c:pt idx="4">
                        <c:v>0.56000000000000005</c:v>
                      </c:pt>
                      <c:pt idx="5">
                        <c:v>0.45</c:v>
                      </c:pt>
                      <c:pt idx="6">
                        <c:v>0.27</c:v>
                      </c:pt>
                      <c:pt idx="7">
                        <c:v>0.63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B242-4DE5-83FC-9014CE3E4D3C}"/>
                  </c:ext>
                </c:extLst>
              </c15:ser>
            </c15:filteredBarSeries>
          </c:ext>
        </c:extLst>
      </c:barChart>
      <c:catAx>
        <c:axId val="25363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53639600"/>
        <c:crosses val="autoZero"/>
        <c:auto val="1"/>
        <c:lblAlgn val="ctr"/>
        <c:lblOffset val="100"/>
        <c:noMultiLvlLbl val="0"/>
      </c:catAx>
      <c:valAx>
        <c:axId val="25363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53635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4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979C-4761-BD05-671B78EB65FE}"/>
              </c:ext>
            </c:extLst>
          </c:dPt>
          <c:cat>
            <c:strRef>
              <c:f>RMSE!$A$1:$A$8</c:f>
              <c:strCache>
                <c:ptCount val="8"/>
                <c:pt idx="0">
                  <c:v>He</c:v>
                </c:pt>
                <c:pt idx="1">
                  <c:v>Park</c:v>
                </c:pt>
                <c:pt idx="2">
                  <c:v>Ferstl</c:v>
                </c:pt>
                <c:pt idx="3">
                  <c:v>Konno</c:v>
                </c:pt>
                <c:pt idx="4">
                  <c:v>Wang</c:v>
                </c:pt>
                <c:pt idx="5">
                  <c:v>Yang</c:v>
                </c:pt>
                <c:pt idx="6">
                  <c:v>Aodha</c:v>
                </c:pt>
                <c:pt idx="7">
                  <c:v>proposed</c:v>
                </c:pt>
              </c:strCache>
            </c:strRef>
          </c:cat>
          <c:val>
            <c:numRef>
              <c:f>RMSE!$C$1:$C$8</c:f>
              <c:numCache>
                <c:formatCode>General</c:formatCode>
                <c:ptCount val="8"/>
                <c:pt idx="0">
                  <c:v>17.41</c:v>
                </c:pt>
                <c:pt idx="1">
                  <c:v>16.690000000000001</c:v>
                </c:pt>
                <c:pt idx="2">
                  <c:v>17.47</c:v>
                </c:pt>
                <c:pt idx="3">
                  <c:v>14.41</c:v>
                </c:pt>
                <c:pt idx="4">
                  <c:v>15.73</c:v>
                </c:pt>
                <c:pt idx="5">
                  <c:v>17.36</c:v>
                </c:pt>
                <c:pt idx="6">
                  <c:v>22.16</c:v>
                </c:pt>
                <c:pt idx="7">
                  <c:v>12.76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42-4DE5-83FC-9014CE3E4D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3635440"/>
        <c:axId val="2536396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RMSE!$A$1:$A$8</c15:sqref>
                        </c15:formulaRef>
                      </c:ext>
                    </c:extLst>
                    <c:strCache>
                      <c:ptCount val="8"/>
                      <c:pt idx="0">
                        <c:v>He</c:v>
                      </c:pt>
                      <c:pt idx="1">
                        <c:v>Park</c:v>
                      </c:pt>
                      <c:pt idx="2">
                        <c:v>Ferstl</c:v>
                      </c:pt>
                      <c:pt idx="3">
                        <c:v>Konno</c:v>
                      </c:pt>
                      <c:pt idx="4">
                        <c:v>Wang</c:v>
                      </c:pt>
                      <c:pt idx="5">
                        <c:v>Yang</c:v>
                      </c:pt>
                      <c:pt idx="6">
                        <c:v>Aodha</c:v>
                      </c:pt>
                      <c:pt idx="7">
                        <c:v>proposed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RMSE!$B$1:$B$8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13.34</c:v>
                      </c:pt>
                      <c:pt idx="1">
                        <c:v>12.92</c:v>
                      </c:pt>
                      <c:pt idx="2">
                        <c:v>12.66</c:v>
                      </c:pt>
                      <c:pt idx="3">
                        <c:v>11.44</c:v>
                      </c:pt>
                      <c:pt idx="4">
                        <c:v>9.4499999999999993</c:v>
                      </c:pt>
                      <c:pt idx="5">
                        <c:v>9.23</c:v>
                      </c:pt>
                      <c:pt idx="6">
                        <c:v>17.55</c:v>
                      </c:pt>
                      <c:pt idx="7">
                        <c:v>10.11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B242-4DE5-83FC-9014CE3E4D3C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RMSE!$A$1:$A$8</c15:sqref>
                        </c15:formulaRef>
                      </c:ext>
                    </c:extLst>
                    <c:strCache>
                      <c:ptCount val="8"/>
                      <c:pt idx="0">
                        <c:v>He</c:v>
                      </c:pt>
                      <c:pt idx="1">
                        <c:v>Park</c:v>
                      </c:pt>
                      <c:pt idx="2">
                        <c:v>Ferstl</c:v>
                      </c:pt>
                      <c:pt idx="3">
                        <c:v>Konno</c:v>
                      </c:pt>
                      <c:pt idx="4">
                        <c:v>Wang</c:v>
                      </c:pt>
                      <c:pt idx="5">
                        <c:v>Yang</c:v>
                      </c:pt>
                      <c:pt idx="6">
                        <c:v>Aodha</c:v>
                      </c:pt>
                      <c:pt idx="7">
                        <c:v>proposed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RMSE!$D$1:$D$8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23.89</c:v>
                      </c:pt>
                      <c:pt idx="1">
                        <c:v>20.65</c:v>
                      </c:pt>
                      <c:pt idx="2">
                        <c:v>46.18</c:v>
                      </c:pt>
                      <c:pt idx="3">
                        <c:v>19.29</c:v>
                      </c:pt>
                      <c:pt idx="4">
                        <c:v>28.45</c:v>
                      </c:pt>
                      <c:pt idx="5">
                        <c:v>29.06</c:v>
                      </c:pt>
                      <c:pt idx="6">
                        <c:v>36.65</c:v>
                      </c:pt>
                      <c:pt idx="7">
                        <c:v>18.57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B242-4DE5-83FC-9014CE3E4D3C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RMSE!$A$1:$A$8</c15:sqref>
                        </c15:formulaRef>
                      </c:ext>
                    </c:extLst>
                    <c:strCache>
                      <c:ptCount val="8"/>
                      <c:pt idx="0">
                        <c:v>He</c:v>
                      </c:pt>
                      <c:pt idx="1">
                        <c:v>Park</c:v>
                      </c:pt>
                      <c:pt idx="2">
                        <c:v>Ferstl</c:v>
                      </c:pt>
                      <c:pt idx="3">
                        <c:v>Konno</c:v>
                      </c:pt>
                      <c:pt idx="4">
                        <c:v>Wang</c:v>
                      </c:pt>
                      <c:pt idx="5">
                        <c:v>Yang</c:v>
                      </c:pt>
                      <c:pt idx="6">
                        <c:v>Aodha</c:v>
                      </c:pt>
                      <c:pt idx="7">
                        <c:v>proposed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RMSE!$E$1:$E$8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0.81</c:v>
                      </c:pt>
                      <c:pt idx="1">
                        <c:v>0.64</c:v>
                      </c:pt>
                      <c:pt idx="2">
                        <c:v>0.79</c:v>
                      </c:pt>
                      <c:pt idx="3">
                        <c:v>0.87</c:v>
                      </c:pt>
                      <c:pt idx="4">
                        <c:v>0.88</c:v>
                      </c:pt>
                      <c:pt idx="5">
                        <c:v>0.86</c:v>
                      </c:pt>
                      <c:pt idx="6">
                        <c:v>0.54</c:v>
                      </c:pt>
                      <c:pt idx="7">
                        <c:v>0.88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B242-4DE5-83FC-9014CE3E4D3C}"/>
                  </c:ext>
                </c:extLst>
              </c15:ser>
            </c15:filteredBarSeries>
            <c15:filteredBarSeries>
              <c15:ser>
                <c:idx val="4"/>
                <c:order val="4"/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RMSE!$A$1:$A$8</c15:sqref>
                        </c15:formulaRef>
                      </c:ext>
                    </c:extLst>
                    <c:strCache>
                      <c:ptCount val="8"/>
                      <c:pt idx="0">
                        <c:v>He</c:v>
                      </c:pt>
                      <c:pt idx="1">
                        <c:v>Park</c:v>
                      </c:pt>
                      <c:pt idx="2">
                        <c:v>Ferstl</c:v>
                      </c:pt>
                      <c:pt idx="3">
                        <c:v>Konno</c:v>
                      </c:pt>
                      <c:pt idx="4">
                        <c:v>Wang</c:v>
                      </c:pt>
                      <c:pt idx="5">
                        <c:v>Yang</c:v>
                      </c:pt>
                      <c:pt idx="6">
                        <c:v>Aodha</c:v>
                      </c:pt>
                      <c:pt idx="7">
                        <c:v>proposed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RMSE!$F$1:$F$8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0.68</c:v>
                      </c:pt>
                      <c:pt idx="1">
                        <c:v>0.56999999999999995</c:v>
                      </c:pt>
                      <c:pt idx="2">
                        <c:v>0.59</c:v>
                      </c:pt>
                      <c:pt idx="3">
                        <c:v>0.77</c:v>
                      </c:pt>
                      <c:pt idx="4">
                        <c:v>0.78</c:v>
                      </c:pt>
                      <c:pt idx="5">
                        <c:v>0.69</c:v>
                      </c:pt>
                      <c:pt idx="6">
                        <c:v>0.41</c:v>
                      </c:pt>
                      <c:pt idx="7">
                        <c:v>0.8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B242-4DE5-83FC-9014CE3E4D3C}"/>
                  </c:ext>
                </c:extLst>
              </c15:ser>
            </c15:filteredBarSeries>
            <c15:filteredBarSeries>
              <c15:ser>
                <c:idx val="5"/>
                <c:order val="5"/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RMSE!$A$1:$A$8</c15:sqref>
                        </c15:formulaRef>
                      </c:ext>
                    </c:extLst>
                    <c:strCache>
                      <c:ptCount val="8"/>
                      <c:pt idx="0">
                        <c:v>He</c:v>
                      </c:pt>
                      <c:pt idx="1">
                        <c:v>Park</c:v>
                      </c:pt>
                      <c:pt idx="2">
                        <c:v>Ferstl</c:v>
                      </c:pt>
                      <c:pt idx="3">
                        <c:v>Konno</c:v>
                      </c:pt>
                      <c:pt idx="4">
                        <c:v>Wang</c:v>
                      </c:pt>
                      <c:pt idx="5">
                        <c:v>Yang</c:v>
                      </c:pt>
                      <c:pt idx="6">
                        <c:v>Aodha</c:v>
                      </c:pt>
                      <c:pt idx="7">
                        <c:v>proposed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RMSE!$G$1:$G$8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0.51</c:v>
                      </c:pt>
                      <c:pt idx="1">
                        <c:v>0.48</c:v>
                      </c:pt>
                      <c:pt idx="2">
                        <c:v>0.16</c:v>
                      </c:pt>
                      <c:pt idx="3">
                        <c:v>0.6</c:v>
                      </c:pt>
                      <c:pt idx="4">
                        <c:v>0.56000000000000005</c:v>
                      </c:pt>
                      <c:pt idx="5">
                        <c:v>0.45</c:v>
                      </c:pt>
                      <c:pt idx="6">
                        <c:v>0.27</c:v>
                      </c:pt>
                      <c:pt idx="7">
                        <c:v>0.63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B242-4DE5-83FC-9014CE3E4D3C}"/>
                  </c:ext>
                </c:extLst>
              </c15:ser>
            </c15:filteredBarSeries>
          </c:ext>
        </c:extLst>
      </c:barChart>
      <c:catAx>
        <c:axId val="25363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53639600"/>
        <c:crosses val="autoZero"/>
        <c:auto val="1"/>
        <c:lblAlgn val="ctr"/>
        <c:lblOffset val="100"/>
        <c:noMultiLvlLbl val="0"/>
      </c:catAx>
      <c:valAx>
        <c:axId val="25363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53635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4"/>
          <c:order val="4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4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43C-4C6D-9E64-0864356B11A3}"/>
              </c:ext>
            </c:extLst>
          </c:dPt>
          <c:cat>
            <c:strRef>
              <c:f>RMSE!$A$1:$A$8</c:f>
              <c:strCache>
                <c:ptCount val="8"/>
                <c:pt idx="0">
                  <c:v>He</c:v>
                </c:pt>
                <c:pt idx="1">
                  <c:v>Park</c:v>
                </c:pt>
                <c:pt idx="2">
                  <c:v>Ferstl</c:v>
                </c:pt>
                <c:pt idx="3">
                  <c:v>Konno</c:v>
                </c:pt>
                <c:pt idx="4">
                  <c:v>Wang</c:v>
                </c:pt>
                <c:pt idx="5">
                  <c:v>Yang</c:v>
                </c:pt>
                <c:pt idx="6">
                  <c:v>Aodha</c:v>
                </c:pt>
                <c:pt idx="7">
                  <c:v>proposed</c:v>
                </c:pt>
              </c:strCache>
            </c:strRef>
          </c:cat>
          <c:val>
            <c:numRef>
              <c:f>RMSE!$F$1:$F$8</c:f>
              <c:numCache>
                <c:formatCode>General</c:formatCode>
                <c:ptCount val="8"/>
                <c:pt idx="0">
                  <c:v>0.68</c:v>
                </c:pt>
                <c:pt idx="1">
                  <c:v>0.56999999999999995</c:v>
                </c:pt>
                <c:pt idx="2">
                  <c:v>0.59</c:v>
                </c:pt>
                <c:pt idx="3">
                  <c:v>0.77</c:v>
                </c:pt>
                <c:pt idx="4">
                  <c:v>0.78</c:v>
                </c:pt>
                <c:pt idx="5">
                  <c:v>0.69</c:v>
                </c:pt>
                <c:pt idx="6">
                  <c:v>0.41</c:v>
                </c:pt>
                <c:pt idx="7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42-4DE5-83FC-9014CE3E4D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3635440"/>
        <c:axId val="2536396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RMSE!$A$1:$A$8</c15:sqref>
                        </c15:formulaRef>
                      </c:ext>
                    </c:extLst>
                    <c:strCache>
                      <c:ptCount val="8"/>
                      <c:pt idx="0">
                        <c:v>He</c:v>
                      </c:pt>
                      <c:pt idx="1">
                        <c:v>Park</c:v>
                      </c:pt>
                      <c:pt idx="2">
                        <c:v>Ferstl</c:v>
                      </c:pt>
                      <c:pt idx="3">
                        <c:v>Konno</c:v>
                      </c:pt>
                      <c:pt idx="4">
                        <c:v>Wang</c:v>
                      </c:pt>
                      <c:pt idx="5">
                        <c:v>Yang</c:v>
                      </c:pt>
                      <c:pt idx="6">
                        <c:v>Aodha</c:v>
                      </c:pt>
                      <c:pt idx="7">
                        <c:v>proposed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RMSE!$B$1:$B$8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13.34</c:v>
                      </c:pt>
                      <c:pt idx="1">
                        <c:v>12.92</c:v>
                      </c:pt>
                      <c:pt idx="2">
                        <c:v>12.66</c:v>
                      </c:pt>
                      <c:pt idx="3">
                        <c:v>11.44</c:v>
                      </c:pt>
                      <c:pt idx="4">
                        <c:v>9.4499999999999993</c:v>
                      </c:pt>
                      <c:pt idx="5">
                        <c:v>9.23</c:v>
                      </c:pt>
                      <c:pt idx="6">
                        <c:v>17.55</c:v>
                      </c:pt>
                      <c:pt idx="7">
                        <c:v>10.11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B242-4DE5-83FC-9014CE3E4D3C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RMSE!$A$1:$A$8</c15:sqref>
                        </c15:formulaRef>
                      </c:ext>
                    </c:extLst>
                    <c:strCache>
                      <c:ptCount val="8"/>
                      <c:pt idx="0">
                        <c:v>He</c:v>
                      </c:pt>
                      <c:pt idx="1">
                        <c:v>Park</c:v>
                      </c:pt>
                      <c:pt idx="2">
                        <c:v>Ferstl</c:v>
                      </c:pt>
                      <c:pt idx="3">
                        <c:v>Konno</c:v>
                      </c:pt>
                      <c:pt idx="4">
                        <c:v>Wang</c:v>
                      </c:pt>
                      <c:pt idx="5">
                        <c:v>Yang</c:v>
                      </c:pt>
                      <c:pt idx="6">
                        <c:v>Aodha</c:v>
                      </c:pt>
                      <c:pt idx="7">
                        <c:v>proposed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RMSE!$C$1:$C$8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17.41</c:v>
                      </c:pt>
                      <c:pt idx="1">
                        <c:v>16.690000000000001</c:v>
                      </c:pt>
                      <c:pt idx="2">
                        <c:v>17.47</c:v>
                      </c:pt>
                      <c:pt idx="3">
                        <c:v>14.41</c:v>
                      </c:pt>
                      <c:pt idx="4">
                        <c:v>15.73</c:v>
                      </c:pt>
                      <c:pt idx="5">
                        <c:v>17.36</c:v>
                      </c:pt>
                      <c:pt idx="6">
                        <c:v>22.16</c:v>
                      </c:pt>
                      <c:pt idx="7">
                        <c:v>12.76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B242-4DE5-83FC-9014CE3E4D3C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RMSE!$A$1:$A$8</c15:sqref>
                        </c15:formulaRef>
                      </c:ext>
                    </c:extLst>
                    <c:strCache>
                      <c:ptCount val="8"/>
                      <c:pt idx="0">
                        <c:v>He</c:v>
                      </c:pt>
                      <c:pt idx="1">
                        <c:v>Park</c:v>
                      </c:pt>
                      <c:pt idx="2">
                        <c:v>Ferstl</c:v>
                      </c:pt>
                      <c:pt idx="3">
                        <c:v>Konno</c:v>
                      </c:pt>
                      <c:pt idx="4">
                        <c:v>Wang</c:v>
                      </c:pt>
                      <c:pt idx="5">
                        <c:v>Yang</c:v>
                      </c:pt>
                      <c:pt idx="6">
                        <c:v>Aodha</c:v>
                      </c:pt>
                      <c:pt idx="7">
                        <c:v>proposed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RMSE!$D$1:$D$8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23.89</c:v>
                      </c:pt>
                      <c:pt idx="1">
                        <c:v>20.65</c:v>
                      </c:pt>
                      <c:pt idx="2">
                        <c:v>46.18</c:v>
                      </c:pt>
                      <c:pt idx="3">
                        <c:v>19.29</c:v>
                      </c:pt>
                      <c:pt idx="4">
                        <c:v>28.45</c:v>
                      </c:pt>
                      <c:pt idx="5">
                        <c:v>29.06</c:v>
                      </c:pt>
                      <c:pt idx="6">
                        <c:v>36.65</c:v>
                      </c:pt>
                      <c:pt idx="7">
                        <c:v>18.57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B242-4DE5-83FC-9014CE3E4D3C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RMSE!$A$1:$A$8</c15:sqref>
                        </c15:formulaRef>
                      </c:ext>
                    </c:extLst>
                    <c:strCache>
                      <c:ptCount val="8"/>
                      <c:pt idx="0">
                        <c:v>He</c:v>
                      </c:pt>
                      <c:pt idx="1">
                        <c:v>Park</c:v>
                      </c:pt>
                      <c:pt idx="2">
                        <c:v>Ferstl</c:v>
                      </c:pt>
                      <c:pt idx="3">
                        <c:v>Konno</c:v>
                      </c:pt>
                      <c:pt idx="4">
                        <c:v>Wang</c:v>
                      </c:pt>
                      <c:pt idx="5">
                        <c:v>Yang</c:v>
                      </c:pt>
                      <c:pt idx="6">
                        <c:v>Aodha</c:v>
                      </c:pt>
                      <c:pt idx="7">
                        <c:v>proposed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RMSE!$E$1:$E$8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0.81</c:v>
                      </c:pt>
                      <c:pt idx="1">
                        <c:v>0.64</c:v>
                      </c:pt>
                      <c:pt idx="2">
                        <c:v>0.79</c:v>
                      </c:pt>
                      <c:pt idx="3">
                        <c:v>0.87</c:v>
                      </c:pt>
                      <c:pt idx="4">
                        <c:v>0.88</c:v>
                      </c:pt>
                      <c:pt idx="5">
                        <c:v>0.86</c:v>
                      </c:pt>
                      <c:pt idx="6">
                        <c:v>0.54</c:v>
                      </c:pt>
                      <c:pt idx="7">
                        <c:v>0.88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B242-4DE5-83FC-9014CE3E4D3C}"/>
                  </c:ext>
                </c:extLst>
              </c15:ser>
            </c15:filteredBarSeries>
            <c15:filteredBarSeries>
              <c15:ser>
                <c:idx val="5"/>
                <c:order val="5"/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RMSE!$A$1:$A$8</c15:sqref>
                        </c15:formulaRef>
                      </c:ext>
                    </c:extLst>
                    <c:strCache>
                      <c:ptCount val="8"/>
                      <c:pt idx="0">
                        <c:v>He</c:v>
                      </c:pt>
                      <c:pt idx="1">
                        <c:v>Park</c:v>
                      </c:pt>
                      <c:pt idx="2">
                        <c:v>Ferstl</c:v>
                      </c:pt>
                      <c:pt idx="3">
                        <c:v>Konno</c:v>
                      </c:pt>
                      <c:pt idx="4">
                        <c:v>Wang</c:v>
                      </c:pt>
                      <c:pt idx="5">
                        <c:v>Yang</c:v>
                      </c:pt>
                      <c:pt idx="6">
                        <c:v>Aodha</c:v>
                      </c:pt>
                      <c:pt idx="7">
                        <c:v>proposed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RMSE!$G$1:$G$8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0.51</c:v>
                      </c:pt>
                      <c:pt idx="1">
                        <c:v>0.48</c:v>
                      </c:pt>
                      <c:pt idx="2">
                        <c:v>0.16</c:v>
                      </c:pt>
                      <c:pt idx="3">
                        <c:v>0.6</c:v>
                      </c:pt>
                      <c:pt idx="4">
                        <c:v>0.56000000000000005</c:v>
                      </c:pt>
                      <c:pt idx="5">
                        <c:v>0.45</c:v>
                      </c:pt>
                      <c:pt idx="6">
                        <c:v>0.27</c:v>
                      </c:pt>
                      <c:pt idx="7">
                        <c:v>0.63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B242-4DE5-83FC-9014CE3E4D3C}"/>
                  </c:ext>
                </c:extLst>
              </c15:ser>
            </c15:filteredBarSeries>
          </c:ext>
        </c:extLst>
      </c:barChart>
      <c:catAx>
        <c:axId val="25363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53639600"/>
        <c:crosses val="autoZero"/>
        <c:auto val="1"/>
        <c:lblAlgn val="ctr"/>
        <c:lblOffset val="100"/>
        <c:noMultiLvlLbl val="0"/>
      </c:catAx>
      <c:valAx>
        <c:axId val="25363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53635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spPr>
            <a:solidFill>
              <a:srgbClr val="8A98AA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4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93A-44E5-87DF-C5312E6289C2}"/>
              </c:ext>
            </c:extLst>
          </c:dPt>
          <c:cat>
            <c:strRef>
              <c:f>RMSE!$A$1:$A$8</c:f>
              <c:strCache>
                <c:ptCount val="8"/>
                <c:pt idx="0">
                  <c:v>He</c:v>
                </c:pt>
                <c:pt idx="1">
                  <c:v>Park</c:v>
                </c:pt>
                <c:pt idx="2">
                  <c:v>Ferstl</c:v>
                </c:pt>
                <c:pt idx="3">
                  <c:v>Konno</c:v>
                </c:pt>
                <c:pt idx="4">
                  <c:v>Wang</c:v>
                </c:pt>
                <c:pt idx="5">
                  <c:v>Yang</c:v>
                </c:pt>
                <c:pt idx="6">
                  <c:v>Aodha</c:v>
                </c:pt>
                <c:pt idx="7">
                  <c:v>proposed</c:v>
                </c:pt>
              </c:strCache>
            </c:strRef>
          </c:cat>
          <c:val>
            <c:numRef>
              <c:f>RMSE!$D$1:$D$8</c:f>
              <c:numCache>
                <c:formatCode>General</c:formatCode>
                <c:ptCount val="8"/>
                <c:pt idx="0">
                  <c:v>23.89</c:v>
                </c:pt>
                <c:pt idx="1">
                  <c:v>20.65</c:v>
                </c:pt>
                <c:pt idx="2">
                  <c:v>46.18</c:v>
                </c:pt>
                <c:pt idx="3">
                  <c:v>19.29</c:v>
                </c:pt>
                <c:pt idx="4">
                  <c:v>28.45</c:v>
                </c:pt>
                <c:pt idx="5">
                  <c:v>29.06</c:v>
                </c:pt>
                <c:pt idx="6">
                  <c:v>36.65</c:v>
                </c:pt>
                <c:pt idx="7">
                  <c:v>18.57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42-4DE5-83FC-9014CE3E4D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3635440"/>
        <c:axId val="2536396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RMSE!$A$1:$A$8</c15:sqref>
                        </c15:formulaRef>
                      </c:ext>
                    </c:extLst>
                    <c:strCache>
                      <c:ptCount val="8"/>
                      <c:pt idx="0">
                        <c:v>He</c:v>
                      </c:pt>
                      <c:pt idx="1">
                        <c:v>Park</c:v>
                      </c:pt>
                      <c:pt idx="2">
                        <c:v>Ferstl</c:v>
                      </c:pt>
                      <c:pt idx="3">
                        <c:v>Konno</c:v>
                      </c:pt>
                      <c:pt idx="4">
                        <c:v>Wang</c:v>
                      </c:pt>
                      <c:pt idx="5">
                        <c:v>Yang</c:v>
                      </c:pt>
                      <c:pt idx="6">
                        <c:v>Aodha</c:v>
                      </c:pt>
                      <c:pt idx="7">
                        <c:v>proposed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RMSE!$B$1:$B$8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13.34</c:v>
                      </c:pt>
                      <c:pt idx="1">
                        <c:v>12.92</c:v>
                      </c:pt>
                      <c:pt idx="2">
                        <c:v>12.66</c:v>
                      </c:pt>
                      <c:pt idx="3">
                        <c:v>11.44</c:v>
                      </c:pt>
                      <c:pt idx="4">
                        <c:v>9.4499999999999993</c:v>
                      </c:pt>
                      <c:pt idx="5">
                        <c:v>9.23</c:v>
                      </c:pt>
                      <c:pt idx="6">
                        <c:v>17.55</c:v>
                      </c:pt>
                      <c:pt idx="7">
                        <c:v>10.11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B242-4DE5-83FC-9014CE3E4D3C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RMSE!$A$1:$A$8</c15:sqref>
                        </c15:formulaRef>
                      </c:ext>
                    </c:extLst>
                    <c:strCache>
                      <c:ptCount val="8"/>
                      <c:pt idx="0">
                        <c:v>He</c:v>
                      </c:pt>
                      <c:pt idx="1">
                        <c:v>Park</c:v>
                      </c:pt>
                      <c:pt idx="2">
                        <c:v>Ferstl</c:v>
                      </c:pt>
                      <c:pt idx="3">
                        <c:v>Konno</c:v>
                      </c:pt>
                      <c:pt idx="4">
                        <c:v>Wang</c:v>
                      </c:pt>
                      <c:pt idx="5">
                        <c:v>Yang</c:v>
                      </c:pt>
                      <c:pt idx="6">
                        <c:v>Aodha</c:v>
                      </c:pt>
                      <c:pt idx="7">
                        <c:v>proposed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RMSE!$C$1:$C$8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17.41</c:v>
                      </c:pt>
                      <c:pt idx="1">
                        <c:v>16.690000000000001</c:v>
                      </c:pt>
                      <c:pt idx="2">
                        <c:v>17.47</c:v>
                      </c:pt>
                      <c:pt idx="3">
                        <c:v>14.41</c:v>
                      </c:pt>
                      <c:pt idx="4">
                        <c:v>15.73</c:v>
                      </c:pt>
                      <c:pt idx="5">
                        <c:v>17.36</c:v>
                      </c:pt>
                      <c:pt idx="6">
                        <c:v>22.16</c:v>
                      </c:pt>
                      <c:pt idx="7">
                        <c:v>12.76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B242-4DE5-83FC-9014CE3E4D3C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RMSE!$A$1:$A$8</c15:sqref>
                        </c15:formulaRef>
                      </c:ext>
                    </c:extLst>
                    <c:strCache>
                      <c:ptCount val="8"/>
                      <c:pt idx="0">
                        <c:v>He</c:v>
                      </c:pt>
                      <c:pt idx="1">
                        <c:v>Park</c:v>
                      </c:pt>
                      <c:pt idx="2">
                        <c:v>Ferstl</c:v>
                      </c:pt>
                      <c:pt idx="3">
                        <c:v>Konno</c:v>
                      </c:pt>
                      <c:pt idx="4">
                        <c:v>Wang</c:v>
                      </c:pt>
                      <c:pt idx="5">
                        <c:v>Yang</c:v>
                      </c:pt>
                      <c:pt idx="6">
                        <c:v>Aodha</c:v>
                      </c:pt>
                      <c:pt idx="7">
                        <c:v>proposed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RMSE!$E$1:$E$8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0.81</c:v>
                      </c:pt>
                      <c:pt idx="1">
                        <c:v>0.64</c:v>
                      </c:pt>
                      <c:pt idx="2">
                        <c:v>0.79</c:v>
                      </c:pt>
                      <c:pt idx="3">
                        <c:v>0.87</c:v>
                      </c:pt>
                      <c:pt idx="4">
                        <c:v>0.88</c:v>
                      </c:pt>
                      <c:pt idx="5">
                        <c:v>0.86</c:v>
                      </c:pt>
                      <c:pt idx="6">
                        <c:v>0.54</c:v>
                      </c:pt>
                      <c:pt idx="7">
                        <c:v>0.88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B242-4DE5-83FC-9014CE3E4D3C}"/>
                  </c:ext>
                </c:extLst>
              </c15:ser>
            </c15:filteredBarSeries>
            <c15:filteredBarSeries>
              <c15:ser>
                <c:idx val="4"/>
                <c:order val="4"/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RMSE!$A$1:$A$8</c15:sqref>
                        </c15:formulaRef>
                      </c:ext>
                    </c:extLst>
                    <c:strCache>
                      <c:ptCount val="8"/>
                      <c:pt idx="0">
                        <c:v>He</c:v>
                      </c:pt>
                      <c:pt idx="1">
                        <c:v>Park</c:v>
                      </c:pt>
                      <c:pt idx="2">
                        <c:v>Ferstl</c:v>
                      </c:pt>
                      <c:pt idx="3">
                        <c:v>Konno</c:v>
                      </c:pt>
                      <c:pt idx="4">
                        <c:v>Wang</c:v>
                      </c:pt>
                      <c:pt idx="5">
                        <c:v>Yang</c:v>
                      </c:pt>
                      <c:pt idx="6">
                        <c:v>Aodha</c:v>
                      </c:pt>
                      <c:pt idx="7">
                        <c:v>proposed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RMSE!$F$1:$F$8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0.68</c:v>
                      </c:pt>
                      <c:pt idx="1">
                        <c:v>0.56999999999999995</c:v>
                      </c:pt>
                      <c:pt idx="2">
                        <c:v>0.59</c:v>
                      </c:pt>
                      <c:pt idx="3">
                        <c:v>0.77</c:v>
                      </c:pt>
                      <c:pt idx="4">
                        <c:v>0.78</c:v>
                      </c:pt>
                      <c:pt idx="5">
                        <c:v>0.69</c:v>
                      </c:pt>
                      <c:pt idx="6">
                        <c:v>0.41</c:v>
                      </c:pt>
                      <c:pt idx="7">
                        <c:v>0.8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B242-4DE5-83FC-9014CE3E4D3C}"/>
                  </c:ext>
                </c:extLst>
              </c15:ser>
            </c15:filteredBarSeries>
            <c15:filteredBarSeries>
              <c15:ser>
                <c:idx val="5"/>
                <c:order val="5"/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RMSE!$A$1:$A$8</c15:sqref>
                        </c15:formulaRef>
                      </c:ext>
                    </c:extLst>
                    <c:strCache>
                      <c:ptCount val="8"/>
                      <c:pt idx="0">
                        <c:v>He</c:v>
                      </c:pt>
                      <c:pt idx="1">
                        <c:v>Park</c:v>
                      </c:pt>
                      <c:pt idx="2">
                        <c:v>Ferstl</c:v>
                      </c:pt>
                      <c:pt idx="3">
                        <c:v>Konno</c:v>
                      </c:pt>
                      <c:pt idx="4">
                        <c:v>Wang</c:v>
                      </c:pt>
                      <c:pt idx="5">
                        <c:v>Yang</c:v>
                      </c:pt>
                      <c:pt idx="6">
                        <c:v>Aodha</c:v>
                      </c:pt>
                      <c:pt idx="7">
                        <c:v>proposed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RMSE!$G$1:$G$8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0.51</c:v>
                      </c:pt>
                      <c:pt idx="1">
                        <c:v>0.48</c:v>
                      </c:pt>
                      <c:pt idx="2">
                        <c:v>0.16</c:v>
                      </c:pt>
                      <c:pt idx="3">
                        <c:v>0.6</c:v>
                      </c:pt>
                      <c:pt idx="4">
                        <c:v>0.56000000000000005</c:v>
                      </c:pt>
                      <c:pt idx="5">
                        <c:v>0.45</c:v>
                      </c:pt>
                      <c:pt idx="6">
                        <c:v>0.27</c:v>
                      </c:pt>
                      <c:pt idx="7">
                        <c:v>0.63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B242-4DE5-83FC-9014CE3E4D3C}"/>
                  </c:ext>
                </c:extLst>
              </c15:ser>
            </c15:filteredBarSeries>
          </c:ext>
        </c:extLst>
      </c:barChart>
      <c:catAx>
        <c:axId val="25363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53639600"/>
        <c:crosses val="autoZero"/>
        <c:auto val="1"/>
        <c:lblAlgn val="ctr"/>
        <c:lblOffset val="100"/>
        <c:noMultiLvlLbl val="0"/>
      </c:catAx>
      <c:valAx>
        <c:axId val="25363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53635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5"/>
          <c:order val="5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4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CFB-4A2D-90D2-BE2E5F215BAB}"/>
              </c:ext>
            </c:extLst>
          </c:dPt>
          <c:cat>
            <c:strRef>
              <c:f>RMSE!$A$1:$A$8</c:f>
              <c:strCache>
                <c:ptCount val="8"/>
                <c:pt idx="0">
                  <c:v>He</c:v>
                </c:pt>
                <c:pt idx="1">
                  <c:v>Park</c:v>
                </c:pt>
                <c:pt idx="2">
                  <c:v>Ferstl</c:v>
                </c:pt>
                <c:pt idx="3">
                  <c:v>Konno</c:v>
                </c:pt>
                <c:pt idx="4">
                  <c:v>Wang</c:v>
                </c:pt>
                <c:pt idx="5">
                  <c:v>Yang</c:v>
                </c:pt>
                <c:pt idx="6">
                  <c:v>Aodha</c:v>
                </c:pt>
                <c:pt idx="7">
                  <c:v>proposed</c:v>
                </c:pt>
              </c:strCache>
            </c:strRef>
          </c:cat>
          <c:val>
            <c:numRef>
              <c:f>RMSE!$G$1:$G$8</c:f>
              <c:numCache>
                <c:formatCode>General</c:formatCode>
                <c:ptCount val="8"/>
                <c:pt idx="0">
                  <c:v>0.51</c:v>
                </c:pt>
                <c:pt idx="1">
                  <c:v>0.48</c:v>
                </c:pt>
                <c:pt idx="2">
                  <c:v>0.16</c:v>
                </c:pt>
                <c:pt idx="3">
                  <c:v>0.6</c:v>
                </c:pt>
                <c:pt idx="4">
                  <c:v>0.56000000000000005</c:v>
                </c:pt>
                <c:pt idx="5">
                  <c:v>0.45</c:v>
                </c:pt>
                <c:pt idx="6">
                  <c:v>0.27</c:v>
                </c:pt>
                <c:pt idx="7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242-4DE5-83FC-9014CE3E4D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3635440"/>
        <c:axId val="2536396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RMSE!$A$1:$A$8</c15:sqref>
                        </c15:formulaRef>
                      </c:ext>
                    </c:extLst>
                    <c:strCache>
                      <c:ptCount val="8"/>
                      <c:pt idx="0">
                        <c:v>He</c:v>
                      </c:pt>
                      <c:pt idx="1">
                        <c:v>Park</c:v>
                      </c:pt>
                      <c:pt idx="2">
                        <c:v>Ferstl</c:v>
                      </c:pt>
                      <c:pt idx="3">
                        <c:v>Konno</c:v>
                      </c:pt>
                      <c:pt idx="4">
                        <c:v>Wang</c:v>
                      </c:pt>
                      <c:pt idx="5">
                        <c:v>Yang</c:v>
                      </c:pt>
                      <c:pt idx="6">
                        <c:v>Aodha</c:v>
                      </c:pt>
                      <c:pt idx="7">
                        <c:v>proposed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RMSE!$B$1:$B$8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13.34</c:v>
                      </c:pt>
                      <c:pt idx="1">
                        <c:v>12.92</c:v>
                      </c:pt>
                      <c:pt idx="2">
                        <c:v>12.66</c:v>
                      </c:pt>
                      <c:pt idx="3">
                        <c:v>11.44</c:v>
                      </c:pt>
                      <c:pt idx="4">
                        <c:v>9.4499999999999993</c:v>
                      </c:pt>
                      <c:pt idx="5">
                        <c:v>9.23</c:v>
                      </c:pt>
                      <c:pt idx="6">
                        <c:v>17.55</c:v>
                      </c:pt>
                      <c:pt idx="7">
                        <c:v>10.11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B242-4DE5-83FC-9014CE3E4D3C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RMSE!$A$1:$A$8</c15:sqref>
                        </c15:formulaRef>
                      </c:ext>
                    </c:extLst>
                    <c:strCache>
                      <c:ptCount val="8"/>
                      <c:pt idx="0">
                        <c:v>He</c:v>
                      </c:pt>
                      <c:pt idx="1">
                        <c:v>Park</c:v>
                      </c:pt>
                      <c:pt idx="2">
                        <c:v>Ferstl</c:v>
                      </c:pt>
                      <c:pt idx="3">
                        <c:v>Konno</c:v>
                      </c:pt>
                      <c:pt idx="4">
                        <c:v>Wang</c:v>
                      </c:pt>
                      <c:pt idx="5">
                        <c:v>Yang</c:v>
                      </c:pt>
                      <c:pt idx="6">
                        <c:v>Aodha</c:v>
                      </c:pt>
                      <c:pt idx="7">
                        <c:v>proposed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RMSE!$C$1:$C$8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17.41</c:v>
                      </c:pt>
                      <c:pt idx="1">
                        <c:v>16.690000000000001</c:v>
                      </c:pt>
                      <c:pt idx="2">
                        <c:v>17.47</c:v>
                      </c:pt>
                      <c:pt idx="3">
                        <c:v>14.41</c:v>
                      </c:pt>
                      <c:pt idx="4">
                        <c:v>15.73</c:v>
                      </c:pt>
                      <c:pt idx="5">
                        <c:v>17.36</c:v>
                      </c:pt>
                      <c:pt idx="6">
                        <c:v>22.16</c:v>
                      </c:pt>
                      <c:pt idx="7">
                        <c:v>12.76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B242-4DE5-83FC-9014CE3E4D3C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RMSE!$A$1:$A$8</c15:sqref>
                        </c15:formulaRef>
                      </c:ext>
                    </c:extLst>
                    <c:strCache>
                      <c:ptCount val="8"/>
                      <c:pt idx="0">
                        <c:v>He</c:v>
                      </c:pt>
                      <c:pt idx="1">
                        <c:v>Park</c:v>
                      </c:pt>
                      <c:pt idx="2">
                        <c:v>Ferstl</c:v>
                      </c:pt>
                      <c:pt idx="3">
                        <c:v>Konno</c:v>
                      </c:pt>
                      <c:pt idx="4">
                        <c:v>Wang</c:v>
                      </c:pt>
                      <c:pt idx="5">
                        <c:v>Yang</c:v>
                      </c:pt>
                      <c:pt idx="6">
                        <c:v>Aodha</c:v>
                      </c:pt>
                      <c:pt idx="7">
                        <c:v>proposed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RMSE!$D$1:$D$8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23.89</c:v>
                      </c:pt>
                      <c:pt idx="1">
                        <c:v>20.65</c:v>
                      </c:pt>
                      <c:pt idx="2">
                        <c:v>46.18</c:v>
                      </c:pt>
                      <c:pt idx="3">
                        <c:v>19.29</c:v>
                      </c:pt>
                      <c:pt idx="4">
                        <c:v>28.45</c:v>
                      </c:pt>
                      <c:pt idx="5">
                        <c:v>29.06</c:v>
                      </c:pt>
                      <c:pt idx="6">
                        <c:v>36.65</c:v>
                      </c:pt>
                      <c:pt idx="7">
                        <c:v>18.57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B242-4DE5-83FC-9014CE3E4D3C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RMSE!$A$1:$A$8</c15:sqref>
                        </c15:formulaRef>
                      </c:ext>
                    </c:extLst>
                    <c:strCache>
                      <c:ptCount val="8"/>
                      <c:pt idx="0">
                        <c:v>He</c:v>
                      </c:pt>
                      <c:pt idx="1">
                        <c:v>Park</c:v>
                      </c:pt>
                      <c:pt idx="2">
                        <c:v>Ferstl</c:v>
                      </c:pt>
                      <c:pt idx="3">
                        <c:v>Konno</c:v>
                      </c:pt>
                      <c:pt idx="4">
                        <c:v>Wang</c:v>
                      </c:pt>
                      <c:pt idx="5">
                        <c:v>Yang</c:v>
                      </c:pt>
                      <c:pt idx="6">
                        <c:v>Aodha</c:v>
                      </c:pt>
                      <c:pt idx="7">
                        <c:v>proposed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RMSE!$E$1:$E$8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0.81</c:v>
                      </c:pt>
                      <c:pt idx="1">
                        <c:v>0.64</c:v>
                      </c:pt>
                      <c:pt idx="2">
                        <c:v>0.79</c:v>
                      </c:pt>
                      <c:pt idx="3">
                        <c:v>0.87</c:v>
                      </c:pt>
                      <c:pt idx="4">
                        <c:v>0.88</c:v>
                      </c:pt>
                      <c:pt idx="5">
                        <c:v>0.86</c:v>
                      </c:pt>
                      <c:pt idx="6">
                        <c:v>0.54</c:v>
                      </c:pt>
                      <c:pt idx="7">
                        <c:v>0.88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B242-4DE5-83FC-9014CE3E4D3C}"/>
                  </c:ext>
                </c:extLst>
              </c15:ser>
            </c15:filteredBarSeries>
            <c15:filteredBarSeries>
              <c15:ser>
                <c:idx val="4"/>
                <c:order val="4"/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RMSE!$A$1:$A$8</c15:sqref>
                        </c15:formulaRef>
                      </c:ext>
                    </c:extLst>
                    <c:strCache>
                      <c:ptCount val="8"/>
                      <c:pt idx="0">
                        <c:v>He</c:v>
                      </c:pt>
                      <c:pt idx="1">
                        <c:v>Park</c:v>
                      </c:pt>
                      <c:pt idx="2">
                        <c:v>Ferstl</c:v>
                      </c:pt>
                      <c:pt idx="3">
                        <c:v>Konno</c:v>
                      </c:pt>
                      <c:pt idx="4">
                        <c:v>Wang</c:v>
                      </c:pt>
                      <c:pt idx="5">
                        <c:v>Yang</c:v>
                      </c:pt>
                      <c:pt idx="6">
                        <c:v>Aodha</c:v>
                      </c:pt>
                      <c:pt idx="7">
                        <c:v>proposed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RMSE!$F$1:$F$8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0.68</c:v>
                      </c:pt>
                      <c:pt idx="1">
                        <c:v>0.56999999999999995</c:v>
                      </c:pt>
                      <c:pt idx="2">
                        <c:v>0.59</c:v>
                      </c:pt>
                      <c:pt idx="3">
                        <c:v>0.77</c:v>
                      </c:pt>
                      <c:pt idx="4">
                        <c:v>0.78</c:v>
                      </c:pt>
                      <c:pt idx="5">
                        <c:v>0.69</c:v>
                      </c:pt>
                      <c:pt idx="6">
                        <c:v>0.41</c:v>
                      </c:pt>
                      <c:pt idx="7">
                        <c:v>0.8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B242-4DE5-83FC-9014CE3E4D3C}"/>
                  </c:ext>
                </c:extLst>
              </c15:ser>
            </c15:filteredBarSeries>
          </c:ext>
        </c:extLst>
      </c:barChart>
      <c:catAx>
        <c:axId val="25363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53639600"/>
        <c:crosses val="autoZero"/>
        <c:auto val="1"/>
        <c:lblAlgn val="ctr"/>
        <c:lblOffset val="100"/>
        <c:noMultiLvlLbl val="0"/>
      </c:catAx>
      <c:valAx>
        <c:axId val="25363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53635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3686E-B9A8-441C-A5AD-EE6E29BAFED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49E7A-3FD5-4C11-A42C-6CC1A1E80F9A}" type="datetimeFigureOut">
              <a:rPr kumimoji="1" lang="ja-JP" altLang="en-US" smtClean="0"/>
              <a:t>2016/12/6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4473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4BEF6-103A-4C6E-BE10-C1FAFAF38435}" type="datetimeFigureOut">
              <a:rPr kumimoji="1" lang="ja-JP" altLang="en-US" smtClean="0"/>
              <a:t>2016/12/6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DD368-DC3D-4E92-9AB7-A868F87D6A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873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Good morning everyone. </a:t>
            </a:r>
            <a:r>
              <a:rPr lang="en-US" sz="1200" dirty="0" smtClean="0"/>
              <a:t>I am Yosuke</a:t>
            </a:r>
            <a:r>
              <a:rPr lang="en-US" sz="1200" baseline="0" dirty="0" smtClean="0"/>
              <a:t> Konno and graduate student of Tokyo Institute of Technology, Japan</a:t>
            </a:r>
            <a:r>
              <a:rPr lang="en-US" sz="1200" baseline="0" dirty="0" smtClean="0"/>
              <a:t>.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Thank you chairman for kind introduction.</a:t>
            </a:r>
          </a:p>
          <a:p>
            <a:r>
              <a:rPr lang="en-US" sz="1200" baseline="0" dirty="0" smtClean="0"/>
              <a:t>Hello everyone!</a:t>
            </a:r>
            <a:endParaRPr lang="en-US" sz="1200" baseline="0" dirty="0" smtClean="0"/>
          </a:p>
          <a:p>
            <a:endParaRPr lang="en-US" sz="1200" dirty="0" smtClean="0"/>
          </a:p>
          <a:p>
            <a:r>
              <a:rPr lang="en-US" sz="1200" dirty="0" smtClean="0"/>
              <a:t>Today</a:t>
            </a:r>
            <a:r>
              <a:rPr lang="en-US" sz="1200" baseline="0" dirty="0" smtClean="0"/>
              <a:t> I’ll talk about my research on the depth upsampling using the method called “residual interpolation”.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OK, let’s move on to the first topic.</a:t>
            </a:r>
          </a:p>
          <a:p>
            <a:r>
              <a:rPr lang="en-US" sz="1200" baseline="0" dirty="0" smtClean="0"/>
              <a:t>First of all, I’d like to give you a brief introduction of the background and motivation of this work.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(ENTER)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DD368-DC3D-4E92-9AB7-A868F87D6AD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124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After the</a:t>
            </a:r>
            <a:r>
              <a:rPr kumimoji="1" lang="en-US" altLang="ja-JP" baseline="0" dirty="0" smtClean="0"/>
              <a:t> tentative estimation, residual interpolation follows.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DD368-DC3D-4E92-9AB7-A868F87D6AD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769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In this section,</a:t>
            </a:r>
            <a:r>
              <a:rPr kumimoji="1" lang="en-US" altLang="ja-JP" baseline="0" dirty="0" smtClean="0"/>
              <a:t> I’d like to give you a brief explanation about residual interpolation.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This method is originally proposed as the method of color image demosaicking.</a:t>
            </a:r>
          </a:p>
          <a:p>
            <a:r>
              <a:rPr kumimoji="1" lang="en-US" altLang="ja-JP" dirty="0" smtClean="0"/>
              <a:t>Proposed frame work is following the success</a:t>
            </a:r>
            <a:r>
              <a:rPr kumimoji="1" lang="en-US" altLang="ja-JP" baseline="0" dirty="0" smtClean="0"/>
              <a:t> of residual interpolation in that field.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DD368-DC3D-4E92-9AB7-A868F87D6AD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6267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</a:t>
            </a:r>
            <a:r>
              <a:rPr kumimoji="1" lang="en-US" altLang="ja-JP" baseline="0" dirty="0" smtClean="0"/>
              <a:t> is the processing pipeline of the residual interpolation.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This method takes two inputs. The one is the low-resolution depth map. The other is the tentative estimation given by some kind of upsampling method.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First of all, we’d like to take the difference between them to obtain the residual map. </a:t>
            </a:r>
          </a:p>
          <a:p>
            <a:r>
              <a:rPr kumimoji="1" lang="en-US" altLang="ja-JP" baseline="0" dirty="0" smtClean="0"/>
              <a:t>But, in this frame work, we deal with the input low-resolution depth map as the high resolution sparse depth map which has the same size as the tentative estimation, as shown in the figure.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So, in the input depth map, there are a lot of pixels which have no value.</a:t>
            </a:r>
          </a:p>
          <a:p>
            <a:r>
              <a:rPr kumimoji="1" lang="en-US" altLang="ja-JP" baseline="0" dirty="0" smtClean="0"/>
              <a:t>Thus we have to mask out the value on the corresponding pixels in the tentative estimate.</a:t>
            </a:r>
          </a:p>
          <a:p>
            <a:r>
              <a:rPr kumimoji="1" lang="en-US" altLang="ja-JP" baseline="0" dirty="0" smtClean="0"/>
              <a:t>That’s why we take the mask here.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Next, we perform some kind of interpolation to the residual map.</a:t>
            </a:r>
          </a:p>
          <a:p>
            <a:r>
              <a:rPr kumimoji="1" lang="en-US" altLang="ja-JP" baseline="0" dirty="0" smtClean="0"/>
              <a:t>Any sophisticated interpolation algorithm can be include here. </a:t>
            </a:r>
          </a:p>
          <a:p>
            <a:r>
              <a:rPr kumimoji="1" lang="en-US" altLang="ja-JP" baseline="0" dirty="0" smtClean="0"/>
              <a:t>But, we use </a:t>
            </a:r>
            <a:r>
              <a:rPr kumimoji="1" lang="en-US" altLang="ja-JP" baseline="0" dirty="0" err="1" smtClean="0"/>
              <a:t>bicubic</a:t>
            </a:r>
            <a:r>
              <a:rPr kumimoji="1" lang="en-US" altLang="ja-JP" baseline="0" dirty="0" smtClean="0"/>
              <a:t> interpolation in the paper for the easiness to understand this frame work.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Finally we can obtain the high-resolution output by adding the tentative estimate and the dense residual map.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This is the whole pipeline of the residual interpolation.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Next slide, I’d like to give you some idea about the meaning to take the difference.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DD368-DC3D-4E92-9AB7-A868F87D6AD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27990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is the low resolution</a:t>
            </a:r>
            <a:r>
              <a:rPr kumimoji="1" lang="en-US" altLang="ja-JP" baseline="0" dirty="0" smtClean="0"/>
              <a:t> depth map.</a:t>
            </a:r>
          </a:p>
          <a:p>
            <a:r>
              <a:rPr kumimoji="1" lang="en-US" altLang="ja-JP" baseline="0" dirty="0" smtClean="0"/>
              <a:t>And this red line is the slice plot of the depth value on the dashed line.</a:t>
            </a:r>
          </a:p>
          <a:p>
            <a:r>
              <a:rPr kumimoji="1" lang="en-US" altLang="ja-JP" baseline="0" dirty="0" smtClean="0"/>
              <a:t>(ENTER)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And this is the tentative estimate of the high resolution depth map.</a:t>
            </a:r>
          </a:p>
          <a:p>
            <a:r>
              <a:rPr kumimoji="1" lang="en-US" altLang="ja-JP" baseline="0" dirty="0" smtClean="0"/>
              <a:t>And corresponding slice plot is this orange line.</a:t>
            </a:r>
          </a:p>
          <a:p>
            <a:r>
              <a:rPr kumimoji="1" lang="en-US" altLang="ja-JP" baseline="0" dirty="0" smtClean="0"/>
              <a:t>(ENTER)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Next, we can obtain the residual map by subtracting the tentative estimate from the input depth map.</a:t>
            </a:r>
          </a:p>
          <a:p>
            <a:r>
              <a:rPr kumimoji="1" lang="en-US" altLang="ja-JP" baseline="0" dirty="0" smtClean="0"/>
              <a:t>You can see that the radical fluctuation of the depth value is extremely suppressed in the residual domain.</a:t>
            </a:r>
          </a:p>
          <a:p>
            <a:r>
              <a:rPr kumimoji="1" lang="en-US" altLang="ja-JP" baseline="0" dirty="0" smtClean="0"/>
              <a:t>(ENTER)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This is the comparison on the gradient energy of both maps.</a:t>
            </a:r>
          </a:p>
          <a:p>
            <a:r>
              <a:rPr kumimoji="1" lang="en-US" altLang="ja-JP" baseline="0" dirty="0" smtClean="0"/>
              <a:t>Residual map has quite low gradient energy.</a:t>
            </a: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general, the interpolation accuracy depends heavily on the input image smoothness.</a:t>
            </a: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 common property for any kind of interpolation algorithms. </a:t>
            </a: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other words, the low gradient energy of the input image makes interpolation easy. </a:t>
            </a: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observation implies that one can improve the interpolation performance further if the input image could be transformed into the domain with the lower gradient energy. </a:t>
            </a: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Residual interpolation has been proposed based on this idea.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en-US" altLang="ja-JP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Let’s move on the next topic.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DD368-DC3D-4E92-9AB7-A868F87D6ADD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2850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this </a:t>
            </a:r>
            <a:r>
              <a:rPr kumimoji="1" lang="en-US" altLang="ja-JP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section,we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demonstrated quantitative and qualitative evaluations of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proposed depth upsampling method.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DD368-DC3D-4E92-9AB7-A868F87D6ADD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8267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first examined the qualitative results and numerical performance compared to state-of-the-art methods with the Middlebury 2005 dataset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evaluated the low-resolution depth maps with three </a:t>
            </a:r>
            <a:r>
              <a:rPr kumimoji="1" lang="en-US" altLang="ja-JP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downsampling</a:t>
            </a:r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　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factors (2×</a:t>
            </a:r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kumimoji="1" lang="en-US" altLang="ja-JP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× 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8) generated by </a:t>
            </a:r>
            <a:r>
              <a:rPr kumimoji="1" lang="en-US" altLang="ja-JP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downsampling</a:t>
            </a:r>
            <a:r>
              <a:rPr kumimoji="1" lang="ja-JP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applying a Gaussian filter.</a:t>
            </a:r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(ENTER)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DD368-DC3D-4E92-9AB7-A868F87D6ADD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6492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the visual comparison of the 8-times</a:t>
            </a:r>
            <a:r>
              <a:rPr kumimoji="1" lang="en-US" altLang="ja-JP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upsampling evaluation.</a:t>
            </a:r>
          </a:p>
          <a:p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ja-JP" dirty="0" smtClean="0"/>
              <a:t>The middle row</a:t>
            </a:r>
            <a:r>
              <a:rPr kumimoji="1" lang="en-US" altLang="ja-JP" baseline="0" dirty="0" smtClean="0"/>
              <a:t> is the result of intensity-guided method, and the bottom is single depth upsampling.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Among results of the intensity guide approach, you can find edge-bleeding artifacts by texture transferring, especially in regions of stain and bar codes on paint brushes. </a:t>
            </a:r>
          </a:p>
          <a:p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contrast, no texture transfer artifact appears in the results of the single depth map upsampling algorithm.</a:t>
            </a:r>
          </a:p>
          <a:p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result of the proposed method appears to be the most natural among the results of the single depth map upsampling method.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(ENTER)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DD368-DC3D-4E92-9AB7-A868F87D6ADD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0988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 is the numerical results of these experiments in terms of the root mean square error (RMSE) and structural similarity (SSIM).</a:t>
            </a:r>
          </a:p>
          <a:p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values are the average of six-scene as I showed earlier.</a:t>
            </a:r>
          </a:p>
          <a:p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method listed left-side are the intensity-guided method. on the right-side is the single depth map upsampling.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lower RMSE show better results and the higher SSIM value a better results.</a:t>
            </a:r>
          </a:p>
          <a:p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4</a:t>
            </a:r>
            <a:r>
              <a:rPr kumimoji="1" lang="en-US" altLang="ja-JP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8</a:t>
            </a:r>
            <a:r>
              <a:rPr kumimoji="1" lang="en-US" altLang="ja-JP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-times 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upsampling, the proposed method outperforms state-of-the-art methods including the intensity guided approach.</a:t>
            </a:r>
          </a:p>
          <a:p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 SSIM, the proposed method invariably shows the best performance for all scenes.</a:t>
            </a:r>
          </a:p>
          <a:p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Those comparisons demonstrate that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proposed method is extremely effective for the case of higher upsampling factor.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DD368-DC3D-4E92-9AB7-A868F87D6ADD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804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4</a:t>
            </a:r>
            <a:r>
              <a:rPr kumimoji="1" lang="en-US" altLang="ja-JP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8</a:t>
            </a:r>
            <a:r>
              <a:rPr kumimoji="1" lang="en-US" altLang="ja-JP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-times 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upsampling, the proposed method outperforms state-of-the-art methods including the intensity guided approach.</a:t>
            </a:r>
          </a:p>
          <a:p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 SSIM, the proposed method invariably shows the best performance for all scenes.</a:t>
            </a:r>
          </a:p>
          <a:p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Those comparisons demonstrate that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proposed method is extremely effective for the case of higher upsampling factor.</a:t>
            </a:r>
            <a:endParaRPr kumimoji="1" lang="ja-JP" altLang="en-US" b="1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DD368-DC3D-4E92-9AB7-A868F87D6ADD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24247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4</a:t>
            </a:r>
            <a:r>
              <a:rPr kumimoji="1" lang="en-US" altLang="ja-JP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8</a:t>
            </a:r>
            <a:r>
              <a:rPr kumimoji="1" lang="en-US" altLang="ja-JP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-times 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upsampling, the proposed method outperforms state-of-the-art methods including the intensity guided approach.</a:t>
            </a:r>
          </a:p>
          <a:p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 SSIM, the proposed method invariably shows the best performance for all scenes.</a:t>
            </a:r>
          </a:p>
          <a:p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Those comparisons demonstrate that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proposed method is extremely effective for the case of higher upsampling factor.</a:t>
            </a:r>
            <a:endParaRPr kumimoji="1" lang="ja-JP" altLang="en-US" b="1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DD368-DC3D-4E92-9AB7-A868F87D6ADD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7470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As you know,</a:t>
            </a:r>
            <a:r>
              <a:rPr kumimoji="1" lang="en-US" altLang="ja-JP" baseline="0" dirty="0" smtClean="0"/>
              <a:t> depth map are widely used in various field including computer vision and robotics.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However, it is said that the resolution of depth maps taken by various depth sensors such as ToF cameras or structured light sensors is quite lower than common color image sensors.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the limitation of the resolution in the spatial domain prevent it from various applications.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So there have been a lot of works to enhance the resolution</a:t>
            </a:r>
            <a:r>
              <a:rPr kumimoji="1" lang="en-US" altLang="ja-JP" baseline="0" dirty="0" smtClean="0"/>
              <a:t>.</a:t>
            </a:r>
            <a:endParaRPr kumimoji="1" lang="en-US" altLang="ja-JP" baseline="0" dirty="0" smtClean="0"/>
          </a:p>
          <a:p>
            <a:r>
              <a:rPr kumimoji="1" lang="en-US" altLang="ja-JP" baseline="0" dirty="0" smtClean="0"/>
              <a:t>(ENTER)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DD368-DC3D-4E92-9AB7-A868F87D6AD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37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is the real data test</a:t>
            </a:r>
            <a:r>
              <a:rPr kumimoji="1" lang="en-US" altLang="ja-JP" baseline="0" dirty="0" smtClean="0"/>
              <a:t> using a depth map taken by the ToF camera.</a:t>
            </a:r>
          </a:p>
          <a:p>
            <a:r>
              <a:rPr kumimoji="1" lang="en-US" altLang="ja-JP" baseline="0" dirty="0" smtClean="0"/>
              <a:t>For depth acquisition, we used Kinect v2.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(We use the depth map for ground-truth and produce an input low-resolution depth map by </a:t>
            </a:r>
            <a:r>
              <a:rPr kumimoji="1" lang="en-US" altLang="ja-JP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downsampling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ground-truth.)</a:t>
            </a:r>
          </a:p>
          <a:p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comparison demonstrates that the proposed method can </a:t>
            </a:r>
            <a:r>
              <a:rPr kumimoji="1" lang="en-US" altLang="ja-JP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upsample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depth map of real scene effectively, although </a:t>
            </a:r>
            <a:r>
              <a:rPr kumimoji="1" lang="en-US" altLang="ja-JP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Aodha’s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Yang’s methods yield severe artifacts.</a:t>
            </a:r>
          </a:p>
          <a:p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Now, </a:t>
            </a:r>
            <a:r>
              <a:rPr lang="en-US" altLang="ja-JP" dirty="0" smtClean="0"/>
              <a:t>let me summarize the main points of today’s presentation.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(ENTER)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DD368-DC3D-4E92-9AB7-A868F87D6ADD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86161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have proposed a simple and effective single depth map upsampling method based on self-guided residual interpolation.</a:t>
            </a:r>
          </a:p>
          <a:p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key to the proposed method is interpolation of the residual domain, where the residual is defined as the difference between the tentative estimate and the input low-resolution depth map. </a:t>
            </a:r>
          </a:p>
          <a:p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proposed algorithm, we also generate the tentative estimate, but from only the input low-resolution depth map. 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Therefore, the proposed algorithm can </a:t>
            </a:r>
            <a:r>
              <a:rPr kumimoji="1" lang="en-US" altLang="ja-JP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upsample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using the single low-resolution depth map. </a:t>
            </a:r>
          </a:p>
          <a:p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Experimentally obtained results demonstrate that the proposed method outperforms state-of-the-art methods, even including intensity-guided methods in terms of both quantitative and qualitative evaluations.</a:t>
            </a:r>
          </a:p>
          <a:p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the end of my presentation.</a:t>
            </a:r>
          </a:p>
          <a:p>
            <a:r>
              <a:rPr lang="en-US" altLang="ja-JP" dirty="0" smtClean="0"/>
              <a:t>Thank you for your kind attention.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DD368-DC3D-4E92-9AB7-A868F87D6ADD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6882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Those</a:t>
            </a:r>
            <a:r>
              <a:rPr kumimoji="1" lang="en-US" altLang="ja-JP" baseline="0" dirty="0" smtClean="0"/>
              <a:t> works can be divided roughly into two categories.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The one is the single depth map upsampling, which can </a:t>
            </a:r>
            <a:r>
              <a:rPr kumimoji="1" lang="en-US" altLang="ja-JP" baseline="0" dirty="0" err="1" smtClean="0"/>
              <a:t>upsample</a:t>
            </a:r>
            <a:r>
              <a:rPr kumimoji="1" lang="en-US" altLang="ja-JP" baseline="0" dirty="0" smtClean="0"/>
              <a:t> from only a single depth map.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The other is the intensity-guided upsampling, which </a:t>
            </a: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uses a high-resolution intensity image as a depth clue.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kind of method can be said to be common approach because the upsampling of depth map is known to be highly ill-posed problem.</a:t>
            </a:r>
          </a:p>
          <a:p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the first glance, the intensity-guided method is better than single depth map upsampling in terms of the accuracy.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true in a large number of the case.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But, intensity-guided method also has several drawbacks compared to the single depth map upsampling method.</a:t>
            </a:r>
          </a:p>
          <a:p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(ENTER)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DD368-DC3D-4E92-9AB7-A868F87D6AD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1428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For example</a:t>
            </a:r>
            <a:r>
              <a:rPr kumimoji="1" lang="en-US" altLang="ja-JP" baseline="0" dirty="0" smtClean="0"/>
              <a:t> …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The one is the texture transferring.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Intensity-guided methods assume that strong correlation exists between the depth map and the intensity image. 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this assumption is not always true.</a:t>
            </a:r>
            <a:endParaRPr kumimoji="1" lang="en-US" altLang="ja-JP" baseline="0" dirty="0" smtClean="0"/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Severe artifacts appear in regions where the assumptions fail like this figure.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texture of the barcode is printed on the structure of the paint brush in the output depth map.</a:t>
            </a:r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r>
              <a:rPr kumimoji="1" lang="en-US" altLang="ja-JP" dirty="0" smtClean="0"/>
              <a:t>The second is the additional camera.</a:t>
            </a:r>
          </a:p>
          <a:p>
            <a:r>
              <a:rPr kumimoji="1" lang="en-US" altLang="ja-JP" dirty="0" smtClean="0"/>
              <a:t>Needless</a:t>
            </a:r>
            <a:r>
              <a:rPr kumimoji="1" lang="en-US" altLang="ja-JP" baseline="0" dirty="0" smtClean="0"/>
              <a:t> to say, if you want to use another image, the additional sensor is needed.</a:t>
            </a:r>
          </a:p>
          <a:p>
            <a:r>
              <a:rPr kumimoji="1" lang="en-US" altLang="ja-JP" baseline="0" dirty="0" smtClean="0"/>
              <a:t>This causes the rise of production cost, and it prevent from miniaturization.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The next is the need to take an alignment.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Alignment between the depth map and the high-resolution intensity image is an very challenging problem.</a:t>
            </a:r>
          </a:p>
          <a:p>
            <a:r>
              <a:rPr kumimoji="1" lang="en-US" altLang="ja-JP" baseline="0" dirty="0" smtClean="0"/>
              <a:t>And if this process didn’t work well, the pixel mismatches are occurred everywhere and they causes fatal error on the output results.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dirty="0" smtClean="0"/>
              <a:t>In</a:t>
            </a:r>
            <a:r>
              <a:rPr kumimoji="1" lang="en-US" altLang="ja-JP" baseline="0" dirty="0" smtClean="0"/>
              <a:t> the first place, there is the case that no additional information is available.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For these reasons, there is nothing better than to be able to </a:t>
            </a:r>
            <a:r>
              <a:rPr kumimoji="1" lang="en-US" altLang="ja-JP" baseline="0" dirty="0" err="1" smtClean="0"/>
              <a:t>upsample</a:t>
            </a:r>
            <a:r>
              <a:rPr kumimoji="1" lang="en-US" altLang="ja-JP" baseline="0" dirty="0" smtClean="0"/>
              <a:t> sufficiently from only a single depth map.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DD368-DC3D-4E92-9AB7-A868F87D6AD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3433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Following this,</a:t>
            </a:r>
            <a:r>
              <a:rPr kumimoji="1" lang="en-US" altLang="ja-JP" baseline="0" dirty="0" smtClean="0"/>
              <a:t> we proposed 3</a:t>
            </a:r>
            <a:r>
              <a:rPr kumimoji="1" lang="en-US" altLang="ja-JP" baseline="30000" dirty="0" smtClean="0"/>
              <a:t>rd</a:t>
            </a:r>
            <a:r>
              <a:rPr kumimoji="1" lang="en-US" altLang="ja-JP" baseline="0" dirty="0" smtClean="0"/>
              <a:t> type of upsampling method.</a:t>
            </a:r>
          </a:p>
          <a:p>
            <a:r>
              <a:rPr kumimoji="1" lang="en-US" altLang="ja-JP" baseline="0" dirty="0" smtClean="0"/>
              <a:t>In this frame work, we generate guide image from input depth map itself.</a:t>
            </a:r>
          </a:p>
          <a:p>
            <a:r>
              <a:rPr kumimoji="1" lang="en-US" altLang="ja-JP" baseline="0" dirty="0" smtClean="0"/>
              <a:t>It is expected that we can make use of intensity-guided method while avoiding these </a:t>
            </a:r>
            <a:r>
              <a:rPr kumimoji="1" lang="en-US" altLang="ja-JP" baseline="0" dirty="0" err="1" smtClean="0"/>
              <a:t>drawbaks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(ENTER)</a:t>
            </a:r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DD368-DC3D-4E92-9AB7-A868F87D6AD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8977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Let’s move on to talking about details of the proposed method.</a:t>
            </a:r>
          </a:p>
          <a:p>
            <a:r>
              <a:rPr kumimoji="1" lang="en-US" altLang="ja-JP" baseline="0" dirty="0" smtClean="0"/>
              <a:t>(ENTER)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DD368-DC3D-4E92-9AB7-A868F87D6ADD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5647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is the entire</a:t>
            </a:r>
            <a:r>
              <a:rPr kumimoji="1" lang="en-US" altLang="ja-JP" baseline="0" dirty="0" smtClean="0"/>
              <a:t> framework of the proposed method.</a:t>
            </a:r>
          </a:p>
          <a:p>
            <a:r>
              <a:rPr kumimoji="1" lang="en-US" altLang="ja-JP" dirty="0" smtClean="0"/>
              <a:t>The guide generation in the schematic diagram is</a:t>
            </a:r>
            <a:r>
              <a:rPr kumimoji="1" lang="en-US" altLang="ja-JP" baseline="0" dirty="0" smtClean="0"/>
              <a:t> correspond to this box(</a:t>
            </a:r>
            <a:r>
              <a:rPr kumimoji="1" lang="ja-JP" altLang="en-US" baseline="0" dirty="0" smtClean="0"/>
              <a:t>指しながら</a:t>
            </a:r>
            <a:r>
              <a:rPr kumimoji="1" lang="en-US" altLang="ja-JP" baseline="0" dirty="0" smtClean="0"/>
              <a:t>)</a:t>
            </a:r>
          </a:p>
          <a:p>
            <a:r>
              <a:rPr kumimoji="1" lang="en-US" altLang="ja-JP" baseline="0" dirty="0" smtClean="0"/>
              <a:t>And the upsampling part is correspond to this part surrounded by pink frame.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To begin with, I talk about the guide generation process.</a:t>
            </a:r>
          </a:p>
          <a:p>
            <a:r>
              <a:rPr kumimoji="1" lang="en-US" altLang="ja-JP" baseline="0" dirty="0" smtClean="0"/>
              <a:t>We call the output of this process as Self-guide.</a:t>
            </a:r>
          </a:p>
          <a:p>
            <a:r>
              <a:rPr kumimoji="1" lang="en-US" altLang="ja-JP" baseline="0" dirty="0" smtClean="0"/>
              <a:t>This process is just some kind of a single upsampling method.</a:t>
            </a:r>
          </a:p>
          <a:p>
            <a:r>
              <a:rPr kumimoji="1" lang="en-US" altLang="ja-JP" baseline="0" dirty="0" smtClean="0"/>
              <a:t>Various methods will do in this process.</a:t>
            </a:r>
          </a:p>
          <a:p>
            <a:r>
              <a:rPr kumimoji="1" lang="en-US" altLang="ja-JP" baseline="0" dirty="0" smtClean="0"/>
              <a:t>In the paper, we use the upsampling method via the displacement field proposed by Wang et al.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Anyway, let’s move on to</a:t>
            </a:r>
            <a:r>
              <a:rPr kumimoji="1" lang="en-US" altLang="ja-JP" baseline="0" dirty="0" smtClean="0"/>
              <a:t> the talk about upsampling routine.</a:t>
            </a:r>
          </a:p>
          <a:p>
            <a:r>
              <a:rPr kumimoji="1" lang="en-US" altLang="ja-JP" baseline="0" dirty="0" smtClean="0"/>
              <a:t>(ENTER)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DD368-DC3D-4E92-9AB7-A868F87D6AD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9770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routine consist</a:t>
            </a:r>
            <a:r>
              <a:rPr kumimoji="1" lang="en-US" altLang="ja-JP" baseline="0" dirty="0" smtClean="0"/>
              <a:t>s of two steps.</a:t>
            </a:r>
          </a:p>
          <a:p>
            <a:r>
              <a:rPr kumimoji="1" lang="en-US" altLang="ja-JP" baseline="0" dirty="0" smtClean="0"/>
              <a:t>The first one is the tentative estimation of the high-resolution depth map.</a:t>
            </a:r>
          </a:p>
          <a:p>
            <a:r>
              <a:rPr kumimoji="1" lang="en-US" altLang="ja-JP" baseline="0" dirty="0" smtClean="0"/>
              <a:t>The second one is the refinement of this tentative estimate by residual interpolation.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DD368-DC3D-4E92-9AB7-A868F87D6AD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9724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tentative estimation is given by the guided upsampling.</a:t>
            </a:r>
          </a:p>
          <a:p>
            <a:r>
              <a:rPr lang="en-US" baseline="0" dirty="0" smtClean="0"/>
              <a:t>This method assumes that the tentative estimate can be represented by the local linear transformation of the self-guide.</a:t>
            </a:r>
          </a:p>
          <a:p>
            <a:r>
              <a:rPr lang="en-US" baseline="0" dirty="0" smtClean="0"/>
              <a:t>The linear coefficient is calculated by optimizing this cost function.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DD368-DC3D-4E92-9AB7-A868F87D6AD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4653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altLang="ja-JP" dirty="0" smtClean="0"/>
              <a:t>Enter the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 dirty="0" smtClean="0"/>
              <a:t>Enter the sub-title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altLang="ja-JP" smtClean="0"/>
              <a:t>6 December 2016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9CD12F2-8317-4D6C-8D9F-C6065A152D7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3601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6 December 2016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12F2-8317-4D6C-8D9F-C6065A152D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3576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6 December 2016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12F2-8317-4D6C-8D9F-C6065A152D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0964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A98AA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6 December 2016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12F2-8317-4D6C-8D9F-C6065A152D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209550"/>
            <a:ext cx="232229" cy="554948"/>
          </a:xfrm>
          <a:prstGeom prst="rect">
            <a:avLst/>
          </a:prstGeom>
          <a:solidFill>
            <a:srgbClr val="8A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5871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8A98A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12F2-8317-4D6C-8D9F-C6065A152D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7472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A98AA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6 December 2016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12F2-8317-4D6C-8D9F-C6065A152D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209550"/>
            <a:ext cx="232229" cy="554948"/>
          </a:xfrm>
          <a:prstGeom prst="rect">
            <a:avLst/>
          </a:prstGeom>
          <a:solidFill>
            <a:srgbClr val="8A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932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6 December 2016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12F2-8317-4D6C-8D9F-C6065A152D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2940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6 December 2016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12F2-8317-4D6C-8D9F-C6065A152D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209550"/>
            <a:ext cx="232229" cy="5549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1825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6 December 2016</a:t>
            </a:r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12F2-8317-4D6C-8D9F-C6065A152D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886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6 December 2016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12F2-8317-4D6C-8D9F-C6065A152D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6297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6 December 2016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12F2-8317-4D6C-8D9F-C6065A152D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7554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285"/>
            <a:ext cx="7886700" cy="104059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50878"/>
            <a:ext cx="7886700" cy="5126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6 December 2016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D12F2-8317-4D6C-8D9F-C6065A152D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089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54591" y="2535323"/>
            <a:ext cx="9253182" cy="1067014"/>
          </a:xfrm>
        </p:spPr>
        <p:txBody>
          <a:bodyPr>
            <a:noAutofit/>
          </a:bodyPr>
          <a:lstStyle/>
          <a:p>
            <a:pPr>
              <a:lnSpc>
                <a:spcPts val="4400"/>
              </a:lnSpc>
            </a:pPr>
            <a:r>
              <a:rPr lang="en-US" altLang="ja-JP" sz="3400" dirty="0"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Depth Map Upsampling by </a:t>
            </a:r>
            <a:r>
              <a:rPr lang="en-US" altLang="ja-JP" sz="3400" dirty="0" smtClean="0"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/>
            </a:r>
            <a:br>
              <a:rPr lang="en-US" altLang="ja-JP" sz="3400" dirty="0" smtClean="0"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</a:br>
            <a:r>
              <a:rPr lang="en-US" altLang="ja-JP" sz="3400" dirty="0" smtClean="0"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Self-Guided Residual </a:t>
            </a:r>
            <a:r>
              <a:rPr lang="en-US" altLang="ja-JP" sz="3400" dirty="0"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Interpolation</a:t>
            </a:r>
            <a:endParaRPr kumimoji="1" lang="ja-JP" altLang="en-US" sz="3400" dirty="0">
              <a:latin typeface="Roboto Thin" panose="02000000000000000000" pitchFamily="2" charset="0"/>
              <a:cs typeface="Roboto Thin" panose="02000000000000000000" pitchFamily="2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626589" y="4708019"/>
            <a:ext cx="4326339" cy="504962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ja-JP" sz="17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Y. Yanagawa, K. Kinoshita, M. Kawade</a:t>
            </a:r>
            <a:endParaRPr kumimoji="1" lang="ja-JP" altLang="en-US" sz="1700" dirty="0">
              <a:solidFill>
                <a:schemeClr val="tx2">
                  <a:lumMod val="20000"/>
                  <a:lumOff val="80000"/>
                </a:schemeClr>
              </a:solidFill>
              <a:latin typeface="Roboto Thin" panose="02000000000000000000" pitchFamily="2" charset="0"/>
              <a:cs typeface="Roboto Thin" panose="02000000000000000000" pitchFamily="2" charset="0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977" y="5212981"/>
            <a:ext cx="2194666" cy="44990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152" y="5284034"/>
            <a:ext cx="1720444" cy="353516"/>
          </a:xfrm>
          <a:prstGeom prst="rect">
            <a:avLst/>
          </a:prstGeom>
        </p:spPr>
      </p:pic>
      <p:sp>
        <p:nvSpPr>
          <p:cNvPr id="11" name="サブタイトル 2"/>
          <p:cNvSpPr txBox="1">
            <a:spLocks/>
          </p:cNvSpPr>
          <p:nvPr/>
        </p:nvSpPr>
        <p:spPr>
          <a:xfrm>
            <a:off x="1064521" y="4708019"/>
            <a:ext cx="3616655" cy="504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ja-JP" sz="1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Y. Konno, M. Tanaka, M. Okutomi</a:t>
            </a:r>
            <a:endParaRPr lang="ja-JP" altLang="en-US" sz="1800" dirty="0">
              <a:solidFill>
                <a:schemeClr val="tx2">
                  <a:lumMod val="20000"/>
                  <a:lumOff val="80000"/>
                </a:schemeClr>
              </a:solidFill>
              <a:latin typeface="Roboto Thin" panose="02000000000000000000" pitchFamily="2" charset="0"/>
              <a:cs typeface="Roboto Thin" panose="02000000000000000000" pitchFamily="2" charset="0"/>
            </a:endParaRPr>
          </a:p>
        </p:txBody>
      </p:sp>
      <p:pic>
        <p:nvPicPr>
          <p:cNvPr id="1026" name="Picture 2" descr="https://iapr.papercept.net/images/icpr/logo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41" y="236595"/>
            <a:ext cx="1408210" cy="68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12F2-8317-4D6C-8D9F-C6065A152D75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3125258" y="3777864"/>
            <a:ext cx="2893483" cy="365125"/>
          </a:xfrm>
        </p:spPr>
        <p:txBody>
          <a:bodyPr/>
          <a:lstStyle/>
          <a:p>
            <a:pPr algn="ctr"/>
            <a:r>
              <a:rPr lang="en-US" altLang="ja-JP" sz="2000" dirty="0" smtClean="0"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6 December 2016</a:t>
            </a:r>
            <a:endParaRPr lang="ja-JP" altLang="en-US" sz="2000" dirty="0">
              <a:latin typeface="Roboto Thin" panose="02000000000000000000" pitchFamily="2" charset="0"/>
              <a:cs typeface="Roboto Thi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3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Upsampling routine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4241800"/>
            <a:ext cx="7886700" cy="2114551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kumimoji="1" lang="en-US" altLang="ja-JP" sz="2400" dirty="0" smtClean="0"/>
              <a:t>The main upsampling routine </a:t>
            </a:r>
            <a:r>
              <a:rPr lang="en-US" altLang="ja-JP" sz="2400" dirty="0" smtClean="0"/>
              <a:t>consists of two steps</a:t>
            </a:r>
          </a:p>
          <a:p>
            <a:pPr lvl="1"/>
            <a:r>
              <a:rPr lang="en-US" altLang="ja-JP" dirty="0" smtClean="0"/>
              <a:t>Tentative estimation of the HR depth</a:t>
            </a:r>
          </a:p>
          <a:p>
            <a:pPr lvl="1"/>
            <a:r>
              <a:rPr kumimoji="1" lang="en-US" altLang="ja-JP" dirty="0" smtClean="0"/>
              <a:t>Refinement by residual interpolation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12F2-8317-4D6C-8D9F-C6065A152D75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50" y="1355678"/>
            <a:ext cx="7251700" cy="2265619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117600" y="1188116"/>
            <a:ext cx="6886575" cy="274888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752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Residual interpolation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12F2-8317-4D6C-8D9F-C6065A152D75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618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2767630" y="2991769"/>
            <a:ext cx="3835722" cy="1288425"/>
          </a:xfrm>
          <a:prstGeom prst="rect">
            <a:avLst/>
          </a:prstGeom>
          <a:solidFill>
            <a:srgbClr val="ED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Processing pipeline</a:t>
            </a:r>
            <a:endParaRPr 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40" y="1662331"/>
            <a:ext cx="8433906" cy="2686023"/>
          </a:xfrm>
        </p:spPr>
      </p:pic>
      <p:sp>
        <p:nvSpPr>
          <p:cNvPr id="9" name="テキスト ボックス 8"/>
          <p:cNvSpPr txBox="1"/>
          <p:nvPr/>
        </p:nvSpPr>
        <p:spPr>
          <a:xfrm>
            <a:off x="2177083" y="4372548"/>
            <a:ext cx="522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1"/>
                </a:solidFill>
              </a:rPr>
              <a:t>Interpolate </a:t>
            </a:r>
            <a:r>
              <a:rPr lang="en-US" altLang="ja-JP" sz="2400" dirty="0" smtClean="0">
                <a:solidFill>
                  <a:schemeClr val="accent1"/>
                </a:solidFill>
              </a:rPr>
              <a:t>in the residual domain</a:t>
            </a:r>
            <a:endParaRPr kumimoji="1" lang="ja-JP" altLang="en-US" sz="2400" dirty="0">
              <a:solidFill>
                <a:schemeClr val="accent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12F2-8317-4D6C-8D9F-C6065A152D75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987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Motivation 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64" y="1485901"/>
            <a:ext cx="8380440" cy="4119044"/>
          </a:xfrm>
        </p:spPr>
      </p:pic>
      <p:pic>
        <p:nvPicPr>
          <p:cNvPr id="6" name="コンテンツ プレースホルダ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63" y="1485900"/>
            <a:ext cx="8380442" cy="4119044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2599591" y="1485900"/>
            <a:ext cx="448409" cy="1953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コンテンツ プレースホルダー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27" y="1657350"/>
            <a:ext cx="8154316" cy="4119044"/>
          </a:xfrm>
          <a:prstGeom prst="rect">
            <a:avLst/>
          </a:prstGeom>
        </p:spPr>
      </p:pic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12F2-8317-4D6C-8D9F-C6065A152D75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26" y="3877437"/>
            <a:ext cx="2099065" cy="1587807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5473419" y="1485900"/>
            <a:ext cx="3407548" cy="207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62" y="3682452"/>
            <a:ext cx="8267381" cy="197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7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232 L -0.00052 -0.32269 " pathEditMode="relative" rAng="0" ptsTypes="AA">
                                      <p:cBhvr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601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Experimental results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12F2-8317-4D6C-8D9F-C6065A152D75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242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evaluation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12F2-8317-4D6C-8D9F-C6065A152D75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idx="1"/>
          </p:nvPr>
        </p:nvSpPr>
        <p:spPr>
          <a:xfrm>
            <a:off x="628650" y="1722120"/>
            <a:ext cx="7886700" cy="779255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Upsampling test on Middlebury dataset 2005</a:t>
            </a: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443" y="2773176"/>
            <a:ext cx="1939868" cy="1533849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309" y="2773176"/>
            <a:ext cx="1939867" cy="1533849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175" y="2773176"/>
            <a:ext cx="1939867" cy="1533849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637" y="4421953"/>
            <a:ext cx="1883476" cy="1533849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308" y="4421953"/>
            <a:ext cx="1939867" cy="1533849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70" y="4421953"/>
            <a:ext cx="1883476" cy="153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4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results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5946133"/>
            <a:ext cx="7886700" cy="441907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ja-JP" sz="2400" dirty="0"/>
              <a:t>Middlebury upsampling test of ×8 in each direction  </a:t>
            </a:r>
            <a:endParaRPr lang="ja-JP" alt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12F2-8317-4D6C-8D9F-C6065A152D75}" type="slidenum">
              <a:rPr kumimoji="1" lang="ja-JP" altLang="en-US" smtClean="0"/>
              <a:t>16</a:t>
            </a:fld>
            <a:endParaRPr kumimoji="1" lang="ja-JP" altLang="en-US"/>
          </a:p>
        </p:txBody>
      </p:sp>
      <p:grpSp>
        <p:nvGrpSpPr>
          <p:cNvPr id="12" name="グループ化 11"/>
          <p:cNvGrpSpPr/>
          <p:nvPr/>
        </p:nvGrpSpPr>
        <p:grpSpPr>
          <a:xfrm>
            <a:off x="628650" y="835030"/>
            <a:ext cx="7886700" cy="4927594"/>
            <a:chOff x="890286" y="880750"/>
            <a:chExt cx="7318391" cy="4572516"/>
          </a:xfrm>
        </p:grpSpPr>
        <p:sp>
          <p:nvSpPr>
            <p:cNvPr id="6" name="正方形/長方形 5"/>
            <p:cNvSpPr/>
            <p:nvPr/>
          </p:nvSpPr>
          <p:spPr>
            <a:xfrm>
              <a:off x="890286" y="3947958"/>
              <a:ext cx="7318391" cy="1505308"/>
            </a:xfrm>
            <a:prstGeom prst="rect">
              <a:avLst/>
            </a:prstGeom>
            <a:solidFill>
              <a:srgbClr val="EEFC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890286" y="2386260"/>
              <a:ext cx="7318391" cy="1511556"/>
            </a:xfrm>
            <a:prstGeom prst="rect">
              <a:avLst/>
            </a:prstGeom>
            <a:solidFill>
              <a:srgbClr val="E5F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049194" y="2742099"/>
              <a:ext cx="1229034" cy="799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kumimoji="1" lang="en-US" altLang="ja-JP" dirty="0" smtClean="0">
                  <a:solidFill>
                    <a:schemeClr val="accent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Intensity-guided method</a:t>
              </a:r>
              <a:endParaRPr kumimoji="1" lang="ja-JP" altLang="en-US" dirty="0">
                <a:solidFill>
                  <a:schemeClr val="accent1"/>
                </a:solidFill>
                <a:latin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6114047" y="3976583"/>
              <a:ext cx="1273594" cy="126873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6805" y="880750"/>
              <a:ext cx="5622410" cy="4522374"/>
            </a:xfrm>
            <a:prstGeom prst="rect">
              <a:avLst/>
            </a:prstGeom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1049194" y="4296478"/>
              <a:ext cx="1175728" cy="799675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kumimoji="1" lang="en-US" altLang="ja-JP" spc="-20" dirty="0" smtClean="0">
                  <a:solidFill>
                    <a:schemeClr val="accent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Single depth map</a:t>
              </a:r>
            </a:p>
            <a:p>
              <a:pPr>
                <a:lnSpc>
                  <a:spcPts val="2000"/>
                </a:lnSpc>
              </a:pPr>
              <a:r>
                <a:rPr lang="en-US" altLang="ja-JP" spc="-20" dirty="0" smtClean="0">
                  <a:solidFill>
                    <a:schemeClr val="accent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upsampling</a:t>
              </a:r>
              <a:endParaRPr kumimoji="1" lang="ja-JP" altLang="en-US" spc="-20" dirty="0">
                <a:solidFill>
                  <a:schemeClr val="accent1"/>
                </a:solidFill>
                <a:latin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99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1473957" y="1018111"/>
            <a:ext cx="3330055" cy="5436712"/>
          </a:xfrm>
          <a:prstGeom prst="rect">
            <a:avLst/>
          </a:prstGeom>
          <a:solidFill>
            <a:srgbClr val="E5F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正方形/長方形 15"/>
          <p:cNvSpPr/>
          <p:nvPr/>
        </p:nvSpPr>
        <p:spPr>
          <a:xfrm>
            <a:off x="4943476" y="1018111"/>
            <a:ext cx="3509962" cy="5436712"/>
          </a:xfrm>
          <a:prstGeom prst="rect">
            <a:avLst/>
          </a:prstGeom>
          <a:solidFill>
            <a:srgbClr val="EEF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Numerical comparison  |  2x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12F2-8317-4D6C-8D9F-C6065A152D75}" type="slidenum">
              <a:rPr kumimoji="1" lang="ja-JP" altLang="en-US" smtClean="0"/>
              <a:t>17</a:t>
            </a:fld>
            <a:endParaRPr kumimoji="1" lang="ja-JP" altLang="en-US"/>
          </a:p>
        </p:txBody>
      </p:sp>
      <p:graphicFrame>
        <p:nvGraphicFramePr>
          <p:cNvPr id="11" name="グラフ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211562"/>
              </p:ext>
            </p:extLst>
          </p:nvPr>
        </p:nvGraphicFramePr>
        <p:xfrm>
          <a:off x="887104" y="1241378"/>
          <a:ext cx="7628246" cy="2552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グラフ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9591294"/>
              </p:ext>
            </p:extLst>
          </p:nvPr>
        </p:nvGraphicFramePr>
        <p:xfrm>
          <a:off x="887104" y="3902691"/>
          <a:ext cx="7628246" cy="2552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テキスト ボックス 12"/>
          <p:cNvSpPr txBox="1"/>
          <p:nvPr/>
        </p:nvSpPr>
        <p:spPr>
          <a:xfrm rot="16200000">
            <a:off x="137656" y="2114832"/>
            <a:ext cx="106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RMSE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 rot="16200000">
            <a:off x="137656" y="4871682"/>
            <a:ext cx="106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SSIM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473957" y="1018110"/>
            <a:ext cx="332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Intensity-guided method</a:t>
            </a:r>
            <a:endParaRPr lang="en-US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941752" y="1018110"/>
            <a:ext cx="3511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Single depth map upsampling</a:t>
            </a:r>
            <a:endParaRPr lang="en-US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473956" y="3841101"/>
            <a:ext cx="7041393" cy="235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56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473957" y="1018111"/>
            <a:ext cx="3330055" cy="5436712"/>
          </a:xfrm>
          <a:prstGeom prst="rect">
            <a:avLst/>
          </a:prstGeom>
          <a:solidFill>
            <a:srgbClr val="E5F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正方形/長方形 8"/>
          <p:cNvSpPr/>
          <p:nvPr/>
        </p:nvSpPr>
        <p:spPr>
          <a:xfrm>
            <a:off x="4943476" y="1018111"/>
            <a:ext cx="3509962" cy="5436712"/>
          </a:xfrm>
          <a:prstGeom prst="rect">
            <a:avLst/>
          </a:prstGeom>
          <a:solidFill>
            <a:srgbClr val="EEF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Numerical comparison  |  4x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12F2-8317-4D6C-8D9F-C6065A152D75}" type="slidenum">
              <a:rPr kumimoji="1" lang="ja-JP" altLang="en-US" smtClean="0"/>
              <a:t>18</a:t>
            </a:fld>
            <a:endParaRPr kumimoji="1" lang="ja-JP" altLang="en-US"/>
          </a:p>
        </p:txBody>
      </p:sp>
      <p:graphicFrame>
        <p:nvGraphicFramePr>
          <p:cNvPr id="11" name="グラフ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3554178"/>
              </p:ext>
            </p:extLst>
          </p:nvPr>
        </p:nvGraphicFramePr>
        <p:xfrm>
          <a:off x="887104" y="1241378"/>
          <a:ext cx="7628246" cy="2552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グラフ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5047304"/>
              </p:ext>
            </p:extLst>
          </p:nvPr>
        </p:nvGraphicFramePr>
        <p:xfrm>
          <a:off x="887104" y="3902691"/>
          <a:ext cx="7628246" cy="2552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テキスト ボックス 12"/>
          <p:cNvSpPr txBox="1"/>
          <p:nvPr/>
        </p:nvSpPr>
        <p:spPr>
          <a:xfrm rot="16200000">
            <a:off x="137656" y="2114832"/>
            <a:ext cx="106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RMSE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 rot="16200000">
            <a:off x="137656" y="4871682"/>
            <a:ext cx="106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SSIM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73957" y="1018110"/>
            <a:ext cx="332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Intensity-guided method</a:t>
            </a:r>
            <a:endParaRPr lang="en-US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941752" y="1018110"/>
            <a:ext cx="3511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Single depth map upsampling</a:t>
            </a:r>
            <a:endParaRPr lang="en-US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473956" y="3841101"/>
            <a:ext cx="7041393" cy="235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91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473957" y="1018111"/>
            <a:ext cx="3330055" cy="5436712"/>
          </a:xfrm>
          <a:prstGeom prst="rect">
            <a:avLst/>
          </a:prstGeom>
          <a:solidFill>
            <a:srgbClr val="E5F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正方形/長方形 8"/>
          <p:cNvSpPr/>
          <p:nvPr/>
        </p:nvSpPr>
        <p:spPr>
          <a:xfrm>
            <a:off x="4943476" y="1018111"/>
            <a:ext cx="3509962" cy="5436712"/>
          </a:xfrm>
          <a:prstGeom prst="rect">
            <a:avLst/>
          </a:prstGeom>
          <a:solidFill>
            <a:srgbClr val="EEF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Numerical comparison  |  8x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12F2-8317-4D6C-8D9F-C6065A152D75}" type="slidenum">
              <a:rPr kumimoji="1" lang="ja-JP" altLang="en-US" smtClean="0"/>
              <a:t>19</a:t>
            </a:fld>
            <a:endParaRPr kumimoji="1" lang="ja-JP" altLang="en-US"/>
          </a:p>
        </p:txBody>
      </p:sp>
      <p:graphicFrame>
        <p:nvGraphicFramePr>
          <p:cNvPr id="11" name="グラフ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0610233"/>
              </p:ext>
            </p:extLst>
          </p:nvPr>
        </p:nvGraphicFramePr>
        <p:xfrm>
          <a:off x="887104" y="1241378"/>
          <a:ext cx="7628246" cy="2552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グラフ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7162112"/>
              </p:ext>
            </p:extLst>
          </p:nvPr>
        </p:nvGraphicFramePr>
        <p:xfrm>
          <a:off x="887104" y="3902691"/>
          <a:ext cx="7628246" cy="2552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テキスト ボックス 12"/>
          <p:cNvSpPr txBox="1"/>
          <p:nvPr/>
        </p:nvSpPr>
        <p:spPr>
          <a:xfrm rot="16200000">
            <a:off x="137656" y="2114832"/>
            <a:ext cx="106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RMSE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 rot="16200000">
            <a:off x="137656" y="4871682"/>
            <a:ext cx="106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SSIM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73957" y="1018110"/>
            <a:ext cx="332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Intensity-guided method</a:t>
            </a:r>
            <a:endParaRPr lang="en-US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941752" y="1018110"/>
            <a:ext cx="3511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Single depth map upsampling</a:t>
            </a:r>
            <a:endParaRPr lang="en-US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473956" y="3841101"/>
            <a:ext cx="7041393" cy="235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810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Background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4169975"/>
            <a:ext cx="7886700" cy="2006988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Depth sensors suffer from the limitation on its resolution in the spatial direction.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12F2-8317-4D6C-8D9F-C6065A152D75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12" y="1490361"/>
            <a:ext cx="3363758" cy="224250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762" y="1669749"/>
            <a:ext cx="3086598" cy="1881355"/>
          </a:xfrm>
          <a:prstGeom prst="rect">
            <a:avLst/>
          </a:prstGeom>
        </p:spPr>
      </p:pic>
      <p:sp>
        <p:nvSpPr>
          <p:cNvPr id="4" name="右矢印 3"/>
          <p:cNvSpPr/>
          <p:nvPr/>
        </p:nvSpPr>
        <p:spPr>
          <a:xfrm>
            <a:off x="768309" y="5345432"/>
            <a:ext cx="634206" cy="61415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42174" y="5406285"/>
            <a:ext cx="69731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600" dirty="0" smtClean="0">
                <a:solidFill>
                  <a:schemeClr val="accent4"/>
                </a:solidFill>
              </a:rPr>
              <a:t>The improvement of the resolution is required</a:t>
            </a:r>
            <a:endParaRPr kumimoji="1" lang="ja-JP" altLang="en-US" sz="26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14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data experiments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534026" y="1590674"/>
            <a:ext cx="2743200" cy="1713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We performed on the real depth data taken by Kinect v2</a:t>
            </a:r>
            <a:endParaRPr 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12F2-8317-4D6C-8D9F-C6065A152D75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39" y="3570618"/>
            <a:ext cx="8196922" cy="251884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39" y="1040807"/>
            <a:ext cx="4674979" cy="215815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62218" y="3190875"/>
            <a:ext cx="2609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IR intensity image</a:t>
            </a:r>
            <a:endParaRPr lang="en-US" sz="1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05418" y="3190875"/>
            <a:ext cx="1962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Experimental setup</a:t>
            </a:r>
            <a:endParaRPr lang="en-US" sz="1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10039" y="5886450"/>
            <a:ext cx="125048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ja-JP" sz="1400" dirty="0" smtClean="0"/>
              <a:t>(a) Input depth</a:t>
            </a:r>
            <a:endParaRPr kumimoji="1"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46714" y="5886450"/>
            <a:ext cx="130763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ja-JP" sz="1400" dirty="0" smtClean="0"/>
              <a:t>(b) Ground-truth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022429" y="5886450"/>
            <a:ext cx="130763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ja-JP" sz="1400" dirty="0" smtClean="0"/>
              <a:t>(c) </a:t>
            </a:r>
            <a:r>
              <a:rPr lang="en-US" altLang="ja-JP" sz="1400" dirty="0" err="1" smtClean="0"/>
              <a:t>Aodha</a:t>
            </a:r>
            <a:endParaRPr kumimoji="1" lang="ja-JP" altLang="en-US" sz="1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29259" y="5886450"/>
            <a:ext cx="130763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ja-JP" sz="1400" dirty="0" smtClean="0"/>
              <a:t>(d) Yang</a:t>
            </a:r>
            <a:endParaRPr kumimoji="1" lang="ja-JP" altLang="en-US" sz="1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669109" y="5886450"/>
            <a:ext cx="130763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ja-JP" sz="1400" dirty="0" smtClean="0"/>
              <a:t>(e) Wang</a:t>
            </a:r>
            <a:endParaRPr kumimoji="1" lang="ja-JP" altLang="en-US" sz="1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007689" y="5886450"/>
            <a:ext cx="130763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ja-JP" sz="1400" dirty="0" smtClean="0"/>
              <a:t>(f) Proposed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13417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can further improve the interpolation accuracy by performing in the residual domain</a:t>
            </a:r>
          </a:p>
          <a:p>
            <a:endParaRPr lang="en-US" dirty="0"/>
          </a:p>
          <a:p>
            <a:r>
              <a:rPr lang="en-US" dirty="0" smtClean="0"/>
              <a:t>residual domain is defined as the difference between tentative estimate and input depth</a:t>
            </a:r>
          </a:p>
          <a:p>
            <a:endParaRPr lang="en-US" dirty="0"/>
          </a:p>
          <a:p>
            <a:r>
              <a:rPr lang="en-US" dirty="0" smtClean="0"/>
              <a:t>the tentative estimate is generated from only the input depth map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12F2-8317-4D6C-8D9F-C6065A152D75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317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works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174703"/>
            <a:ext cx="7886700" cy="5126085"/>
          </a:xfrm>
        </p:spPr>
        <p:txBody>
          <a:bodyPr/>
          <a:lstStyle/>
          <a:p>
            <a:r>
              <a:rPr lang="en-US" altLang="ja-JP" dirty="0" smtClean="0"/>
              <a:t>Single</a:t>
            </a:r>
            <a:r>
              <a:rPr lang="ja-JP" altLang="en-US" dirty="0" smtClean="0"/>
              <a:t> </a:t>
            </a:r>
            <a:r>
              <a:rPr lang="en-US" altLang="ja-JP" dirty="0" smtClean="0"/>
              <a:t>depth</a:t>
            </a:r>
            <a:r>
              <a:rPr lang="ja-JP" altLang="en-US" dirty="0" smtClean="0"/>
              <a:t> </a:t>
            </a:r>
            <a:r>
              <a:rPr lang="en-US" altLang="ja-JP" dirty="0" smtClean="0"/>
              <a:t>map</a:t>
            </a:r>
            <a:r>
              <a:rPr lang="ja-JP" altLang="en-US" dirty="0" smtClean="0"/>
              <a:t> </a:t>
            </a:r>
            <a:r>
              <a:rPr lang="en-US" altLang="ja-JP" dirty="0" smtClean="0"/>
              <a:t>upsampling</a:t>
            </a:r>
            <a:r>
              <a:rPr lang="ja-JP" alt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sz="1050" dirty="0" smtClean="0"/>
          </a:p>
          <a:p>
            <a:pPr marL="0" indent="0">
              <a:buNone/>
            </a:pPr>
            <a:endParaRPr lang="en-US" sz="1050" dirty="0" smtClean="0"/>
          </a:p>
          <a:p>
            <a:r>
              <a:rPr lang="en-US" dirty="0" smtClean="0"/>
              <a:t>Intensity-guided upsampling 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12F2-8317-4D6C-8D9F-C6065A152D75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3921261"/>
            <a:ext cx="7600950" cy="188034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997417"/>
            <a:ext cx="7600950" cy="1878886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3968750" y="1966684"/>
            <a:ext cx="1130300" cy="54194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Upsampling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968750" y="4861431"/>
            <a:ext cx="1130300" cy="54194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Upsampling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84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spc="-60" dirty="0" smtClean="0"/>
              <a:t>Various drawbacks of intensity-guided method</a:t>
            </a:r>
            <a:endParaRPr lang="en-US" sz="3100" spc="-6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98286" y="1050878"/>
            <a:ext cx="7717063" cy="5126086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sz="2400" dirty="0" smtClean="0"/>
              <a:t>Texture transferring</a:t>
            </a:r>
          </a:p>
          <a:p>
            <a:pPr>
              <a:lnSpc>
                <a:spcPct val="85000"/>
              </a:lnSpc>
            </a:pPr>
            <a:endParaRPr lang="en-US" sz="2400" dirty="0"/>
          </a:p>
          <a:p>
            <a:pPr>
              <a:lnSpc>
                <a:spcPct val="85000"/>
              </a:lnSpc>
            </a:pPr>
            <a:endParaRPr lang="en-US" sz="2400" dirty="0" smtClean="0"/>
          </a:p>
          <a:p>
            <a:pPr>
              <a:lnSpc>
                <a:spcPct val="85000"/>
              </a:lnSpc>
            </a:pPr>
            <a:endParaRPr lang="en-US" sz="2400" dirty="0"/>
          </a:p>
          <a:p>
            <a:pPr>
              <a:lnSpc>
                <a:spcPct val="85000"/>
              </a:lnSpc>
            </a:pPr>
            <a:r>
              <a:rPr lang="en-US" sz="2400" dirty="0" smtClean="0"/>
              <a:t>Additional camera</a:t>
            </a:r>
          </a:p>
          <a:p>
            <a:pPr>
              <a:lnSpc>
                <a:spcPct val="85000"/>
              </a:lnSpc>
            </a:pPr>
            <a:endParaRPr lang="en-US" sz="2400" dirty="0"/>
          </a:p>
          <a:p>
            <a:pPr>
              <a:lnSpc>
                <a:spcPct val="85000"/>
              </a:lnSpc>
            </a:pPr>
            <a:endParaRPr lang="en-US" sz="2400" dirty="0" smtClean="0"/>
          </a:p>
          <a:p>
            <a:pPr>
              <a:lnSpc>
                <a:spcPct val="85000"/>
              </a:lnSpc>
            </a:pPr>
            <a:endParaRPr lang="en-US" sz="2400" dirty="0"/>
          </a:p>
          <a:p>
            <a:pPr>
              <a:lnSpc>
                <a:spcPct val="85000"/>
              </a:lnSpc>
            </a:pPr>
            <a:r>
              <a:rPr lang="en-US" sz="2400" dirty="0" smtClean="0"/>
              <a:t>Need to take an alignment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12F2-8317-4D6C-8D9F-C6065A152D75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710" y="5058582"/>
            <a:ext cx="2486117" cy="1071365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629623" y="5227815"/>
            <a:ext cx="2990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 an alignment between depth map and color image</a:t>
            </a:r>
            <a:endParaRPr lang="en-US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215" y="3255484"/>
            <a:ext cx="627269" cy="1098688"/>
          </a:xfrm>
          <a:prstGeom prst="rect">
            <a:avLst/>
          </a:prstGeom>
        </p:spPr>
      </p:pic>
      <p:sp>
        <p:nvSpPr>
          <p:cNvPr id="13" name="右矢印 12"/>
          <p:cNvSpPr/>
          <p:nvPr/>
        </p:nvSpPr>
        <p:spPr>
          <a:xfrm>
            <a:off x="2812040" y="3517466"/>
            <a:ext cx="606049" cy="531729"/>
          </a:xfrm>
          <a:prstGeom prst="rightArrow">
            <a:avLst>
              <a:gd name="adj1" fmla="val 43348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864" y="1517753"/>
            <a:ext cx="1490544" cy="1033322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358" y="1517753"/>
            <a:ext cx="1485972" cy="103332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65" y="3382576"/>
            <a:ext cx="752560" cy="837435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58" y="3255484"/>
            <a:ext cx="627269" cy="1098688"/>
          </a:xfrm>
          <a:prstGeom prst="rect">
            <a:avLst/>
          </a:prstGeom>
        </p:spPr>
      </p:pic>
      <p:grpSp>
        <p:nvGrpSpPr>
          <p:cNvPr id="21" name="グループ化 20"/>
          <p:cNvGrpSpPr/>
          <p:nvPr/>
        </p:nvGrpSpPr>
        <p:grpSpPr>
          <a:xfrm>
            <a:off x="4597132" y="3497608"/>
            <a:ext cx="531528" cy="531528"/>
            <a:chOff x="4429548" y="3549814"/>
            <a:chExt cx="394862" cy="394862"/>
          </a:xfrm>
        </p:grpSpPr>
        <p:sp>
          <p:nvSpPr>
            <p:cNvPr id="7" name="正方形/長方形 6"/>
            <p:cNvSpPr/>
            <p:nvPr/>
          </p:nvSpPr>
          <p:spPr>
            <a:xfrm>
              <a:off x="4429548" y="3683000"/>
              <a:ext cx="394862" cy="13646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0" name="正方形/長方形 19"/>
            <p:cNvSpPr/>
            <p:nvPr/>
          </p:nvSpPr>
          <p:spPr>
            <a:xfrm rot="16200000">
              <a:off x="4429548" y="3679012"/>
              <a:ext cx="394862" cy="13646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pic>
        <p:nvPicPr>
          <p:cNvPr id="22" name="図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280" y="1517753"/>
            <a:ext cx="1485972" cy="103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Proposed</a:t>
            </a:r>
            <a:r>
              <a:rPr lang="ja-JP" altLang="en-US" dirty="0" smtClean="0"/>
              <a:t> </a:t>
            </a:r>
            <a:r>
              <a:rPr lang="en-US" altLang="ja-JP" dirty="0" smtClean="0"/>
              <a:t>frame work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7833" y="956335"/>
            <a:ext cx="7886700" cy="5126085"/>
          </a:xfrm>
        </p:spPr>
        <p:txBody>
          <a:bodyPr>
            <a:normAutofit/>
          </a:bodyPr>
          <a:lstStyle/>
          <a:p>
            <a:pPr>
              <a:spcAft>
                <a:spcPts val="7200"/>
              </a:spcAft>
            </a:pPr>
            <a:r>
              <a:rPr lang="en-US" altLang="ja-JP" sz="2600" dirty="0" smtClean="0"/>
              <a:t>Single</a:t>
            </a:r>
            <a:r>
              <a:rPr lang="ja-JP" altLang="en-US" sz="2600" dirty="0" smtClean="0"/>
              <a:t> </a:t>
            </a:r>
            <a:r>
              <a:rPr lang="en-US" altLang="ja-JP" sz="2600" dirty="0" smtClean="0"/>
              <a:t>depth</a:t>
            </a:r>
            <a:r>
              <a:rPr lang="ja-JP" altLang="en-US" sz="2600" dirty="0" smtClean="0"/>
              <a:t> </a:t>
            </a:r>
            <a:r>
              <a:rPr lang="en-US" altLang="ja-JP" sz="2600" dirty="0" smtClean="0"/>
              <a:t>map</a:t>
            </a:r>
            <a:r>
              <a:rPr lang="ja-JP" altLang="en-US" sz="2600" dirty="0" smtClean="0"/>
              <a:t> </a:t>
            </a:r>
            <a:r>
              <a:rPr lang="en-US" altLang="ja-JP" sz="2600" dirty="0" smtClean="0"/>
              <a:t>upsampling</a:t>
            </a:r>
            <a:r>
              <a:rPr lang="ja-JP" altLang="en-US" sz="2600" dirty="0" smtClean="0"/>
              <a:t> </a:t>
            </a:r>
            <a:endParaRPr lang="en-US" sz="2600" dirty="0" smtClean="0"/>
          </a:p>
          <a:p>
            <a:pPr>
              <a:spcAft>
                <a:spcPts val="12000"/>
              </a:spcAft>
            </a:pPr>
            <a:r>
              <a:rPr lang="en-US" sz="2600" dirty="0" smtClean="0"/>
              <a:t>Intensity-guided upsampling </a:t>
            </a:r>
          </a:p>
          <a:p>
            <a:r>
              <a:rPr lang="en-US" sz="2600" dirty="0" smtClean="0">
                <a:solidFill>
                  <a:schemeClr val="accent4">
                    <a:lumMod val="90000"/>
                  </a:schemeClr>
                </a:solidFill>
              </a:rPr>
              <a:t>Proposed upsampling</a:t>
            </a:r>
            <a:endParaRPr lang="en-US" sz="2600" dirty="0">
              <a:solidFill>
                <a:schemeClr val="accent4">
                  <a:lumMod val="90000"/>
                </a:scheme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12F2-8317-4D6C-8D9F-C6065A152D75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847" y="1514028"/>
            <a:ext cx="5481676" cy="643348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252" y="2902334"/>
            <a:ext cx="5478865" cy="1197091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845" y="4885327"/>
            <a:ext cx="5481677" cy="125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8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Proposed method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12F2-8317-4D6C-8D9F-C6065A152D7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02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47" y="3545118"/>
            <a:ext cx="8433906" cy="1747196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Processing pipeline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12F2-8317-4D6C-8D9F-C6065A152D75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8650" y="5833131"/>
            <a:ext cx="7770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ea typeface="ＭＳ Ｐゴシック" panose="020B0600070205080204" pitchFamily="50" charset="-128"/>
              </a:rPr>
              <a:t>*</a:t>
            </a:r>
            <a:r>
              <a:rPr lang="en-US" altLang="ja-JP" sz="1400" dirty="0">
                <a:ea typeface="ＭＳ Ｐゴシック" panose="020B0600070205080204" pitchFamily="50" charset="-128"/>
              </a:rPr>
              <a:t>1 </a:t>
            </a:r>
            <a:r>
              <a:rPr lang="en-US" altLang="ja-JP" sz="1400" dirty="0" smtClean="0">
                <a:ea typeface="ＭＳ Ｐゴシック" panose="020B0600070205080204" pitchFamily="50" charset="-128"/>
              </a:rPr>
              <a:t>L. Wang et al. “Fast </a:t>
            </a:r>
            <a:r>
              <a:rPr lang="en-US" altLang="ja-JP" sz="1400" dirty="0">
                <a:ea typeface="ＭＳ Ｐゴシック" panose="020B0600070205080204" pitchFamily="50" charset="-128"/>
              </a:rPr>
              <a:t>Image Upsampling via the Displacement </a:t>
            </a:r>
            <a:r>
              <a:rPr lang="en-US" altLang="ja-JP" sz="1400" dirty="0" smtClean="0">
                <a:ea typeface="ＭＳ Ｐゴシック" panose="020B0600070205080204" pitchFamily="50" charset="-128"/>
              </a:rPr>
              <a:t>Field,” </a:t>
            </a:r>
            <a:r>
              <a:rPr lang="en-US" altLang="ja-JP" sz="1400" dirty="0">
                <a:ea typeface="ＭＳ Ｐゴシック" panose="020B0600070205080204" pitchFamily="50" charset="-128"/>
              </a:rPr>
              <a:t>TIP 2014</a:t>
            </a:r>
            <a:endParaRPr lang="en-US" altLang="ja-JP" sz="1400" i="1" dirty="0">
              <a:ea typeface="ＭＳ Ｐゴシック" panose="020B0600070205080204" pitchFamily="50" charset="-128"/>
            </a:endParaRPr>
          </a:p>
          <a:p>
            <a:r>
              <a:rPr kumimoji="1" lang="en-US" altLang="ja-JP" sz="1400" dirty="0" smtClean="0"/>
              <a:t>*2 K. He et al. “Guided image filtering,” TPAMI 2013</a:t>
            </a:r>
            <a:endParaRPr kumimoji="1" lang="ja-JP" altLang="en-US" sz="1400" dirty="0"/>
          </a:p>
        </p:txBody>
      </p:sp>
      <p:sp>
        <p:nvSpPr>
          <p:cNvPr id="6" name="正方形/長方形 5"/>
          <p:cNvSpPr/>
          <p:nvPr/>
        </p:nvSpPr>
        <p:spPr>
          <a:xfrm>
            <a:off x="2952750" y="3467756"/>
            <a:ext cx="5076825" cy="200025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391025" y="3070834"/>
            <a:ext cx="2428875" cy="377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4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rPr>
              <a:t>Upsampling routine</a:t>
            </a:r>
            <a:endParaRPr kumimoji="1" lang="ja-JP" altLang="en-US" dirty="0">
              <a:solidFill>
                <a:schemeClr val="accent4"/>
              </a:solidFill>
              <a:latin typeface="Roboto Bold" panose="02000000000000000000" pitchFamily="2" charset="0"/>
              <a:cs typeface="Roboto Bold" panose="02000000000000000000" pitchFamily="2" charset="0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96" y="1146587"/>
            <a:ext cx="6522058" cy="148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6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Upsampling routine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4241800"/>
            <a:ext cx="7886700" cy="2114551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kumimoji="1" lang="en-US" altLang="ja-JP" sz="2400" dirty="0" smtClean="0"/>
              <a:t>The main upsampling routine </a:t>
            </a:r>
            <a:r>
              <a:rPr lang="en-US" altLang="ja-JP" sz="2400" dirty="0" smtClean="0"/>
              <a:t>consists of two steps</a:t>
            </a:r>
          </a:p>
          <a:p>
            <a:pPr lvl="1"/>
            <a:r>
              <a:rPr lang="en-US" altLang="ja-JP" dirty="0" smtClean="0"/>
              <a:t>Tentative estimation of the HR depth</a:t>
            </a:r>
          </a:p>
          <a:p>
            <a:pPr lvl="1"/>
            <a:r>
              <a:rPr kumimoji="1" lang="en-US" altLang="ja-JP" dirty="0" smtClean="0"/>
              <a:t>Refinement by residual interpolation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12F2-8317-4D6C-8D9F-C6065A152D75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50" y="1355678"/>
            <a:ext cx="7251700" cy="2265619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117600" y="1188116"/>
            <a:ext cx="6886575" cy="274888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023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Tentative estimation via self-guide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12F2-8317-4D6C-8D9F-C6065A152D75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542" y="4214068"/>
            <a:ext cx="3799637" cy="59954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542" y="3131254"/>
            <a:ext cx="4436658" cy="921805"/>
          </a:xfrm>
          <a:prstGeom prst="rect">
            <a:avLst/>
          </a:prstGeom>
        </p:spPr>
      </p:pic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5311323"/>
            <a:ext cx="7886700" cy="865639"/>
          </a:xfrm>
        </p:spPr>
        <p:txBody>
          <a:bodyPr lIns="36000" rIns="36000">
            <a:normAutofit/>
          </a:bodyPr>
          <a:lstStyle/>
          <a:p>
            <a:pPr marL="0" indent="0">
              <a:buNone/>
            </a:pPr>
            <a:r>
              <a:rPr lang="en-US" sz="2400" spc="-20" dirty="0" smtClean="0"/>
              <a:t>The tentative estimate is given by the </a:t>
            </a:r>
            <a:r>
              <a:rPr lang="en-US" sz="2400" spc="-20" dirty="0" smtClean="0">
                <a:latin typeface="+mj-lt"/>
                <a:ea typeface="Roboto Bold" panose="02000000000000000000" pitchFamily="2" charset="0"/>
                <a:cs typeface="Roboto Bold" panose="02000000000000000000" pitchFamily="2" charset="0"/>
              </a:rPr>
              <a:t>guided upsampling</a:t>
            </a:r>
            <a:r>
              <a:rPr lang="en-US" sz="2400" spc="-20" dirty="0" smtClean="0"/>
              <a:t>*</a:t>
            </a:r>
            <a:endParaRPr lang="en-US" sz="2400" spc="-2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8651" y="6093502"/>
            <a:ext cx="7770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*K. He et al. “Guided image filtering,” TPAMI 2013</a:t>
            </a:r>
            <a:endParaRPr kumimoji="1" lang="ja-JP" altLang="en-US" sz="1400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792955" y="1415323"/>
            <a:ext cx="7489943" cy="1855558"/>
            <a:chOff x="792955" y="1415323"/>
            <a:chExt cx="7489943" cy="1855558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261" y="1415323"/>
              <a:ext cx="7396637" cy="1855558"/>
            </a:xfrm>
            <a:prstGeom prst="rect">
              <a:avLst/>
            </a:prstGeom>
          </p:spPr>
        </p:pic>
        <p:sp>
          <p:nvSpPr>
            <p:cNvPr id="4" name="正方形/長方形 3"/>
            <p:cNvSpPr/>
            <p:nvPr/>
          </p:nvSpPr>
          <p:spPr>
            <a:xfrm>
              <a:off x="835819" y="2159795"/>
              <a:ext cx="733425" cy="171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792955" y="2093118"/>
              <a:ext cx="8739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/>
                <a:t>Self-guide</a:t>
              </a:r>
              <a:endParaRPr kumimoji="1" lang="ja-JP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7504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ユーザー定義 5">
      <a:dk1>
        <a:srgbClr val="333F50"/>
      </a:dk1>
      <a:lt1>
        <a:sysClr val="window" lastClr="FFFFFF"/>
      </a:lt1>
      <a:dk2>
        <a:srgbClr val="44546A"/>
      </a:dk2>
      <a:lt2>
        <a:srgbClr val="E7E6E6"/>
      </a:lt2>
      <a:accent1>
        <a:srgbClr val="44546A"/>
      </a:accent1>
      <a:accent2>
        <a:srgbClr val="8A98AA"/>
      </a:accent2>
      <a:accent3>
        <a:srgbClr val="B8C1CC"/>
      </a:accent3>
      <a:accent4>
        <a:srgbClr val="FFA8A8"/>
      </a:accent4>
      <a:accent5>
        <a:srgbClr val="80E680"/>
      </a:accent5>
      <a:accent6>
        <a:srgbClr val="D9EDF9"/>
      </a:accent6>
      <a:hlink>
        <a:srgbClr val="0563C1"/>
      </a:hlink>
      <a:folHlink>
        <a:srgbClr val="954F72"/>
      </a:folHlink>
    </a:clrScheme>
    <a:fontScheme name="ユーザー定義 32">
      <a:majorFont>
        <a:latin typeface="Roboto"/>
        <a:ea typeface="游ゴシック Light"/>
        <a:cs typeface=""/>
      </a:majorFont>
      <a:minorFont>
        <a:latin typeface="Roboto"/>
        <a:ea typeface="游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 \ u s e p a c k a g e { b m }  
 \ p a g e s t y l e { e m p t y } < / p r e a m b l e >  
     < b o d y > \ b e g i n { a l i g n * }    
 a 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 1 7 < / c u r s o r >  
 < / T e X T e X > 
</file>

<file path=customXml/itemProps1.xml><?xml version="1.0" encoding="utf-8"?>
<ds:datastoreItem xmlns:ds="http://schemas.openxmlformats.org/officeDocument/2006/customXml" ds:itemID="{776A305A-7EAF-4E4C-A4BE-0B7F094ACAF2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8497</TotalTime>
  <Words>2189</Words>
  <Application>Microsoft Office PowerPoint</Application>
  <PresentationFormat>画面に合わせる (4:3)</PresentationFormat>
  <Paragraphs>316</Paragraphs>
  <Slides>21</Slides>
  <Notes>21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30" baseType="lpstr">
      <vt:lpstr>ＭＳ Ｐゴシック</vt:lpstr>
      <vt:lpstr>游ゴシック</vt:lpstr>
      <vt:lpstr>游ゴシック Light</vt:lpstr>
      <vt:lpstr>Arial</vt:lpstr>
      <vt:lpstr>Roboto</vt:lpstr>
      <vt:lpstr>Roboto Bold</vt:lpstr>
      <vt:lpstr>Roboto Light</vt:lpstr>
      <vt:lpstr>Roboto Thin</vt:lpstr>
      <vt:lpstr>Office テーマ</vt:lpstr>
      <vt:lpstr>Depth Map Upsampling by  Self-Guided Residual Interpolation</vt:lpstr>
      <vt:lpstr>Background</vt:lpstr>
      <vt:lpstr>Previous works</vt:lpstr>
      <vt:lpstr>Various drawbacks of intensity-guided method</vt:lpstr>
      <vt:lpstr>Proposed frame work</vt:lpstr>
      <vt:lpstr>Proposed method</vt:lpstr>
      <vt:lpstr>Processing pipeline</vt:lpstr>
      <vt:lpstr>Upsampling routine</vt:lpstr>
      <vt:lpstr>Tentative estimation via self-guide</vt:lpstr>
      <vt:lpstr>Upsampling routine</vt:lpstr>
      <vt:lpstr>Residual interpolation</vt:lpstr>
      <vt:lpstr>Processing pipeline</vt:lpstr>
      <vt:lpstr>Motivation </vt:lpstr>
      <vt:lpstr>Experimental results</vt:lpstr>
      <vt:lpstr>Quantitative evaluation</vt:lpstr>
      <vt:lpstr>Qualitative results</vt:lpstr>
      <vt:lpstr>Numerical comparison  |  2x</vt:lpstr>
      <vt:lpstr>Numerical comparison  |  4x</vt:lpstr>
      <vt:lpstr>Numerical comparison  |  8x</vt:lpstr>
      <vt:lpstr>Real data experiments</vt:lpstr>
      <vt:lpstr>Conclusion</vt:lpstr>
    </vt:vector>
  </TitlesOfParts>
  <Company>東京工業大学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yosuke konno</dc:creator>
  <cp:lastModifiedBy>yosuke konno</cp:lastModifiedBy>
  <cp:revision>236</cp:revision>
  <dcterms:created xsi:type="dcterms:W3CDTF">2016-11-22T19:05:02Z</dcterms:created>
  <dcterms:modified xsi:type="dcterms:W3CDTF">2016-12-06T15:07:28Z</dcterms:modified>
</cp:coreProperties>
</file>