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9" r:id="rId4"/>
    <p:sldId id="261" r:id="rId5"/>
    <p:sldId id="260" r:id="rId6"/>
    <p:sldId id="264" r:id="rId7"/>
    <p:sldId id="258" r:id="rId8"/>
    <p:sldId id="282" r:id="rId9"/>
    <p:sldId id="262" r:id="rId10"/>
    <p:sldId id="267" r:id="rId11"/>
    <p:sldId id="266" r:id="rId12"/>
    <p:sldId id="279" r:id="rId13"/>
    <p:sldId id="265" r:id="rId14"/>
    <p:sldId id="269" r:id="rId15"/>
    <p:sldId id="283" r:id="rId16"/>
    <p:sldId id="280" r:id="rId17"/>
    <p:sldId id="270" r:id="rId18"/>
    <p:sldId id="272" r:id="rId19"/>
    <p:sldId id="281" r:id="rId20"/>
    <p:sldId id="273" r:id="rId21"/>
    <p:sldId id="275" r:id="rId22"/>
    <p:sldId id="276" r:id="rId23"/>
    <p:sldId id="278" r:id="rId24"/>
    <p:sldId id="277" r:id="rId25"/>
  </p:sldIdLst>
  <p:sldSz cx="9144000" cy="6858000" type="screen4x3"/>
  <p:notesSz cx="6832600" cy="99631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0"/>
    <a:srgbClr val="FF99CC"/>
    <a:srgbClr val="0066CC"/>
    <a:srgbClr val="FF99FF"/>
    <a:srgbClr val="AD1FB0"/>
    <a:srgbClr val="FFCCCC"/>
    <a:srgbClr val="CC66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0360" autoAdjust="0"/>
  </p:normalViewPr>
  <p:slideViewPr>
    <p:cSldViewPr snapToGrid="0">
      <p:cViewPr varScale="1">
        <p:scale>
          <a:sx n="105" d="100"/>
          <a:sy n="105" d="100"/>
        </p:scale>
        <p:origin x="1656" y="11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793" cy="49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70227" y="0"/>
            <a:ext cx="2960793" cy="49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8C92-F8A2-4540-B9A3-EDB93FC6DEAB}" type="datetimeFigureOut">
              <a:rPr kumimoji="1" lang="ja-JP" altLang="en-US" smtClean="0"/>
              <a:t>2019/4/11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63265"/>
            <a:ext cx="2960793" cy="49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70227" y="9463265"/>
            <a:ext cx="2960793" cy="49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97054-C776-4953-907E-7DC1D7ECD3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399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793" cy="49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70227" y="0"/>
            <a:ext cx="2960793" cy="499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C672F-0A21-4BE0-933C-E3F1FCAB3BFC}" type="datetimeFigureOut">
              <a:rPr kumimoji="1" lang="ja-JP" altLang="en-US" smtClean="0"/>
              <a:t>2019/4/11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246188"/>
            <a:ext cx="4483100" cy="3362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3260" y="4794766"/>
            <a:ext cx="5466080" cy="39229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63265"/>
            <a:ext cx="2960793" cy="49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70227" y="9463265"/>
            <a:ext cx="2960793" cy="499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8A1ED-23A7-4341-B740-2FB99A5EA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706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230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28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5887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18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378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981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032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599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994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577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29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566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87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591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099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39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30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70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736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80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29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46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8A1ED-23A7-4341-B740-2FB99A5EA06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77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5"/>
          <p:cNvSpPr/>
          <p:nvPr/>
        </p:nvSpPr>
        <p:spPr bwMode="auto">
          <a:xfrm>
            <a:off x="1588" y="6335713"/>
            <a:ext cx="9144000" cy="46037"/>
          </a:xfrm>
          <a:prstGeom prst="rect">
            <a:avLst/>
          </a:prstGeom>
          <a:solidFill>
            <a:srgbClr val="9CE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200" b="1">
              <a:solidFill>
                <a:srgbClr val="000000"/>
              </a:solidFill>
              <a:latin typeface="ＭＳ 明朝" pitchFamily="17" charset="-128"/>
              <a:ea typeface="ＭＳ 明朝" pitchFamily="17" charset="-128"/>
            </a:endParaRPr>
          </a:p>
        </p:txBody>
      </p:sp>
      <p:pic>
        <p:nvPicPr>
          <p:cNvPr id="5" name="Picture 7" descr="C:\Documents and Settings\monno\My Documents\ダウンロード\Tsubam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443663"/>
            <a:ext cx="3349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Documents and Settings\monno\My Documents\ダウンロード\Titech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545263"/>
            <a:ext cx="2365375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714488"/>
            <a:ext cx="9144000" cy="892175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2866617"/>
            <a:ext cx="9144000" cy="432048"/>
          </a:xfrm>
        </p:spPr>
        <p:txBody>
          <a:bodyPr/>
          <a:lstStyle>
            <a:lvl1pPr marL="0" indent="0" algn="ctr">
              <a:buFontTx/>
              <a:buNone/>
              <a:defRPr sz="2000" b="1" i="0">
                <a:effectLst/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6032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07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9100" y="346075"/>
            <a:ext cx="2195513" cy="55324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79388" y="346075"/>
            <a:ext cx="6437312" cy="55324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96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5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9CE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200" b="1">
              <a:solidFill>
                <a:srgbClr val="000000"/>
              </a:solidFill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01140"/>
            <a:ext cx="9144000" cy="706438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5288" y="1052735"/>
            <a:ext cx="8229600" cy="4896545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879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50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50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47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71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56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9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700338" y="6500813"/>
            <a:ext cx="4176712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42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7488" y="373063"/>
            <a:ext cx="87852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Title</a:t>
            </a:r>
            <a:r>
              <a:rPr lang="ja-JP" altLang="en-US" smtClean="0"/>
              <a:t>あいうえお</a:t>
            </a:r>
          </a:p>
        </p:txBody>
      </p:sp>
      <p:sp>
        <p:nvSpPr>
          <p:cNvPr id="7" name="正方形/長方形 5"/>
          <p:cNvSpPr/>
          <p:nvPr/>
        </p:nvSpPr>
        <p:spPr bwMode="auto">
          <a:xfrm>
            <a:off x="1588" y="6335713"/>
            <a:ext cx="9144000" cy="46037"/>
          </a:xfrm>
          <a:prstGeom prst="rect">
            <a:avLst/>
          </a:prstGeom>
          <a:solidFill>
            <a:srgbClr val="9CE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200" b="1">
              <a:solidFill>
                <a:srgbClr val="000000"/>
              </a:solidFill>
              <a:latin typeface="ＭＳ 明朝" pitchFamily="17" charset="-128"/>
              <a:ea typeface="ＭＳ 明朝" pitchFamily="17" charset="-128"/>
            </a:endParaRPr>
          </a:p>
        </p:txBody>
      </p:sp>
      <p:pic>
        <p:nvPicPr>
          <p:cNvPr id="2053" name="Picture 7" descr="C:\Documents and Settings\monno\My Documents\ダウンロード\Tsubame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443663"/>
            <a:ext cx="3349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C:\Documents and Settings\monno\My Documents\ダウンロード\Titech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545263"/>
            <a:ext cx="2365375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スライド番号プレースホルダ 19"/>
          <p:cNvSpPr txBox="1">
            <a:spLocks/>
          </p:cNvSpPr>
          <p:nvPr/>
        </p:nvSpPr>
        <p:spPr>
          <a:xfrm>
            <a:off x="8286776" y="6434138"/>
            <a:ext cx="75882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6AAD5B-9A92-4161-9EA0-514BA76A2D44}" type="slidenum">
              <a:rPr lang="ja-JP" altLang="en-US" smtClean="0">
                <a:cs typeface="Arial" pitchFamily="34" charset="0"/>
              </a:rPr>
              <a:pPr>
                <a:defRPr/>
              </a:pPr>
              <a:t>‹#›</a:t>
            </a:fld>
            <a:endParaRPr lang="ja-JP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1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ＤＨＰ平成ゴシックW5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  <a:ea typeface="ＤＨＰ平成ゴシックW5" pitchFamily="2" charset="-128"/>
          <a:cs typeface="ＤＨＰ平成ゴシックW5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  <a:ea typeface="ＤＨＰ平成ゴシックW5" pitchFamily="2" charset="-128"/>
          <a:cs typeface="ＤＨＰ平成ゴシックW5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  <a:ea typeface="ＤＨＰ平成ゴシックW5" pitchFamily="2" charset="-128"/>
          <a:cs typeface="ＤＨＰ平成ゴシックW5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  <a:ea typeface="ＤＨＰ平成ゴシックW5" pitchFamily="2" charset="-128"/>
          <a:cs typeface="ＤＨＰ平成ゴシックW5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 b="1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ＤＨＰ平成ゴシックW5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ＭＳ Ｐゴシック" charset="-128"/>
          <a:cs typeface="ＤＨＰ平成ゴシックW5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  <a:cs typeface="ＤＨＰ平成ゴシックW5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  <a:cs typeface="ＤＨＰ平成ゴシックW5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charset="-128"/>
          <a:cs typeface="ＤＨＰ平成ゴシックW5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005781"/>
            <a:ext cx="9144000" cy="150418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Robust, Precise, and Calibration-Free Shape Acquisition with an Off-the-Shelf Camera and Projector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1838" y="4162476"/>
            <a:ext cx="8480323" cy="1655762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Chunyu</a:t>
            </a:r>
            <a:r>
              <a:rPr lang="en-US" altLang="ja-JP" dirty="0"/>
              <a:t> Li, Akihiko Torii, and Masatoshi </a:t>
            </a:r>
            <a:r>
              <a:rPr lang="en-US" altLang="ja-JP" dirty="0" err="1"/>
              <a:t>Okutomi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 smtClean="0"/>
              <a:t>Tokyo Institute of Technology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0"/>
            <a:ext cx="3230880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kern="0" dirty="0" smtClean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cap="none" dirty="0" smtClean="0"/>
              <a:t>2. Assigning </a:t>
            </a:r>
            <a:r>
              <a:rPr lang="en-US" altLang="ja-JP" cap="none" dirty="0"/>
              <a:t>gray codes to image pixels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08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025" y="1586817"/>
            <a:ext cx="1094589" cy="82094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331" y="1718935"/>
            <a:ext cx="1098038" cy="82352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388" y="1839899"/>
            <a:ext cx="1096822" cy="82261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217" y="1977523"/>
            <a:ext cx="1096821" cy="822616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909" y="2135998"/>
            <a:ext cx="1081824" cy="811368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788" y="2267114"/>
            <a:ext cx="1077637" cy="808228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982" y="2412073"/>
            <a:ext cx="1078848" cy="809136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346" y="2547597"/>
            <a:ext cx="1086111" cy="814584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188" y="2683837"/>
            <a:ext cx="1086648" cy="814986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824" y="2834299"/>
            <a:ext cx="1097178" cy="822883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>
          <a:xfrm flipH="1">
            <a:off x="4906197" y="3168073"/>
            <a:ext cx="82209" cy="8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cxnSp>
        <p:nvCxnSpPr>
          <p:cNvPr id="48" name="直線コネクタ 47"/>
          <p:cNvCxnSpPr/>
          <p:nvPr/>
        </p:nvCxnSpPr>
        <p:spPr>
          <a:xfrm flipV="1">
            <a:off x="4555033" y="3209006"/>
            <a:ext cx="356480" cy="19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V="1">
            <a:off x="4980699" y="3196851"/>
            <a:ext cx="671512" cy="118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69"/>
          <p:cNvSpPr txBox="1"/>
          <p:nvPr/>
        </p:nvSpPr>
        <p:spPr>
          <a:xfrm>
            <a:off x="4471476" y="2856904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1" name="テキスト ボックス 70"/>
          <p:cNvSpPr txBox="1"/>
          <p:nvPr/>
        </p:nvSpPr>
        <p:spPr>
          <a:xfrm>
            <a:off x="3128446" y="1574115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2" name="テキスト ボックス 71"/>
          <p:cNvSpPr txBox="1"/>
          <p:nvPr/>
        </p:nvSpPr>
        <p:spPr>
          <a:xfrm>
            <a:off x="4171084" y="2622099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3" name="テキスト ボックス 72"/>
          <p:cNvSpPr txBox="1"/>
          <p:nvPr/>
        </p:nvSpPr>
        <p:spPr>
          <a:xfrm>
            <a:off x="3572935" y="2003582"/>
            <a:ext cx="28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73"/>
          <p:cNvSpPr txBox="1"/>
          <p:nvPr/>
        </p:nvSpPr>
        <p:spPr>
          <a:xfrm>
            <a:off x="3872125" y="2305434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5" name="テキスト ボックス 74"/>
          <p:cNvSpPr txBox="1"/>
          <p:nvPr/>
        </p:nvSpPr>
        <p:spPr>
          <a:xfrm>
            <a:off x="4336294" y="2740170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3203075" y="1924062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3355475" y="2076462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3500732" y="2228862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3652462" y="2355068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3799909" y="2512231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3962471" y="2662515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4118013" y="2816641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4260346" y="2967692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4413188" y="3099328"/>
            <a:ext cx="155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114"/>
          <p:cNvSpPr txBox="1"/>
          <p:nvPr/>
        </p:nvSpPr>
        <p:spPr>
          <a:xfrm>
            <a:off x="3280846" y="1726515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6" name="テキスト ボックス 115"/>
          <p:cNvSpPr txBox="1"/>
          <p:nvPr/>
        </p:nvSpPr>
        <p:spPr>
          <a:xfrm>
            <a:off x="3433246" y="1878915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7" name="テキスト ボックス 116"/>
          <p:cNvSpPr txBox="1"/>
          <p:nvPr/>
        </p:nvSpPr>
        <p:spPr>
          <a:xfrm>
            <a:off x="3725335" y="2155982"/>
            <a:ext cx="28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8" name="テキスト ボックス 117"/>
          <p:cNvSpPr txBox="1"/>
          <p:nvPr/>
        </p:nvSpPr>
        <p:spPr>
          <a:xfrm>
            <a:off x="4024525" y="2457834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Assigning gray codes to image pixels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decode algorithm is same </a:t>
            </a:r>
            <a:r>
              <a:rPr lang="en-US" altLang="ja-JP" dirty="0"/>
              <a:t>as [</a:t>
            </a:r>
            <a:r>
              <a:rPr lang="en-US" altLang="ja-JP" dirty="0" err="1"/>
              <a:t>Gu</a:t>
            </a:r>
            <a:r>
              <a:rPr lang="en-US" altLang="ja-JP" dirty="0"/>
              <a:t> ‘14]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646" y="3288680"/>
            <a:ext cx="1091822" cy="8188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854" y="3412125"/>
            <a:ext cx="1085792" cy="81434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265" y="3528348"/>
            <a:ext cx="1088229" cy="816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699" y="3661560"/>
            <a:ext cx="1086644" cy="8149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530" y="3813809"/>
            <a:ext cx="1073053" cy="80479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788" y="3948000"/>
            <a:ext cx="1069636" cy="80222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549" y="4109767"/>
            <a:ext cx="1069256" cy="80194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52" y="4267185"/>
            <a:ext cx="1068698" cy="80152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863" y="4397967"/>
            <a:ext cx="1088959" cy="81671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606" y="4542234"/>
            <a:ext cx="1068626" cy="80147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 flipH="1">
            <a:off x="6660533" y="4872647"/>
            <a:ext cx="77649" cy="76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>
            <a:endCxn id="17" idx="0"/>
          </p:cNvCxnSpPr>
          <p:nvPr/>
        </p:nvCxnSpPr>
        <p:spPr>
          <a:xfrm flipH="1">
            <a:off x="6699357" y="4539687"/>
            <a:ext cx="6660" cy="33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706016" y="4943308"/>
            <a:ext cx="0" cy="400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6550915" y="4389164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5273794" y="3275779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5433496" y="3396358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>
            <a:off x="5581862" y="3530786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5704666" y="3658294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5827912" y="3814205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017664" y="3953781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>
            <a:off x="6206693" y="4113527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6360474" y="4261977"/>
            <a:ext cx="3524" cy="13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44"/>
          <p:cNvSpPr txBox="1"/>
          <p:nvPr/>
        </p:nvSpPr>
        <p:spPr>
          <a:xfrm>
            <a:off x="6424459" y="4429789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45"/>
          <p:cNvSpPr txBox="1"/>
          <p:nvPr/>
        </p:nvSpPr>
        <p:spPr>
          <a:xfrm>
            <a:off x="5747248" y="3833267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46"/>
          <p:cNvSpPr txBox="1"/>
          <p:nvPr/>
        </p:nvSpPr>
        <p:spPr>
          <a:xfrm>
            <a:off x="5174551" y="3276700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47"/>
          <p:cNvSpPr txBox="1"/>
          <p:nvPr/>
        </p:nvSpPr>
        <p:spPr>
          <a:xfrm>
            <a:off x="5016469" y="3143685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3" name="テキスト ボックス 48"/>
          <p:cNvSpPr txBox="1"/>
          <p:nvPr/>
        </p:nvSpPr>
        <p:spPr>
          <a:xfrm>
            <a:off x="5943602" y="3998287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49"/>
          <p:cNvSpPr txBox="1"/>
          <p:nvPr/>
        </p:nvSpPr>
        <p:spPr>
          <a:xfrm>
            <a:off x="6083363" y="4141443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50"/>
          <p:cNvSpPr txBox="1"/>
          <p:nvPr/>
        </p:nvSpPr>
        <p:spPr>
          <a:xfrm>
            <a:off x="6279804" y="4279808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51"/>
          <p:cNvSpPr txBox="1"/>
          <p:nvPr/>
        </p:nvSpPr>
        <p:spPr>
          <a:xfrm>
            <a:off x="5311113" y="3407414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0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52"/>
          <p:cNvSpPr txBox="1"/>
          <p:nvPr/>
        </p:nvSpPr>
        <p:spPr>
          <a:xfrm>
            <a:off x="5562049" y="3694875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8" name="テキスト ボックス 53"/>
          <p:cNvSpPr txBox="1"/>
          <p:nvPr/>
        </p:nvSpPr>
        <p:spPr>
          <a:xfrm>
            <a:off x="5438328" y="3539239"/>
            <a:ext cx="28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70" name="テキスト ボックス 57"/>
          <p:cNvSpPr txBox="1"/>
          <p:nvPr/>
        </p:nvSpPr>
        <p:spPr>
          <a:xfrm>
            <a:off x="4007624" y="4619013"/>
            <a:ext cx="1201353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Vertical:</a:t>
            </a:r>
          </a:p>
          <a:p>
            <a:r>
              <a:rPr kumimoji="1" lang="en-US" altLang="ja-JP" sz="1100" dirty="0" smtClean="0"/>
              <a:t>0101011001</a:t>
            </a:r>
            <a:r>
              <a:rPr lang="en-US" altLang="ja-JP" sz="1100" dirty="0" smtClean="0"/>
              <a:t>(</a:t>
            </a:r>
            <a:r>
              <a:rPr kumimoji="1" lang="en-US" altLang="zh-CN" sz="1100" dirty="0" smtClean="0"/>
              <a:t>401)</a:t>
            </a:r>
            <a:endParaRPr kumimoji="1" lang="ja-JP" altLang="en-US" sz="1100" dirty="0"/>
          </a:p>
        </p:txBody>
      </p:sp>
      <p:sp>
        <p:nvSpPr>
          <p:cNvPr id="76" name="左中かっこ 75"/>
          <p:cNvSpPr/>
          <p:nvPr/>
        </p:nvSpPr>
        <p:spPr bwMode="auto">
          <a:xfrm rot="18904437">
            <a:off x="3572794" y="2258475"/>
            <a:ext cx="308760" cy="1831740"/>
          </a:xfrm>
          <a:prstGeom prst="leftBrace">
            <a:avLst/>
          </a:prstGeom>
          <a:noFill/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77" name="左中かっこ 76"/>
          <p:cNvSpPr/>
          <p:nvPr/>
        </p:nvSpPr>
        <p:spPr bwMode="auto">
          <a:xfrm rot="18789910">
            <a:off x="5335376" y="3912929"/>
            <a:ext cx="308760" cy="1831740"/>
          </a:xfrm>
          <a:prstGeom prst="leftBrace">
            <a:avLst/>
          </a:prstGeom>
          <a:noFill/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78" name="テキスト ボックス 57"/>
          <p:cNvSpPr txBox="1"/>
          <p:nvPr/>
        </p:nvSpPr>
        <p:spPr>
          <a:xfrm>
            <a:off x="2297953" y="3094539"/>
            <a:ext cx="1249988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Horizontal:</a:t>
            </a:r>
          </a:p>
          <a:p>
            <a:r>
              <a:rPr lang="en-US" altLang="ja-JP" sz="1100" dirty="0" smtClean="0"/>
              <a:t>01</a:t>
            </a:r>
            <a:r>
              <a:rPr lang="en-US" altLang="zh-CN" sz="1100" dirty="0" smtClean="0"/>
              <a:t>001</a:t>
            </a:r>
            <a:r>
              <a:rPr lang="en-US" altLang="ja-JP" sz="1100" dirty="0" smtClean="0"/>
              <a:t>0</a:t>
            </a:r>
            <a:r>
              <a:rPr lang="en-US" altLang="zh-CN" sz="1100" dirty="0" smtClean="0"/>
              <a:t>1</a:t>
            </a:r>
            <a:r>
              <a:rPr lang="en-US" altLang="ja-JP" sz="1100" dirty="0" smtClean="0"/>
              <a:t>100</a:t>
            </a:r>
            <a:r>
              <a:rPr lang="en-US" altLang="zh-CN" sz="1100" dirty="0" smtClean="0"/>
              <a:t>(456)</a:t>
            </a:r>
            <a:endParaRPr kumimoji="1" lang="ja-JP" altLang="en-US" sz="1100" dirty="0"/>
          </a:p>
        </p:txBody>
      </p:sp>
      <p:cxnSp>
        <p:nvCxnSpPr>
          <p:cNvPr id="80" name="カギ線コネクタ 79"/>
          <p:cNvCxnSpPr>
            <a:stCxn id="78" idx="2"/>
            <a:endCxn id="88" idx="0"/>
          </p:cNvCxnSpPr>
          <p:nvPr/>
        </p:nvCxnSpPr>
        <p:spPr bwMode="auto">
          <a:xfrm rot="16200000" flipH="1">
            <a:off x="2273281" y="4175091"/>
            <a:ext cx="2238124" cy="938793"/>
          </a:xfrm>
          <a:prstGeom prst="bentConnector3">
            <a:avLst>
              <a:gd name="adj1" fmla="val 82254"/>
            </a:avLst>
          </a:prstGeom>
          <a:ln w="28575">
            <a:solidFill>
              <a:srgbClr val="0070C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カギ線コネクタ 82"/>
          <p:cNvCxnSpPr/>
          <p:nvPr/>
        </p:nvCxnSpPr>
        <p:spPr bwMode="auto">
          <a:xfrm rot="10800000" flipV="1">
            <a:off x="3820806" y="5049901"/>
            <a:ext cx="787496" cy="322217"/>
          </a:xfrm>
          <a:prstGeom prst="bentConnector3">
            <a:avLst>
              <a:gd name="adj1" fmla="val 1014"/>
            </a:avLst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8" name="テキスト ボックス 57"/>
          <p:cNvSpPr txBox="1"/>
          <p:nvPr/>
        </p:nvSpPr>
        <p:spPr>
          <a:xfrm>
            <a:off x="3236746" y="5763550"/>
            <a:ext cx="1249988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Decimal </a:t>
            </a:r>
            <a:r>
              <a:rPr lang="en-US" altLang="ja-JP" sz="1100" dirty="0"/>
              <a:t>number </a:t>
            </a:r>
            <a:r>
              <a:rPr lang="en-US" altLang="zh-CN" sz="1100" dirty="0" smtClean="0"/>
              <a:t>456</a:t>
            </a:r>
            <a:r>
              <a:rPr lang="en-US" altLang="zh-CN" sz="1100" dirty="0"/>
              <a:t>401</a:t>
            </a:r>
            <a:endParaRPr kumimoji="1" lang="ja-JP" altLang="en-US" sz="1100" dirty="0"/>
          </a:p>
        </p:txBody>
      </p:sp>
      <p:cxnSp>
        <p:nvCxnSpPr>
          <p:cNvPr id="91" name="曲線コネクタ 90"/>
          <p:cNvCxnSpPr>
            <a:stCxn id="47" idx="2"/>
            <a:endCxn id="78" idx="0"/>
          </p:cNvCxnSpPr>
          <p:nvPr/>
        </p:nvCxnSpPr>
        <p:spPr bwMode="auto">
          <a:xfrm rot="5400000" flipH="1">
            <a:off x="3854864" y="2162622"/>
            <a:ext cx="160519" cy="2024354"/>
          </a:xfrm>
          <a:prstGeom prst="curvedConnector5">
            <a:avLst>
              <a:gd name="adj1" fmla="val -142413"/>
              <a:gd name="adj2" fmla="val 35578"/>
              <a:gd name="adj3" fmla="val 242413"/>
            </a:avLst>
          </a:prstGeom>
          <a:ln w="28575">
            <a:solidFill>
              <a:srgbClr val="0070C0"/>
            </a:solidFill>
            <a:headEnd type="none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曲線コネクタ 91"/>
          <p:cNvCxnSpPr>
            <a:stCxn id="17" idx="3"/>
            <a:endCxn id="70" idx="0"/>
          </p:cNvCxnSpPr>
          <p:nvPr/>
        </p:nvCxnSpPr>
        <p:spPr bwMode="auto">
          <a:xfrm rot="10800000">
            <a:off x="4608301" y="4619013"/>
            <a:ext cx="2052232" cy="292102"/>
          </a:xfrm>
          <a:prstGeom prst="curvedConnector4">
            <a:avLst>
              <a:gd name="adj1" fmla="val 35365"/>
              <a:gd name="adj2" fmla="val 178260"/>
            </a:avLst>
          </a:prstGeom>
          <a:ln w="28575">
            <a:solidFill>
              <a:srgbClr val="0070C0"/>
            </a:solidFill>
            <a:headEnd type="none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6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kern="0" dirty="0" smtClean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3</a:t>
            </a:r>
            <a:r>
              <a:rPr lang="en-US" altLang="ja-JP" cap="none" dirty="0" smtClean="0"/>
              <a:t>. </a:t>
            </a:r>
            <a:r>
              <a:rPr lang="en-US" altLang="ja-JP" cap="none" dirty="0"/>
              <a:t>Matching image pixels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13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1" y="1692389"/>
            <a:ext cx="4044007" cy="227009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1" y="1692390"/>
            <a:ext cx="4044008" cy="227009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288" y="1052735"/>
            <a:ext cx="8140468" cy="4896545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altLang="ja-JP" sz="2200" dirty="0"/>
              <a:t>Connect the pixels in all camera viewpoints which have the same code.</a:t>
            </a:r>
          </a:p>
          <a:p>
            <a:endParaRPr kumimoji="1" lang="ja-JP" altLang="en-US" dirty="0"/>
          </a:p>
        </p:txBody>
      </p:sp>
      <p:cxnSp>
        <p:nvCxnSpPr>
          <p:cNvPr id="7" name="直接连接符 8"/>
          <p:cNvCxnSpPr/>
          <p:nvPr/>
        </p:nvCxnSpPr>
        <p:spPr bwMode="auto">
          <a:xfrm>
            <a:off x="4259220" y="2806754"/>
            <a:ext cx="500649" cy="1186807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连接符 9"/>
          <p:cNvCxnSpPr/>
          <p:nvPr/>
        </p:nvCxnSpPr>
        <p:spPr bwMode="auto">
          <a:xfrm>
            <a:off x="2510003" y="2759161"/>
            <a:ext cx="921716" cy="123440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接连接符 12"/>
          <p:cNvCxnSpPr/>
          <p:nvPr/>
        </p:nvCxnSpPr>
        <p:spPr bwMode="auto">
          <a:xfrm flipH="1">
            <a:off x="2101364" y="2669290"/>
            <a:ext cx="227579" cy="1324271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接连接符 15"/>
          <p:cNvCxnSpPr/>
          <p:nvPr/>
        </p:nvCxnSpPr>
        <p:spPr bwMode="auto">
          <a:xfrm flipH="1">
            <a:off x="3431719" y="2837542"/>
            <a:ext cx="600089" cy="1156019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At common projector </a:t>
            </a:r>
            <a:r>
              <a:rPr lang="en-US" altLang="ja-JP" dirty="0" smtClean="0"/>
              <a:t>position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74" y="3993561"/>
            <a:ext cx="1351793" cy="13555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2" y="3993561"/>
            <a:ext cx="2703585" cy="1355558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 bwMode="auto">
          <a:xfrm flipV="1">
            <a:off x="2831740" y="4323347"/>
            <a:ext cx="1179487" cy="240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 flipV="1">
            <a:off x="2774950" y="4920569"/>
            <a:ext cx="1219049" cy="483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 flipV="1">
            <a:off x="2814512" y="4521200"/>
            <a:ext cx="1196715" cy="585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630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34" y="5349952"/>
            <a:ext cx="2685925" cy="134670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8" y="5346157"/>
            <a:ext cx="2690499" cy="134899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2" y="3996248"/>
            <a:ext cx="2697286" cy="1352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4" y="1690550"/>
            <a:ext cx="4036559" cy="22659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4" y="1695285"/>
            <a:ext cx="4036559" cy="22659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At different projector </a:t>
            </a:r>
            <a:r>
              <a:rPr lang="en-US" altLang="ja-JP" dirty="0" smtClean="0"/>
              <a:t>position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288" y="1052735"/>
            <a:ext cx="8326804" cy="4896545"/>
          </a:xfrm>
        </p:spPr>
        <p:txBody>
          <a:bodyPr/>
          <a:lstStyle/>
          <a:p>
            <a:r>
              <a:rPr lang="en-US" altLang="ja-JP" sz="2200" b="0" dirty="0">
                <a:solidFill>
                  <a:schemeClr val="tx1"/>
                </a:solidFill>
                <a:ea typeface="ＭＳ Ｐゴシック" charset="-128"/>
              </a:rPr>
              <a:t>Link the codes located at the same pixel </a:t>
            </a:r>
            <a:r>
              <a:rPr lang="en-US" altLang="ja-JP" sz="2200" b="0" dirty="0" smtClean="0">
                <a:solidFill>
                  <a:schemeClr val="tx1"/>
                </a:solidFill>
                <a:ea typeface="ＭＳ Ｐゴシック" charset="-128"/>
              </a:rPr>
              <a:t>in </a:t>
            </a:r>
            <a:r>
              <a:rPr lang="en-US" altLang="ja-JP" sz="2200" b="0" dirty="0">
                <a:solidFill>
                  <a:schemeClr val="tx1"/>
                </a:solidFill>
                <a:ea typeface="ＭＳ Ｐゴシック" charset="-128"/>
              </a:rPr>
              <a:t>fixed </a:t>
            </a:r>
            <a:r>
              <a:rPr lang="en-US" altLang="zh-CN" sz="2200" b="0" dirty="0">
                <a:solidFill>
                  <a:schemeClr val="tx1"/>
                </a:solidFill>
                <a:ea typeface="ＭＳ Ｐゴシック" charset="-128"/>
              </a:rPr>
              <a:t>viewpoint</a:t>
            </a:r>
            <a:r>
              <a:rPr lang="en-US" altLang="ja-JP" sz="2200" b="0" dirty="0">
                <a:solidFill>
                  <a:schemeClr val="tx1"/>
                </a:solidFill>
                <a:ea typeface="ＭＳ Ｐゴシック" charset="-128"/>
              </a:rPr>
              <a:t> (like the camera viewpoint 0</a:t>
            </a:r>
            <a:r>
              <a:rPr lang="en-US" altLang="zh-CN" sz="2200" b="0" dirty="0">
                <a:solidFill>
                  <a:schemeClr val="tx1"/>
                </a:solidFill>
                <a:ea typeface="ＭＳ Ｐゴシック" charset="-128"/>
              </a:rPr>
              <a:t>2</a:t>
            </a:r>
            <a:r>
              <a:rPr lang="en-US" altLang="ja-JP" sz="2200" b="0" dirty="0">
                <a:solidFill>
                  <a:schemeClr val="tx1"/>
                </a:solidFill>
                <a:ea typeface="ＭＳ Ｐゴシック" charset="-128"/>
              </a:rPr>
              <a:t>).</a:t>
            </a:r>
          </a:p>
          <a:p>
            <a:endParaRPr kumimoji="1" lang="ja-JP" altLang="en-US" dirty="0"/>
          </a:p>
        </p:txBody>
      </p:sp>
      <p:cxnSp>
        <p:nvCxnSpPr>
          <p:cNvPr id="16" name="直接连接符 8"/>
          <p:cNvCxnSpPr/>
          <p:nvPr/>
        </p:nvCxnSpPr>
        <p:spPr bwMode="auto">
          <a:xfrm>
            <a:off x="4259222" y="2797702"/>
            <a:ext cx="500649" cy="1186807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9"/>
          <p:cNvCxnSpPr/>
          <p:nvPr/>
        </p:nvCxnSpPr>
        <p:spPr bwMode="auto">
          <a:xfrm>
            <a:off x="2510005" y="2750109"/>
            <a:ext cx="921716" cy="123440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接连接符 12"/>
          <p:cNvCxnSpPr/>
          <p:nvPr/>
        </p:nvCxnSpPr>
        <p:spPr bwMode="auto">
          <a:xfrm flipH="1">
            <a:off x="2101366" y="2660238"/>
            <a:ext cx="227579" cy="1324271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接连接符 15"/>
          <p:cNvCxnSpPr/>
          <p:nvPr/>
        </p:nvCxnSpPr>
        <p:spPr bwMode="auto">
          <a:xfrm flipH="1">
            <a:off x="3431721" y="2828490"/>
            <a:ext cx="600089" cy="1156019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接连接符 8"/>
          <p:cNvCxnSpPr/>
          <p:nvPr/>
        </p:nvCxnSpPr>
        <p:spPr bwMode="auto">
          <a:xfrm>
            <a:off x="5359960" y="2188580"/>
            <a:ext cx="777965" cy="3194181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接连接符 15"/>
          <p:cNvCxnSpPr/>
          <p:nvPr/>
        </p:nvCxnSpPr>
        <p:spPr bwMode="auto">
          <a:xfrm flipH="1">
            <a:off x="4782396" y="2343361"/>
            <a:ext cx="498265" cy="2996235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接连接符 8"/>
          <p:cNvCxnSpPr/>
          <p:nvPr/>
        </p:nvCxnSpPr>
        <p:spPr bwMode="auto">
          <a:xfrm>
            <a:off x="5359960" y="2190961"/>
            <a:ext cx="727576" cy="1793077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接连接符 15"/>
          <p:cNvCxnSpPr/>
          <p:nvPr/>
        </p:nvCxnSpPr>
        <p:spPr bwMode="auto">
          <a:xfrm flipH="1">
            <a:off x="4776908" y="2340973"/>
            <a:ext cx="503752" cy="1643065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2" y="3993561"/>
            <a:ext cx="2703585" cy="1355558"/>
          </a:xfrm>
          <a:prstGeom prst="rect">
            <a:avLst/>
          </a:prstGeom>
        </p:spPr>
      </p:pic>
      <p:cxnSp>
        <p:nvCxnSpPr>
          <p:cNvPr id="29" name="直線コネクタ 28"/>
          <p:cNvCxnSpPr/>
          <p:nvPr/>
        </p:nvCxnSpPr>
        <p:spPr bwMode="auto">
          <a:xfrm flipV="1">
            <a:off x="2831740" y="4323347"/>
            <a:ext cx="1179487" cy="240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 flipV="1">
            <a:off x="2774950" y="4920569"/>
            <a:ext cx="1219049" cy="483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1" name="直線コネクタ 30"/>
          <p:cNvCxnSpPr/>
          <p:nvPr/>
        </p:nvCxnSpPr>
        <p:spPr bwMode="auto">
          <a:xfrm flipV="1">
            <a:off x="2814512" y="4521200"/>
            <a:ext cx="1196715" cy="585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5" name="図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98" y="5349119"/>
            <a:ext cx="1349409" cy="1347537"/>
          </a:xfrm>
          <a:prstGeom prst="rect">
            <a:avLst/>
          </a:prstGeom>
        </p:spPr>
      </p:pic>
      <p:grpSp>
        <p:nvGrpSpPr>
          <p:cNvPr id="44" name="グループ化 43"/>
          <p:cNvGrpSpPr/>
          <p:nvPr/>
        </p:nvGrpSpPr>
        <p:grpSpPr>
          <a:xfrm>
            <a:off x="3993999" y="5650286"/>
            <a:ext cx="1286661" cy="668298"/>
            <a:chOff x="3993999" y="4316786"/>
            <a:chExt cx="1286661" cy="668298"/>
          </a:xfrm>
        </p:grpSpPr>
        <p:cxnSp>
          <p:nvCxnSpPr>
            <p:cNvPr id="35" name="直線コネクタ 34"/>
            <p:cNvCxnSpPr/>
            <p:nvPr/>
          </p:nvCxnSpPr>
          <p:spPr bwMode="auto">
            <a:xfrm flipV="1">
              <a:off x="4013669" y="4316786"/>
              <a:ext cx="1158406" cy="2022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>
              <a:off x="4011227" y="4521200"/>
              <a:ext cx="1160848" cy="292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40" name="直線コネクタ 39"/>
            <p:cNvCxnSpPr/>
            <p:nvPr/>
          </p:nvCxnSpPr>
          <p:spPr bwMode="auto">
            <a:xfrm>
              <a:off x="3993999" y="4920569"/>
              <a:ext cx="1286661" cy="6451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43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00052 -0.196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00052 -0.194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テキスト ボックス 57"/>
          <p:cNvSpPr txBox="1"/>
          <p:nvPr/>
        </p:nvSpPr>
        <p:spPr>
          <a:xfrm>
            <a:off x="3763224" y="6596390"/>
            <a:ext cx="1169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01</a:t>
            </a:r>
          </a:p>
        </p:txBody>
      </p:sp>
      <p:sp>
        <p:nvSpPr>
          <p:cNvPr id="57" name="テキスト ボックス 57"/>
          <p:cNvSpPr txBox="1"/>
          <p:nvPr/>
        </p:nvSpPr>
        <p:spPr>
          <a:xfrm>
            <a:off x="6101361" y="6365294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02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281481" y="4650519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03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99958" y="2791035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04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832428" y="2655133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05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578791" y="3960003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06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623965" y="5678890"/>
            <a:ext cx="118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/>
              <a:t>Camera view 07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Feature tracks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96" y="1740311"/>
            <a:ext cx="1628273" cy="91590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27" y="3033750"/>
            <a:ext cx="1628273" cy="91590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26" y="4764584"/>
            <a:ext cx="1628273" cy="91590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14" y="5680487"/>
            <a:ext cx="1628273" cy="91590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51" y="5450841"/>
            <a:ext cx="1628273" cy="91590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9" y="3735341"/>
            <a:ext cx="1628273" cy="91590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26" y="1876816"/>
            <a:ext cx="1628273" cy="915903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 bwMode="auto">
          <a:xfrm flipV="1">
            <a:off x="4436281" y="5816992"/>
            <a:ext cx="2073446" cy="3214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 flipV="1">
            <a:off x="6686187" y="4144132"/>
            <a:ext cx="188498" cy="18335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9" name="直線コネクタ 28"/>
          <p:cNvCxnSpPr/>
          <p:nvPr/>
        </p:nvCxnSpPr>
        <p:spPr bwMode="auto">
          <a:xfrm flipV="1">
            <a:off x="4329001" y="4193292"/>
            <a:ext cx="2451436" cy="19451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2" name="直線コネクタ 31"/>
          <p:cNvCxnSpPr/>
          <p:nvPr/>
        </p:nvCxnSpPr>
        <p:spPr bwMode="auto">
          <a:xfrm flipH="1" flipV="1">
            <a:off x="6293163" y="2275726"/>
            <a:ext cx="621629" cy="18684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5" name="直線コネクタ 34"/>
          <p:cNvCxnSpPr/>
          <p:nvPr/>
        </p:nvCxnSpPr>
        <p:spPr bwMode="auto">
          <a:xfrm flipH="1" flipV="1">
            <a:off x="6237007" y="2226566"/>
            <a:ext cx="356941" cy="36822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8" name="直線コネクタ 37"/>
          <p:cNvCxnSpPr/>
          <p:nvPr/>
        </p:nvCxnSpPr>
        <p:spPr bwMode="auto">
          <a:xfrm>
            <a:off x="3341407" y="1964001"/>
            <a:ext cx="2895600" cy="1654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 flipV="1">
            <a:off x="2218462" y="2129484"/>
            <a:ext cx="3978439" cy="10293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4" name="直線コネクタ 43"/>
          <p:cNvCxnSpPr/>
          <p:nvPr/>
        </p:nvCxnSpPr>
        <p:spPr bwMode="auto">
          <a:xfrm flipH="1" flipV="1">
            <a:off x="3393547" y="1900508"/>
            <a:ext cx="3573371" cy="20132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8" name="直線コネクタ 47"/>
          <p:cNvCxnSpPr/>
          <p:nvPr/>
        </p:nvCxnSpPr>
        <p:spPr bwMode="auto">
          <a:xfrm flipV="1">
            <a:off x="2078081" y="1900508"/>
            <a:ext cx="1347551" cy="13753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H="1" flipV="1">
            <a:off x="2138256" y="3275878"/>
            <a:ext cx="63661" cy="17850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4" name="直線コネクタ 53"/>
          <p:cNvCxnSpPr/>
          <p:nvPr/>
        </p:nvCxnSpPr>
        <p:spPr bwMode="auto">
          <a:xfrm flipV="1">
            <a:off x="2272612" y="2052909"/>
            <a:ext cx="1273336" cy="29985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" name="テキスト ボックス 2"/>
          <p:cNvSpPr txBox="1"/>
          <p:nvPr/>
        </p:nvSpPr>
        <p:spPr>
          <a:xfrm>
            <a:off x="103518" y="934194"/>
            <a:ext cx="8665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Then we can obtain the correspondence of all of the images token around the object.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920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kern="0" dirty="0" smtClean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4</a:t>
            </a:r>
            <a:r>
              <a:rPr lang="en-US" altLang="ja-JP" cap="none" dirty="0" smtClean="0"/>
              <a:t>. </a:t>
            </a:r>
            <a:r>
              <a:rPr lang="en-US" altLang="ja-JP" cap="none" dirty="0"/>
              <a:t>3D reconstruction and loop closure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52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3D reconstruction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SfM</a:t>
            </a:r>
            <a:r>
              <a:rPr lang="en-US" altLang="zh-CN" dirty="0"/>
              <a:t> using </a:t>
            </a:r>
            <a:r>
              <a:rPr lang="en-US" altLang="zh-CN" dirty="0" smtClean="0"/>
              <a:t>feature tracks computed by gray-code matching</a:t>
            </a:r>
            <a:endParaRPr lang="en-US" altLang="ja-JP" dirty="0"/>
          </a:p>
          <a:p>
            <a:pPr lvl="1"/>
            <a:r>
              <a:rPr lang="en-US" altLang="ja-JP" dirty="0"/>
              <a:t>Estimate the camera poses (camera parameters).</a:t>
            </a:r>
          </a:p>
          <a:p>
            <a:pPr lvl="1"/>
            <a:r>
              <a:rPr lang="en-US" altLang="ja-JP" dirty="0"/>
              <a:t>Compute 3D </a:t>
            </a:r>
            <a:r>
              <a:rPr lang="en-US" altLang="zh-CN" dirty="0"/>
              <a:t>coordinates </a:t>
            </a:r>
            <a:r>
              <a:rPr lang="en-US" altLang="ja-JP" dirty="0"/>
              <a:t>by performing triangulation and bundle adjustment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zh-CN" dirty="0" smtClean="0"/>
              <a:t>Output:</a:t>
            </a:r>
            <a:endParaRPr lang="en-US" altLang="ja-JP" dirty="0"/>
          </a:p>
        </p:txBody>
      </p:sp>
      <p:pic>
        <p:nvPicPr>
          <p:cNvPr id="4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72" y="3314824"/>
            <a:ext cx="3415550" cy="3415550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 bwMode="auto">
          <a:xfrm flipV="1">
            <a:off x="6160168" y="3981400"/>
            <a:ext cx="447759" cy="393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6607927" y="371979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+mn-lt"/>
              </a:rPr>
              <a:t>Cameras</a:t>
            </a:r>
            <a:endParaRPr kumimoji="1" lang="ja-JP" altLang="en-US" dirty="0" smtClean="0">
              <a:latin typeface="+mn-lt"/>
            </a:endParaRPr>
          </a:p>
        </p:txBody>
      </p:sp>
      <p:cxnSp>
        <p:nvCxnSpPr>
          <p:cNvPr id="10" name="直線コネクタ 9"/>
          <p:cNvCxnSpPr/>
          <p:nvPr/>
        </p:nvCxnSpPr>
        <p:spPr bwMode="auto">
          <a:xfrm flipH="1" flipV="1">
            <a:off x="2823410" y="4430579"/>
            <a:ext cx="1604211" cy="592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1747474" y="4089122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3D points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12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Loop </a:t>
            </a:r>
            <a:r>
              <a:rPr lang="en-US" altLang="ja-JP" dirty="0"/>
              <a:t>closure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Loop closure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Extract the correspondences between the first and last viewpoints. (Using Iterative Closest Point (ICP) algorithm).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Employ bundle adjustment again with the new correspondences to close the loop.</a:t>
            </a:r>
          </a:p>
          <a:p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84093" y="4241950"/>
            <a:ext cx="2905350" cy="2253813"/>
            <a:chOff x="-87919" y="4241950"/>
            <a:chExt cx="2905350" cy="2253813"/>
          </a:xfrm>
        </p:grpSpPr>
        <p:grpSp>
          <p:nvGrpSpPr>
            <p:cNvPr id="5" name="グループ化 4"/>
            <p:cNvGrpSpPr/>
            <p:nvPr/>
          </p:nvGrpSpPr>
          <p:grpSpPr>
            <a:xfrm rot="1313919">
              <a:off x="560004" y="5616765"/>
              <a:ext cx="436970" cy="426920"/>
              <a:chOff x="2926233" y="4366143"/>
              <a:chExt cx="436970" cy="426920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>
                <a:off x="3096167" y="4366143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2926233" y="4629867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flipV="1">
                <a:off x="2926233" y="4366143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グループ化 5"/>
            <p:cNvGrpSpPr/>
            <p:nvPr/>
          </p:nvGrpSpPr>
          <p:grpSpPr>
            <a:xfrm rot="5856494">
              <a:off x="1069044" y="4246975"/>
              <a:ext cx="436970" cy="426920"/>
              <a:chOff x="3381121" y="4885577"/>
              <a:chExt cx="436970" cy="426920"/>
            </a:xfrm>
          </p:grpSpPr>
          <p:cxnSp>
            <p:nvCxnSpPr>
              <p:cNvPr id="26" name="直線コネクタ 25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グループ化 6"/>
            <p:cNvGrpSpPr/>
            <p:nvPr/>
          </p:nvGrpSpPr>
          <p:grpSpPr>
            <a:xfrm rot="10608598">
              <a:off x="2277008" y="4298143"/>
              <a:ext cx="436970" cy="426920"/>
              <a:chOff x="3381121" y="4885577"/>
              <a:chExt cx="436970" cy="426920"/>
            </a:xfrm>
          </p:grpSpPr>
          <p:cxnSp>
            <p:nvCxnSpPr>
              <p:cNvPr id="23" name="直線コネクタ 22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グループ化 7"/>
            <p:cNvGrpSpPr/>
            <p:nvPr/>
          </p:nvGrpSpPr>
          <p:grpSpPr>
            <a:xfrm rot="14498193">
              <a:off x="2385486" y="5426872"/>
              <a:ext cx="436970" cy="426920"/>
              <a:chOff x="3381121" y="4885577"/>
              <a:chExt cx="436970" cy="426920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グループ化 8"/>
            <p:cNvGrpSpPr/>
            <p:nvPr/>
          </p:nvGrpSpPr>
          <p:grpSpPr>
            <a:xfrm rot="2978258">
              <a:off x="504462" y="5041268"/>
              <a:ext cx="436970" cy="426920"/>
              <a:chOff x="3381121" y="4885577"/>
              <a:chExt cx="436970" cy="426920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/>
            <p:cNvGrpSpPr/>
            <p:nvPr/>
          </p:nvGrpSpPr>
          <p:grpSpPr>
            <a:xfrm rot="19182551">
              <a:off x="1587588" y="6068843"/>
              <a:ext cx="436970" cy="426920"/>
              <a:chOff x="3381121" y="4885577"/>
              <a:chExt cx="436970" cy="426920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フリーフォーム 10"/>
            <p:cNvSpPr/>
            <p:nvPr/>
          </p:nvSpPr>
          <p:spPr>
            <a:xfrm rot="18299348">
              <a:off x="1182062" y="4724089"/>
              <a:ext cx="1270105" cy="1203152"/>
            </a:xfrm>
            <a:custGeom>
              <a:avLst/>
              <a:gdLst>
                <a:gd name="connsiteX0" fmla="*/ 266754 w 1701974"/>
                <a:gd name="connsiteY0" fmla="*/ 399569 h 1499746"/>
                <a:gd name="connsiteX1" fmla="*/ 1288730 w 1701974"/>
                <a:gd name="connsiteY1" fmla="*/ 153680 h 1499746"/>
                <a:gd name="connsiteX2" fmla="*/ 1680616 w 1701974"/>
                <a:gd name="connsiteY2" fmla="*/ 991240 h 1499746"/>
                <a:gd name="connsiteX3" fmla="*/ 704743 w 1701974"/>
                <a:gd name="connsiteY3" fmla="*/ 1498386 h 1499746"/>
                <a:gd name="connsiteX4" fmla="*/ 43917 w 1701974"/>
                <a:gd name="connsiteY4" fmla="*/ 845243 h 1499746"/>
                <a:gd name="connsiteX5" fmla="*/ 113073 w 1701974"/>
                <a:gd name="connsiteY5" fmla="*/ 261257 h 1499746"/>
                <a:gd name="connsiteX6" fmla="*/ 528011 w 1701974"/>
                <a:gd name="connsiteY6" fmla="*/ 0 h 1499746"/>
                <a:gd name="connsiteX7" fmla="*/ 528011 w 1701974"/>
                <a:gd name="connsiteY7" fmla="*/ 0 h 149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974" h="1499746">
                  <a:moveTo>
                    <a:pt x="266754" y="399569"/>
                  </a:moveTo>
                  <a:cubicBezTo>
                    <a:pt x="659920" y="227318"/>
                    <a:pt x="1053086" y="55068"/>
                    <a:pt x="1288730" y="153680"/>
                  </a:cubicBezTo>
                  <a:cubicBezTo>
                    <a:pt x="1524374" y="252292"/>
                    <a:pt x="1777947" y="767122"/>
                    <a:pt x="1680616" y="991240"/>
                  </a:cubicBezTo>
                  <a:cubicBezTo>
                    <a:pt x="1583285" y="1215358"/>
                    <a:pt x="977526" y="1522719"/>
                    <a:pt x="704743" y="1498386"/>
                  </a:cubicBezTo>
                  <a:cubicBezTo>
                    <a:pt x="431960" y="1474053"/>
                    <a:pt x="142529" y="1051431"/>
                    <a:pt x="43917" y="845243"/>
                  </a:cubicBezTo>
                  <a:cubicBezTo>
                    <a:pt x="-54695" y="639055"/>
                    <a:pt x="32391" y="402131"/>
                    <a:pt x="113073" y="261257"/>
                  </a:cubicBezTo>
                  <a:cubicBezTo>
                    <a:pt x="193755" y="120383"/>
                    <a:pt x="528011" y="0"/>
                    <a:pt x="528011" y="0"/>
                  </a:cubicBezTo>
                  <a:lnTo>
                    <a:pt x="528011" y="0"/>
                  </a:lnTo>
                </a:path>
              </a:pathLst>
            </a:cu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5053" y="5926335"/>
              <a:ext cx="13211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first viewpoint</a:t>
              </a:r>
              <a:endParaRPr lang="en-US" altLang="ja-JP" sz="1100" dirty="0"/>
            </a:p>
          </p:txBody>
        </p:sp>
        <p:sp>
          <p:nvSpPr>
            <p:cNvPr id="13" name="テキスト ボックス 10"/>
            <p:cNvSpPr txBox="1"/>
            <p:nvPr/>
          </p:nvSpPr>
          <p:spPr>
            <a:xfrm>
              <a:off x="-87919" y="5362893"/>
              <a:ext cx="1314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last viewpoint</a:t>
              </a:r>
              <a:endParaRPr lang="en-US" altLang="ja-JP" sz="1100" dirty="0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6163847" y="4242278"/>
            <a:ext cx="2903953" cy="2253813"/>
            <a:chOff x="5983136" y="4242278"/>
            <a:chExt cx="2903953" cy="2253813"/>
          </a:xfrm>
        </p:grpSpPr>
        <p:grpSp>
          <p:nvGrpSpPr>
            <p:cNvPr id="33" name="グループ化 32"/>
            <p:cNvGrpSpPr/>
            <p:nvPr/>
          </p:nvGrpSpPr>
          <p:grpSpPr>
            <a:xfrm rot="1313919">
              <a:off x="6631059" y="5617093"/>
              <a:ext cx="436970" cy="426920"/>
              <a:chOff x="2926233" y="4366143"/>
              <a:chExt cx="436970" cy="426920"/>
            </a:xfrm>
          </p:grpSpPr>
          <p:cxnSp>
            <p:nvCxnSpPr>
              <p:cNvPr id="57" name="直線コネクタ 56"/>
              <p:cNvCxnSpPr/>
              <p:nvPr/>
            </p:nvCxnSpPr>
            <p:spPr>
              <a:xfrm>
                <a:off x="3096167" y="4366143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2926233" y="4629867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2926233" y="4366143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グループ化 33"/>
            <p:cNvGrpSpPr/>
            <p:nvPr/>
          </p:nvGrpSpPr>
          <p:grpSpPr>
            <a:xfrm rot="5856494">
              <a:off x="7140099" y="4247303"/>
              <a:ext cx="436970" cy="426920"/>
              <a:chOff x="3381121" y="4885577"/>
              <a:chExt cx="436970" cy="426920"/>
            </a:xfrm>
          </p:grpSpPr>
          <p:cxnSp>
            <p:nvCxnSpPr>
              <p:cNvPr id="54" name="直線コネクタ 53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グループ化 34"/>
            <p:cNvGrpSpPr/>
            <p:nvPr/>
          </p:nvGrpSpPr>
          <p:grpSpPr>
            <a:xfrm rot="10608598">
              <a:off x="8348063" y="4298471"/>
              <a:ext cx="436970" cy="426920"/>
              <a:chOff x="3381121" y="4885577"/>
              <a:chExt cx="436970" cy="426920"/>
            </a:xfrm>
          </p:grpSpPr>
          <p:cxnSp>
            <p:nvCxnSpPr>
              <p:cNvPr id="51" name="直線コネクタ 50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グループ化 35"/>
            <p:cNvGrpSpPr/>
            <p:nvPr/>
          </p:nvGrpSpPr>
          <p:grpSpPr>
            <a:xfrm rot="14498193">
              <a:off x="8455144" y="5427200"/>
              <a:ext cx="436970" cy="426920"/>
              <a:chOff x="3381121" y="4885577"/>
              <a:chExt cx="436970" cy="426920"/>
            </a:xfrm>
          </p:grpSpPr>
          <p:cxnSp>
            <p:nvCxnSpPr>
              <p:cNvPr id="48" name="直線コネクタ 47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グループ化 36"/>
            <p:cNvGrpSpPr/>
            <p:nvPr/>
          </p:nvGrpSpPr>
          <p:grpSpPr>
            <a:xfrm rot="2978258">
              <a:off x="6575517" y="5041596"/>
              <a:ext cx="436970" cy="426920"/>
              <a:chOff x="3381121" y="4885577"/>
              <a:chExt cx="436970" cy="426920"/>
            </a:xfrm>
          </p:grpSpPr>
          <p:cxnSp>
            <p:nvCxnSpPr>
              <p:cNvPr id="45" name="直線コネクタ 44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グループ化 37"/>
            <p:cNvGrpSpPr/>
            <p:nvPr/>
          </p:nvGrpSpPr>
          <p:grpSpPr>
            <a:xfrm rot="19182551">
              <a:off x="7658643" y="6069171"/>
              <a:ext cx="436970" cy="426920"/>
              <a:chOff x="3381121" y="4885577"/>
              <a:chExt cx="436970" cy="426920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テキスト ボックス 10"/>
            <p:cNvSpPr txBox="1"/>
            <p:nvPr/>
          </p:nvSpPr>
          <p:spPr>
            <a:xfrm>
              <a:off x="6076108" y="5926663"/>
              <a:ext cx="13211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first viewpoint</a:t>
              </a:r>
              <a:endParaRPr lang="en-US" altLang="ja-JP" sz="1100" dirty="0"/>
            </a:p>
          </p:txBody>
        </p:sp>
        <p:sp>
          <p:nvSpPr>
            <p:cNvPr id="40" name="テキスト ボックス 10"/>
            <p:cNvSpPr txBox="1"/>
            <p:nvPr/>
          </p:nvSpPr>
          <p:spPr>
            <a:xfrm>
              <a:off x="5983136" y="5363221"/>
              <a:ext cx="1314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last viewpoint</a:t>
              </a:r>
              <a:endParaRPr lang="en-US" altLang="ja-JP" sz="1100" dirty="0"/>
            </a:p>
          </p:txBody>
        </p:sp>
        <p:sp>
          <p:nvSpPr>
            <p:cNvPr id="41" name="フリーフォーム 40"/>
            <p:cNvSpPr/>
            <p:nvPr/>
          </p:nvSpPr>
          <p:spPr bwMode="auto">
            <a:xfrm>
              <a:off x="7325664" y="4754689"/>
              <a:ext cx="1124703" cy="1113579"/>
            </a:xfrm>
            <a:custGeom>
              <a:avLst/>
              <a:gdLst>
                <a:gd name="connsiteX0" fmla="*/ 31100 w 1124703"/>
                <a:gd name="connsiteY0" fmla="*/ 457391 h 1113579"/>
                <a:gd name="connsiteX1" fmla="*/ 14474 w 1124703"/>
                <a:gd name="connsiteY1" fmla="*/ 715086 h 1113579"/>
                <a:gd name="connsiteX2" fmla="*/ 213980 w 1124703"/>
                <a:gd name="connsiteY2" fmla="*/ 1072533 h 1113579"/>
                <a:gd name="connsiteX3" fmla="*/ 870685 w 1124703"/>
                <a:gd name="connsiteY3" fmla="*/ 1097471 h 1113579"/>
                <a:gd name="connsiteX4" fmla="*/ 995376 w 1124703"/>
                <a:gd name="connsiteY4" fmla="*/ 997718 h 1113579"/>
                <a:gd name="connsiteX5" fmla="*/ 1095129 w 1124703"/>
                <a:gd name="connsiteY5" fmla="*/ 740024 h 1113579"/>
                <a:gd name="connsiteX6" fmla="*/ 1111754 w 1124703"/>
                <a:gd name="connsiteY6" fmla="*/ 199696 h 1113579"/>
                <a:gd name="connsiteX7" fmla="*/ 920561 w 1124703"/>
                <a:gd name="connsiteY7" fmla="*/ 58380 h 1113579"/>
                <a:gd name="connsiteX8" fmla="*/ 455049 w 1124703"/>
                <a:gd name="connsiteY8" fmla="*/ 191 h 1113579"/>
                <a:gd name="connsiteX9" fmla="*/ 272169 w 1124703"/>
                <a:gd name="connsiteY9" fmla="*/ 75006 h 1113579"/>
                <a:gd name="connsiteX10" fmla="*/ 31100 w 1124703"/>
                <a:gd name="connsiteY10" fmla="*/ 523893 h 1113579"/>
                <a:gd name="connsiteX11" fmla="*/ 14474 w 1124703"/>
                <a:gd name="connsiteY11" fmla="*/ 573769 h 111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4703" h="1113579">
                  <a:moveTo>
                    <a:pt x="31100" y="457391"/>
                  </a:moveTo>
                  <a:cubicBezTo>
                    <a:pt x="7547" y="534976"/>
                    <a:pt x="-16006" y="612562"/>
                    <a:pt x="14474" y="715086"/>
                  </a:cubicBezTo>
                  <a:cubicBezTo>
                    <a:pt x="44954" y="817610"/>
                    <a:pt x="71278" y="1008802"/>
                    <a:pt x="213980" y="1072533"/>
                  </a:cubicBezTo>
                  <a:cubicBezTo>
                    <a:pt x="356682" y="1136264"/>
                    <a:pt x="740452" y="1109940"/>
                    <a:pt x="870685" y="1097471"/>
                  </a:cubicBezTo>
                  <a:cubicBezTo>
                    <a:pt x="1000918" y="1085002"/>
                    <a:pt x="957969" y="1057292"/>
                    <a:pt x="995376" y="997718"/>
                  </a:cubicBezTo>
                  <a:cubicBezTo>
                    <a:pt x="1032783" y="938144"/>
                    <a:pt x="1075733" y="873028"/>
                    <a:pt x="1095129" y="740024"/>
                  </a:cubicBezTo>
                  <a:cubicBezTo>
                    <a:pt x="1114525" y="607020"/>
                    <a:pt x="1140849" y="313303"/>
                    <a:pt x="1111754" y="199696"/>
                  </a:cubicBezTo>
                  <a:cubicBezTo>
                    <a:pt x="1082659" y="86089"/>
                    <a:pt x="1030012" y="91631"/>
                    <a:pt x="920561" y="58380"/>
                  </a:cubicBezTo>
                  <a:cubicBezTo>
                    <a:pt x="811110" y="25129"/>
                    <a:pt x="563114" y="-2580"/>
                    <a:pt x="455049" y="191"/>
                  </a:cubicBezTo>
                  <a:cubicBezTo>
                    <a:pt x="346984" y="2962"/>
                    <a:pt x="342827" y="-12278"/>
                    <a:pt x="272169" y="75006"/>
                  </a:cubicBezTo>
                  <a:cubicBezTo>
                    <a:pt x="201511" y="162290"/>
                    <a:pt x="74049" y="440766"/>
                    <a:pt x="31100" y="523893"/>
                  </a:cubicBezTo>
                  <a:cubicBezTo>
                    <a:pt x="-11849" y="607020"/>
                    <a:pt x="1312" y="590394"/>
                    <a:pt x="14474" y="573769"/>
                  </a:cubicBezTo>
                </a:path>
              </a:pathLst>
            </a:custGeom>
            <a:noFill/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ja-JP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3122505" y="4242278"/>
            <a:ext cx="2911625" cy="2253813"/>
            <a:chOff x="2927464" y="4242278"/>
            <a:chExt cx="2911625" cy="2253813"/>
          </a:xfrm>
        </p:grpSpPr>
        <p:grpSp>
          <p:nvGrpSpPr>
            <p:cNvPr id="61" name="グループ化 60"/>
            <p:cNvGrpSpPr/>
            <p:nvPr/>
          </p:nvGrpSpPr>
          <p:grpSpPr>
            <a:xfrm rot="1313919">
              <a:off x="3575387" y="5617093"/>
              <a:ext cx="436970" cy="426920"/>
              <a:chOff x="2926233" y="4366143"/>
              <a:chExt cx="436970" cy="426920"/>
            </a:xfrm>
          </p:grpSpPr>
          <p:cxnSp>
            <p:nvCxnSpPr>
              <p:cNvPr id="92" name="直線コネクタ 91"/>
              <p:cNvCxnSpPr/>
              <p:nvPr/>
            </p:nvCxnSpPr>
            <p:spPr>
              <a:xfrm>
                <a:off x="3096167" y="4366143"/>
                <a:ext cx="267036" cy="275792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/>
              <p:cNvCxnSpPr/>
              <p:nvPr/>
            </p:nvCxnSpPr>
            <p:spPr>
              <a:xfrm flipV="1">
                <a:off x="2926233" y="4629867"/>
                <a:ext cx="436970" cy="163196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/>
              <p:cNvCxnSpPr/>
              <p:nvPr/>
            </p:nvCxnSpPr>
            <p:spPr>
              <a:xfrm flipV="1">
                <a:off x="2926233" y="4366143"/>
                <a:ext cx="169934" cy="410728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グループ化 61"/>
            <p:cNvGrpSpPr/>
            <p:nvPr/>
          </p:nvGrpSpPr>
          <p:grpSpPr>
            <a:xfrm rot="5856494">
              <a:off x="4084427" y="4247303"/>
              <a:ext cx="436970" cy="426920"/>
              <a:chOff x="3381121" y="4885577"/>
              <a:chExt cx="436970" cy="426920"/>
            </a:xfrm>
          </p:grpSpPr>
          <p:cxnSp>
            <p:nvCxnSpPr>
              <p:cNvPr id="89" name="直線コネクタ 88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90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グループ化 62"/>
            <p:cNvGrpSpPr/>
            <p:nvPr/>
          </p:nvGrpSpPr>
          <p:grpSpPr>
            <a:xfrm rot="10608598">
              <a:off x="5292391" y="4298471"/>
              <a:ext cx="436970" cy="426920"/>
              <a:chOff x="3381121" y="4885577"/>
              <a:chExt cx="436970" cy="426920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/>
            <p:cNvGrpSpPr/>
            <p:nvPr/>
          </p:nvGrpSpPr>
          <p:grpSpPr>
            <a:xfrm rot="14498193">
              <a:off x="5407144" y="5427200"/>
              <a:ext cx="436970" cy="426920"/>
              <a:chOff x="3381121" y="4885577"/>
              <a:chExt cx="436970" cy="426920"/>
            </a:xfrm>
          </p:grpSpPr>
          <p:cxnSp>
            <p:nvCxnSpPr>
              <p:cNvPr id="83" name="直線コネクタ 82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グループ化 64"/>
            <p:cNvGrpSpPr/>
            <p:nvPr/>
          </p:nvGrpSpPr>
          <p:grpSpPr>
            <a:xfrm rot="2978258">
              <a:off x="3519845" y="5041596"/>
              <a:ext cx="436970" cy="426920"/>
              <a:chOff x="3381121" y="4885577"/>
              <a:chExt cx="436970" cy="426920"/>
            </a:xfrm>
          </p:grpSpPr>
          <p:cxnSp>
            <p:nvCxnSpPr>
              <p:cNvPr id="80" name="直線コネクタ 79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グループ化 65"/>
            <p:cNvGrpSpPr/>
            <p:nvPr/>
          </p:nvGrpSpPr>
          <p:grpSpPr>
            <a:xfrm rot="19182551">
              <a:off x="4602971" y="6069171"/>
              <a:ext cx="436970" cy="426920"/>
              <a:chOff x="3381121" y="4885577"/>
              <a:chExt cx="436970" cy="426920"/>
            </a:xfrm>
          </p:grpSpPr>
          <p:cxnSp>
            <p:nvCxnSpPr>
              <p:cNvPr id="77" name="直線コネクタ 76"/>
              <p:cNvCxnSpPr/>
              <p:nvPr/>
            </p:nvCxnSpPr>
            <p:spPr>
              <a:xfrm>
                <a:off x="3551055" y="4885577"/>
                <a:ext cx="267036" cy="275792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3381121" y="5149301"/>
                <a:ext cx="436970" cy="163196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3381121" y="4885577"/>
                <a:ext cx="169934" cy="410728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フリーフォーム 66"/>
            <p:cNvSpPr/>
            <p:nvPr/>
          </p:nvSpPr>
          <p:spPr>
            <a:xfrm rot="18299348">
              <a:off x="4197445" y="4724417"/>
              <a:ext cx="1270105" cy="1203152"/>
            </a:xfrm>
            <a:custGeom>
              <a:avLst/>
              <a:gdLst>
                <a:gd name="connsiteX0" fmla="*/ 266754 w 1701974"/>
                <a:gd name="connsiteY0" fmla="*/ 399569 h 1499746"/>
                <a:gd name="connsiteX1" fmla="*/ 1288730 w 1701974"/>
                <a:gd name="connsiteY1" fmla="*/ 153680 h 1499746"/>
                <a:gd name="connsiteX2" fmla="*/ 1680616 w 1701974"/>
                <a:gd name="connsiteY2" fmla="*/ 991240 h 1499746"/>
                <a:gd name="connsiteX3" fmla="*/ 704743 w 1701974"/>
                <a:gd name="connsiteY3" fmla="*/ 1498386 h 1499746"/>
                <a:gd name="connsiteX4" fmla="*/ 43917 w 1701974"/>
                <a:gd name="connsiteY4" fmla="*/ 845243 h 1499746"/>
                <a:gd name="connsiteX5" fmla="*/ 113073 w 1701974"/>
                <a:gd name="connsiteY5" fmla="*/ 261257 h 1499746"/>
                <a:gd name="connsiteX6" fmla="*/ 528011 w 1701974"/>
                <a:gd name="connsiteY6" fmla="*/ 0 h 1499746"/>
                <a:gd name="connsiteX7" fmla="*/ 528011 w 1701974"/>
                <a:gd name="connsiteY7" fmla="*/ 0 h 149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974" h="1499746">
                  <a:moveTo>
                    <a:pt x="266754" y="399569"/>
                  </a:moveTo>
                  <a:cubicBezTo>
                    <a:pt x="659920" y="227318"/>
                    <a:pt x="1053086" y="55068"/>
                    <a:pt x="1288730" y="153680"/>
                  </a:cubicBezTo>
                  <a:cubicBezTo>
                    <a:pt x="1524374" y="252292"/>
                    <a:pt x="1777947" y="767122"/>
                    <a:pt x="1680616" y="991240"/>
                  </a:cubicBezTo>
                  <a:cubicBezTo>
                    <a:pt x="1583285" y="1215358"/>
                    <a:pt x="977526" y="1522719"/>
                    <a:pt x="704743" y="1498386"/>
                  </a:cubicBezTo>
                  <a:cubicBezTo>
                    <a:pt x="431960" y="1474053"/>
                    <a:pt x="142529" y="1051431"/>
                    <a:pt x="43917" y="845243"/>
                  </a:cubicBezTo>
                  <a:cubicBezTo>
                    <a:pt x="-54695" y="639055"/>
                    <a:pt x="32391" y="402131"/>
                    <a:pt x="113073" y="261257"/>
                  </a:cubicBezTo>
                  <a:cubicBezTo>
                    <a:pt x="193755" y="120383"/>
                    <a:pt x="528011" y="0"/>
                    <a:pt x="528011" y="0"/>
                  </a:cubicBezTo>
                  <a:lnTo>
                    <a:pt x="528011" y="0"/>
                  </a:lnTo>
                </a:path>
              </a:pathLst>
            </a:cu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テキスト ボックス 10"/>
            <p:cNvSpPr txBox="1"/>
            <p:nvPr/>
          </p:nvSpPr>
          <p:spPr>
            <a:xfrm>
              <a:off x="3020436" y="5926663"/>
              <a:ext cx="13211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first viewpoint</a:t>
              </a:r>
              <a:endParaRPr lang="en-US" altLang="ja-JP" sz="1100" dirty="0"/>
            </a:p>
          </p:txBody>
        </p:sp>
        <p:sp>
          <p:nvSpPr>
            <p:cNvPr id="69" name="テキスト ボックス 10"/>
            <p:cNvSpPr txBox="1"/>
            <p:nvPr/>
          </p:nvSpPr>
          <p:spPr>
            <a:xfrm>
              <a:off x="2927464" y="5363221"/>
              <a:ext cx="1314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 smtClean="0"/>
                <a:t>The last viewpoint</a:t>
              </a:r>
              <a:endParaRPr lang="en-US" altLang="ja-JP" sz="1100" dirty="0"/>
            </a:p>
          </p:txBody>
        </p:sp>
        <p:sp>
          <p:nvSpPr>
            <p:cNvPr id="70" name="フリーフォーム 69"/>
            <p:cNvSpPr/>
            <p:nvPr/>
          </p:nvSpPr>
          <p:spPr bwMode="auto">
            <a:xfrm>
              <a:off x="4154362" y="5195455"/>
              <a:ext cx="409325" cy="672379"/>
            </a:xfrm>
            <a:custGeom>
              <a:avLst/>
              <a:gdLst>
                <a:gd name="connsiteX0" fmla="*/ 43565 w 409325"/>
                <a:gd name="connsiteY0" fmla="*/ 0 h 672379"/>
                <a:gd name="connsiteX1" fmla="*/ 18627 w 409325"/>
                <a:gd name="connsiteY1" fmla="*/ 307570 h 672379"/>
                <a:gd name="connsiteX2" fmla="*/ 284634 w 409325"/>
                <a:gd name="connsiteY2" fmla="*/ 631767 h 672379"/>
                <a:gd name="connsiteX3" fmla="*/ 409325 w 409325"/>
                <a:gd name="connsiteY3" fmla="*/ 656705 h 67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325" h="672379">
                  <a:moveTo>
                    <a:pt x="43565" y="0"/>
                  </a:moveTo>
                  <a:cubicBezTo>
                    <a:pt x="11007" y="101138"/>
                    <a:pt x="-21551" y="202276"/>
                    <a:pt x="18627" y="307570"/>
                  </a:cubicBezTo>
                  <a:cubicBezTo>
                    <a:pt x="58805" y="412865"/>
                    <a:pt x="219518" y="573578"/>
                    <a:pt x="284634" y="631767"/>
                  </a:cubicBezTo>
                  <a:cubicBezTo>
                    <a:pt x="349750" y="689956"/>
                    <a:pt x="379537" y="673330"/>
                    <a:pt x="409325" y="656705"/>
                  </a:cubicBezTo>
                </a:path>
              </a:pathLst>
            </a:custGeom>
            <a:noFill/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ja-JP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71" name="フリーフォーム 70"/>
            <p:cNvSpPr/>
            <p:nvPr/>
          </p:nvSpPr>
          <p:spPr bwMode="auto">
            <a:xfrm>
              <a:off x="4339244" y="4906738"/>
              <a:ext cx="170438" cy="604600"/>
            </a:xfrm>
            <a:custGeom>
              <a:avLst/>
              <a:gdLst>
                <a:gd name="connsiteX0" fmla="*/ 0 w 170438"/>
                <a:gd name="connsiteY0" fmla="*/ 604600 h 604600"/>
                <a:gd name="connsiteX1" fmla="*/ 99752 w 170438"/>
                <a:gd name="connsiteY1" fmla="*/ 164026 h 604600"/>
                <a:gd name="connsiteX2" fmla="*/ 166254 w 170438"/>
                <a:gd name="connsiteY2" fmla="*/ 14397 h 604600"/>
                <a:gd name="connsiteX3" fmla="*/ 157941 w 170438"/>
                <a:gd name="connsiteY3" fmla="*/ 14397 h 60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38" h="604600">
                  <a:moveTo>
                    <a:pt x="0" y="604600"/>
                  </a:moveTo>
                  <a:cubicBezTo>
                    <a:pt x="36021" y="433496"/>
                    <a:pt x="72043" y="262393"/>
                    <a:pt x="99752" y="164026"/>
                  </a:cubicBezTo>
                  <a:cubicBezTo>
                    <a:pt x="127461" y="65659"/>
                    <a:pt x="156556" y="39335"/>
                    <a:pt x="166254" y="14397"/>
                  </a:cubicBezTo>
                  <a:cubicBezTo>
                    <a:pt x="175952" y="-10541"/>
                    <a:pt x="166946" y="1928"/>
                    <a:pt x="157941" y="14397"/>
                  </a:cubicBezTo>
                </a:path>
              </a:pathLst>
            </a:cu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Tx/>
                <a:buAutoNum type="arabicPeriod"/>
                <a:tabLst/>
              </a:pPr>
              <a:endParaRPr kumimoji="0" lang="ja-JP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cxnSp>
          <p:nvCxnSpPr>
            <p:cNvPr id="72" name="直線コネクタ 71"/>
            <p:cNvCxnSpPr>
              <a:stCxn id="70" idx="0"/>
            </p:cNvCxnSpPr>
            <p:nvPr/>
          </p:nvCxnSpPr>
          <p:spPr bwMode="auto">
            <a:xfrm>
              <a:off x="4197927" y="5195455"/>
              <a:ext cx="195162" cy="75078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直線コネクタ 72"/>
            <p:cNvCxnSpPr/>
            <p:nvPr/>
          </p:nvCxnSpPr>
          <p:spPr bwMode="auto">
            <a:xfrm>
              <a:off x="4157933" y="5265046"/>
              <a:ext cx="208628" cy="53122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直線コネクタ 73"/>
            <p:cNvCxnSpPr/>
            <p:nvPr/>
          </p:nvCxnSpPr>
          <p:spPr bwMode="auto">
            <a:xfrm>
              <a:off x="4149866" y="5364613"/>
              <a:ext cx="195162" cy="19297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直線コネクタ 74"/>
            <p:cNvCxnSpPr>
              <a:endCxn id="71" idx="0"/>
            </p:cNvCxnSpPr>
            <p:nvPr/>
          </p:nvCxnSpPr>
          <p:spPr bwMode="auto">
            <a:xfrm>
              <a:off x="4176544" y="5439449"/>
              <a:ext cx="162700" cy="71889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テキスト ボックス 10"/>
            <p:cNvSpPr txBox="1"/>
            <p:nvPr/>
          </p:nvSpPr>
          <p:spPr>
            <a:xfrm>
              <a:off x="3721239" y="4958070"/>
              <a:ext cx="1314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dirty="0"/>
                <a:t>correspondences</a:t>
              </a:r>
            </a:p>
          </p:txBody>
        </p:sp>
      </p:grpSp>
      <p:sp>
        <p:nvSpPr>
          <p:cNvPr id="95" name="右矢印 94"/>
          <p:cNvSpPr/>
          <p:nvPr/>
        </p:nvSpPr>
        <p:spPr>
          <a:xfrm>
            <a:off x="2832003" y="5106926"/>
            <a:ext cx="422257" cy="21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96" name="右矢印 95"/>
          <p:cNvSpPr/>
          <p:nvPr/>
        </p:nvSpPr>
        <p:spPr>
          <a:xfrm>
            <a:off x="6002727" y="5110650"/>
            <a:ext cx="422257" cy="21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0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kern="0" dirty="0" smtClean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cap="none" dirty="0" smtClean="0"/>
              <a:t>Experiments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73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09614"/>
            <a:ext cx="9144000" cy="706438"/>
          </a:xfrm>
        </p:spPr>
        <p:txBody>
          <a:bodyPr/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288" y="1052735"/>
            <a:ext cx="8229600" cy="987795"/>
          </a:xfrm>
        </p:spPr>
        <p:txBody>
          <a:bodyPr/>
          <a:lstStyle/>
          <a:p>
            <a:r>
              <a:rPr lang="en-US" altLang="ja-JP" dirty="0"/>
              <a:t>Acquiring 3D shapes of real-world objects has attracted significant</a:t>
            </a:r>
            <a:r>
              <a:rPr lang="ja-JP" altLang="en-US" dirty="0"/>
              <a:t> </a:t>
            </a:r>
            <a:r>
              <a:rPr lang="en-US" altLang="ja-JP" dirty="0" smtClean="0"/>
              <a:t>attention, e.g. 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7" y="2086418"/>
            <a:ext cx="1295400" cy="15701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2" y="2086418"/>
            <a:ext cx="1693741" cy="158664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75035" y="2305463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cultural </a:t>
            </a:r>
            <a:r>
              <a:rPr kumimoji="1" lang="en-US" altLang="ja-JP" sz="2000" dirty="0" smtClean="0"/>
              <a:t>relics: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8800" y="2305463"/>
            <a:ext cx="221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animal </a:t>
            </a:r>
            <a:r>
              <a:rPr lang="en-US" altLang="ja-JP" sz="2000" dirty="0" smtClean="0"/>
              <a:t>skeletons:</a:t>
            </a:r>
            <a:endParaRPr kumimoji="1" lang="ja-JP" altLang="en-US" sz="900" dirty="0"/>
          </a:p>
        </p:txBody>
      </p:sp>
      <p:pic>
        <p:nvPicPr>
          <p:cNvPr id="8" name="Picture 2" descr="プロダクト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64" y="4610937"/>
            <a:ext cx="2714071" cy="15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761101" y="4534694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Faro</a:t>
            </a:r>
            <a:r>
              <a:rPr lang="ja-JP" altLang="en-US" sz="2000" dirty="0"/>
              <a:t> </a:t>
            </a:r>
            <a:r>
              <a:rPr kumimoji="1" lang="en-US" altLang="ja-JP" sz="2000" smtClean="0"/>
              <a:t>3d</a:t>
            </a:r>
            <a:r>
              <a:rPr kumimoji="1" lang="en-US" altLang="ja-JP" sz="2000" dirty="0" smtClean="0"/>
              <a:t>:</a:t>
            </a:r>
            <a:endParaRPr kumimoji="1" lang="ja-JP" altLang="en-US" sz="90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847171" y="3975939"/>
            <a:ext cx="7543800" cy="4216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altLang="ja-JP" sz="2000" dirty="0" smtClean="0">
                <a:latin typeface="Arial" charset="0"/>
                <a:ea typeface="MS PGothic" pitchFamily="34" charset="-128"/>
              </a:rPr>
              <a:t>Shortcoming: </a:t>
            </a:r>
            <a:r>
              <a:rPr lang="en-US" altLang="ja-JP" sz="2000" dirty="0" smtClean="0">
                <a:solidFill>
                  <a:schemeClr val="accent1">
                    <a:lumMod val="10000"/>
                  </a:schemeClr>
                </a:solidFill>
                <a:latin typeface="Arial" charset="0"/>
                <a:ea typeface="MS PGothic" pitchFamily="34" charset="-128"/>
              </a:rPr>
              <a:t>Expensive sensors, </a:t>
            </a:r>
            <a:r>
              <a:rPr lang="en-US" altLang="ja-JP" sz="2000" dirty="0">
                <a:solidFill>
                  <a:schemeClr val="accent1">
                    <a:lumMod val="10000"/>
                  </a:schemeClr>
                </a:solidFill>
                <a:latin typeface="Arial" charset="0"/>
                <a:ea typeface="MS PGothic" pitchFamily="34" charset="-128"/>
              </a:rPr>
              <a:t>r</a:t>
            </a:r>
            <a:r>
              <a:rPr lang="en-US" altLang="ja-JP" sz="2000" dirty="0" smtClean="0">
                <a:solidFill>
                  <a:schemeClr val="accent1">
                    <a:lumMod val="10000"/>
                  </a:schemeClr>
                </a:solidFill>
              </a:rPr>
              <a:t>equiring </a:t>
            </a:r>
            <a:r>
              <a:rPr lang="en-US" altLang="ja-JP" sz="2000" dirty="0">
                <a:solidFill>
                  <a:schemeClr val="accent1">
                    <a:lumMod val="10000"/>
                  </a:schemeClr>
                </a:solidFill>
              </a:rPr>
              <a:t>professional skills</a:t>
            </a:r>
            <a:endParaRPr lang="ja-JP" altLang="en-US" sz="2000" dirty="0">
              <a:solidFill>
                <a:schemeClr val="accent1">
                  <a:lumMod val="10000"/>
                </a:schemeClr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4800" y="6302966"/>
            <a:ext cx="8428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0000"/>
                </a:solidFill>
              </a:rPr>
              <a:t>Image source: </a:t>
            </a:r>
            <a:r>
              <a:rPr kumimoji="1" lang="en-US" altLang="ja-JP" sz="1000" dirty="0" smtClean="0">
                <a:solidFill>
                  <a:srgbClr val="000000"/>
                </a:solidFill>
              </a:rPr>
              <a:t>english.cntv.cn; </a:t>
            </a:r>
            <a:r>
              <a:rPr kumimoji="1" lang="en-US" altLang="ja-JP" sz="1000" dirty="0"/>
              <a:t>Virtual skeletons: using a structured light scanner to create a 3D faunal comparative </a:t>
            </a:r>
            <a:r>
              <a:rPr kumimoji="1" lang="en-US" altLang="ja-JP" sz="1000" dirty="0" smtClean="0"/>
              <a:t>collection; </a:t>
            </a:r>
            <a:r>
              <a:rPr kumimoji="1" lang="en-US" altLang="ja-JP" sz="1000" dirty="0"/>
              <a:t>www.faro.com/ja-jp</a:t>
            </a:r>
            <a:r>
              <a:rPr kumimoji="1" lang="en-US" altLang="ja-JP" sz="1000" dirty="0" smtClean="0"/>
              <a:t>/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961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Setup</a:t>
            </a:r>
          </a:p>
          <a:p>
            <a:pPr lvl="1"/>
            <a:r>
              <a:rPr lang="en-US" altLang="ja-JP" dirty="0"/>
              <a:t>iPhone7 (video resolution: 1920 * 1080)</a:t>
            </a:r>
          </a:p>
          <a:p>
            <a:pPr lvl="1"/>
            <a:r>
              <a:rPr lang="en-US" altLang="ja-JP" dirty="0"/>
              <a:t>ASUS P3B data projector (resolution: 1024 * 768)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082" y="2470758"/>
            <a:ext cx="5051834" cy="3788876"/>
          </a:xfrm>
          <a:prstGeom prst="rect">
            <a:avLst/>
          </a:prstGeom>
        </p:spPr>
      </p:pic>
      <p:sp>
        <p:nvSpPr>
          <p:cNvPr id="5" name="テキスト ボックス 10"/>
          <p:cNvSpPr txBox="1"/>
          <p:nvPr/>
        </p:nvSpPr>
        <p:spPr>
          <a:xfrm>
            <a:off x="4295320" y="6259634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100" dirty="0"/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23253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0"/>
          <p:cNvSpPr txBox="1"/>
          <p:nvPr/>
        </p:nvSpPr>
        <p:spPr>
          <a:xfrm>
            <a:off x="5502810" y="5651741"/>
            <a:ext cx="301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/>
              <a:t>Google </a:t>
            </a:r>
            <a:r>
              <a:rPr lang="en-US" altLang="ja-JP" sz="1600" dirty="0" smtClean="0"/>
              <a:t>Tango (</a:t>
            </a:r>
            <a:r>
              <a:rPr lang="en-US" altLang="ja-JP" sz="1600" dirty="0" err="1" smtClean="0"/>
              <a:t>Tof</a:t>
            </a:r>
            <a:r>
              <a:rPr lang="en-US" altLang="ja-JP" sz="1600" dirty="0" smtClean="0"/>
              <a:t> camera):</a:t>
            </a:r>
          </a:p>
          <a:p>
            <a:r>
              <a:rPr lang="en-US" altLang="ja-JP" sz="1600" dirty="0"/>
              <a:t>Lenovo </a:t>
            </a:r>
            <a:r>
              <a:rPr lang="en-US" altLang="ja-JP" sz="1600" dirty="0" err="1" smtClean="0"/>
              <a:t>Phab</a:t>
            </a:r>
            <a:r>
              <a:rPr lang="en-US" altLang="ja-JP" sz="1600" dirty="0" smtClean="0"/>
              <a:t> 2 Pro Smartphone</a:t>
            </a:r>
            <a:endParaRPr lang="en-US" altLang="ja-JP" sz="1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Results</a:t>
            </a:r>
            <a:r>
              <a:rPr lang="en-US" altLang="ja-JP" dirty="0"/>
              <a:t>: </a:t>
            </a:r>
            <a:r>
              <a:rPr lang="en-US" altLang="ja-JP" dirty="0" err="1"/>
              <a:t>Gundam</a:t>
            </a:r>
            <a:r>
              <a:rPr lang="en-US" altLang="ja-JP" dirty="0"/>
              <a:t> </a:t>
            </a:r>
            <a:r>
              <a:rPr lang="en-US" altLang="zh-CN" dirty="0"/>
              <a:t>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13" y="673839"/>
            <a:ext cx="1734094" cy="2312659"/>
          </a:xfrm>
          <a:prstGeom prst="rect">
            <a:avLst/>
          </a:prstGeom>
        </p:spPr>
      </p:pic>
      <p:sp>
        <p:nvSpPr>
          <p:cNvPr id="5" name="テキスト ボックス 10"/>
          <p:cNvSpPr txBox="1"/>
          <p:nvPr/>
        </p:nvSpPr>
        <p:spPr>
          <a:xfrm>
            <a:off x="1100616" y="5651741"/>
            <a:ext cx="2503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 smtClean="0"/>
              <a:t>SfM</a:t>
            </a:r>
            <a:r>
              <a:rPr lang="en-US" altLang="ja-JP" sz="1600" dirty="0" smtClean="0"/>
              <a:t>-MVS:</a:t>
            </a:r>
          </a:p>
          <a:p>
            <a:r>
              <a:rPr lang="en-US" altLang="ja-JP" sz="1600" dirty="0" smtClean="0"/>
              <a:t>288 input images </a:t>
            </a:r>
          </a:p>
          <a:p>
            <a:r>
              <a:rPr lang="en-US" altLang="ja-JP" sz="1600" dirty="0"/>
              <a:t>Resolution</a:t>
            </a:r>
            <a:r>
              <a:rPr lang="en-US" altLang="ja-JP" sz="1600" dirty="0" smtClean="0"/>
              <a:t>: 1920 </a:t>
            </a:r>
            <a:r>
              <a:rPr lang="en-US" altLang="ja-JP" sz="1600" dirty="0"/>
              <a:t>* </a:t>
            </a:r>
            <a:r>
              <a:rPr lang="en-US" altLang="ja-JP" sz="1600" dirty="0" smtClean="0"/>
              <a:t>1080</a:t>
            </a:r>
          </a:p>
          <a:p>
            <a:r>
              <a:rPr lang="en-US" altLang="ja-JP" sz="1600" b="1" dirty="0" err="1" smtClean="0"/>
              <a:t>VisualSFM</a:t>
            </a:r>
            <a:r>
              <a:rPr lang="en-US" altLang="ja-JP" sz="1600" b="1" dirty="0" smtClean="0"/>
              <a:t>, CMVS</a:t>
            </a:r>
            <a:endParaRPr lang="en-US" altLang="ja-JP" sz="1600" b="1" dirty="0"/>
          </a:p>
        </p:txBody>
      </p:sp>
      <p:sp>
        <p:nvSpPr>
          <p:cNvPr id="7" name="テキスト ボックス 10"/>
          <p:cNvSpPr txBox="1"/>
          <p:nvPr/>
        </p:nvSpPr>
        <p:spPr>
          <a:xfrm>
            <a:off x="5502811" y="2986499"/>
            <a:ext cx="1992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>
                <a:solidFill>
                  <a:srgbClr val="FF0000"/>
                </a:solidFill>
              </a:rPr>
              <a:t>Proposed Method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40" y="3339082"/>
            <a:ext cx="3700254" cy="23126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41" y="673840"/>
            <a:ext cx="3700254" cy="23126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2" y="3339082"/>
            <a:ext cx="3700254" cy="231265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902791" y="3000528"/>
            <a:ext cx="898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/>
              <a:t>Object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2958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 </a:t>
            </a:r>
            <a:r>
              <a:rPr lang="en-US" altLang="zh-CN" dirty="0"/>
              <a:t>Plastic bucket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3" y="669981"/>
            <a:ext cx="1734094" cy="2314535"/>
          </a:xfrm>
          <a:prstGeom prst="rect">
            <a:avLst/>
          </a:prstGeom>
        </p:spPr>
      </p:pic>
      <p:sp>
        <p:nvSpPr>
          <p:cNvPr id="12" name="テキスト ボックス 10"/>
          <p:cNvSpPr txBox="1"/>
          <p:nvPr/>
        </p:nvSpPr>
        <p:spPr>
          <a:xfrm>
            <a:off x="1100616" y="5651741"/>
            <a:ext cx="2503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 smtClean="0"/>
              <a:t>SfM</a:t>
            </a:r>
            <a:r>
              <a:rPr lang="en-US" altLang="ja-JP" sz="1600" dirty="0" smtClean="0"/>
              <a:t>-MVS:</a:t>
            </a:r>
          </a:p>
          <a:p>
            <a:r>
              <a:rPr lang="en-US" altLang="ja-JP" sz="1600" dirty="0" smtClean="0"/>
              <a:t>532 input images </a:t>
            </a:r>
          </a:p>
          <a:p>
            <a:r>
              <a:rPr lang="en-US" altLang="ja-JP" sz="1600" dirty="0"/>
              <a:t>Resolution</a:t>
            </a:r>
            <a:r>
              <a:rPr lang="en-US" altLang="ja-JP" sz="1600" dirty="0" smtClean="0"/>
              <a:t>: 1920 </a:t>
            </a:r>
            <a:r>
              <a:rPr lang="en-US" altLang="ja-JP" sz="1600" dirty="0"/>
              <a:t>* </a:t>
            </a:r>
            <a:r>
              <a:rPr lang="en-US" altLang="ja-JP" sz="1600" dirty="0" smtClean="0"/>
              <a:t>1080</a:t>
            </a:r>
          </a:p>
          <a:p>
            <a:r>
              <a:rPr lang="en-US" altLang="ja-JP" sz="1600" b="1" dirty="0" err="1" smtClean="0"/>
              <a:t>VisualSFM</a:t>
            </a:r>
            <a:r>
              <a:rPr lang="en-US" altLang="ja-JP" sz="1600" b="1" dirty="0" smtClean="0"/>
              <a:t>, CMVS</a:t>
            </a:r>
            <a:endParaRPr lang="en-US" altLang="ja-JP" sz="1600" b="1" dirty="0"/>
          </a:p>
        </p:txBody>
      </p:sp>
      <p:sp>
        <p:nvSpPr>
          <p:cNvPr id="13" name="テキスト ボックス 10"/>
          <p:cNvSpPr txBox="1"/>
          <p:nvPr/>
        </p:nvSpPr>
        <p:spPr>
          <a:xfrm>
            <a:off x="5502810" y="5651741"/>
            <a:ext cx="301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/>
              <a:t>Google </a:t>
            </a:r>
            <a:r>
              <a:rPr lang="en-US" altLang="ja-JP" sz="1600" dirty="0" smtClean="0"/>
              <a:t>Tango (</a:t>
            </a:r>
            <a:r>
              <a:rPr lang="en-US" altLang="ja-JP" sz="1600" dirty="0" err="1" smtClean="0"/>
              <a:t>Tof</a:t>
            </a:r>
            <a:r>
              <a:rPr lang="en-US" altLang="ja-JP" sz="1600" dirty="0" smtClean="0"/>
              <a:t> camera):</a:t>
            </a:r>
          </a:p>
          <a:p>
            <a:r>
              <a:rPr lang="en-US" altLang="ja-JP" sz="1600" dirty="0"/>
              <a:t>Lenovo </a:t>
            </a:r>
            <a:r>
              <a:rPr lang="en-US" altLang="ja-JP" sz="1600" dirty="0" err="1" smtClean="0"/>
              <a:t>Phab</a:t>
            </a:r>
            <a:r>
              <a:rPr lang="en-US" altLang="ja-JP" sz="1600" dirty="0" smtClean="0"/>
              <a:t> 2 Pro Smartphone</a:t>
            </a:r>
            <a:endParaRPr lang="en-US" altLang="ja-JP" sz="1600" dirty="0"/>
          </a:p>
        </p:txBody>
      </p:sp>
      <p:sp>
        <p:nvSpPr>
          <p:cNvPr id="14" name="テキスト ボックス 10"/>
          <p:cNvSpPr txBox="1"/>
          <p:nvPr/>
        </p:nvSpPr>
        <p:spPr>
          <a:xfrm>
            <a:off x="5502811" y="2984516"/>
            <a:ext cx="1992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>
                <a:solidFill>
                  <a:srgbClr val="FF0000"/>
                </a:solidFill>
              </a:rPr>
              <a:t>Proposed Method: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40" y="3341065"/>
            <a:ext cx="3700254" cy="23126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40" y="669981"/>
            <a:ext cx="3703256" cy="231453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2" y="3333800"/>
            <a:ext cx="3708706" cy="231794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902791" y="3000528"/>
            <a:ext cx="898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/>
              <a:t>Object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8889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dirty="0" smtClean="0">
                <a:solidFill>
                  <a:schemeClr val="tx1"/>
                </a:solidFill>
              </a:rPr>
              <a:t>Proposed </a:t>
            </a:r>
            <a:r>
              <a:rPr lang="en-US" altLang="ja-JP" b="0" dirty="0">
                <a:solidFill>
                  <a:schemeClr val="tx1"/>
                </a:solidFill>
              </a:rPr>
              <a:t>a stable and high-accuracy entire shape measurement system based on structured-light and </a:t>
            </a:r>
            <a:r>
              <a:rPr lang="en-US" altLang="ja-JP" b="0" dirty="0" err="1">
                <a:solidFill>
                  <a:schemeClr val="tx1"/>
                </a:solidFill>
              </a:rPr>
              <a:t>SfM</a:t>
            </a:r>
            <a:r>
              <a:rPr lang="en-US" altLang="ja-JP" b="0" dirty="0">
                <a:solidFill>
                  <a:schemeClr val="tx1"/>
                </a:solidFill>
              </a:rPr>
              <a:t> technique</a:t>
            </a:r>
            <a:r>
              <a:rPr lang="en-US" altLang="ja-JP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altLang="zh-CN" b="0" dirty="0" smtClean="0">
                <a:solidFill>
                  <a:schemeClr val="tx1"/>
                </a:solidFill>
              </a:rPr>
              <a:t>R</a:t>
            </a:r>
            <a:r>
              <a:rPr lang="en-US" altLang="ja-JP" b="0" dirty="0" smtClean="0">
                <a:solidFill>
                  <a:schemeClr val="tx1"/>
                </a:solidFill>
              </a:rPr>
              <a:t>equire </a:t>
            </a:r>
            <a:r>
              <a:rPr lang="en-US" altLang="ja-JP" b="0" dirty="0">
                <a:solidFill>
                  <a:schemeClr val="tx1"/>
                </a:solidFill>
              </a:rPr>
              <a:t>no special devices and just use a standard camera and projector</a:t>
            </a:r>
          </a:p>
          <a:p>
            <a:r>
              <a:rPr lang="en-US" altLang="ja-JP" b="0" dirty="0">
                <a:solidFill>
                  <a:schemeClr val="tx1"/>
                </a:solidFill>
              </a:rPr>
              <a:t>The performance has been confirmed by several experiments.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6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4400" dirty="0">
                <a:solidFill>
                  <a:srgbClr val="00CC00"/>
                </a:solidFill>
              </a:rPr>
              <a:t>Thanks for your attention.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27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6540"/>
            <a:ext cx="9144000" cy="706438"/>
          </a:xfrm>
        </p:spPr>
        <p:txBody>
          <a:bodyPr/>
          <a:lstStyle/>
          <a:p>
            <a:r>
              <a:rPr lang="en-US" altLang="ja-JP" sz="3200" dirty="0" smtClean="0"/>
              <a:t>3D reconstruction </a:t>
            </a:r>
            <a:r>
              <a:rPr lang="en-US" altLang="ja-JP" sz="3200" smtClean="0"/>
              <a:t>from images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288" y="1052735"/>
            <a:ext cx="8229600" cy="1830165"/>
          </a:xfrm>
        </p:spPr>
        <p:txBody>
          <a:bodyPr/>
          <a:lstStyle/>
          <a:p>
            <a:r>
              <a:rPr lang="en-US" altLang="ja-JP" sz="2400" dirty="0" smtClean="0"/>
              <a:t>Structure from Motion (</a:t>
            </a:r>
            <a:r>
              <a:rPr lang="en-US" altLang="ja-JP" sz="2400" dirty="0" err="1" smtClean="0"/>
              <a:t>SfM</a:t>
            </a:r>
            <a:r>
              <a:rPr lang="en-US" altLang="ja-JP" sz="2400" dirty="0" smtClean="0"/>
              <a:t>) </a:t>
            </a:r>
          </a:p>
          <a:p>
            <a:pPr lvl="1"/>
            <a:r>
              <a:rPr lang="fr-FR" altLang="ja-JP" sz="2000" dirty="0" smtClean="0"/>
              <a:t>Camera </a:t>
            </a:r>
            <a:r>
              <a:rPr lang="fr-FR" altLang="ja-JP" sz="2000" dirty="0"/>
              <a:t>poses + sparse 3D point cloud</a:t>
            </a:r>
          </a:p>
          <a:p>
            <a:r>
              <a:rPr lang="en-US" altLang="ja-JP" sz="2400" dirty="0" smtClean="0"/>
              <a:t>Multi-View Stereo (MVS)</a:t>
            </a:r>
          </a:p>
          <a:p>
            <a:pPr lvl="1"/>
            <a:r>
              <a:rPr lang="en-US" altLang="ja-JP" sz="2000" dirty="0" smtClean="0"/>
              <a:t>Dense 3D point cloud (+ surface model)</a:t>
            </a:r>
          </a:p>
          <a:p>
            <a:r>
              <a:rPr kumimoji="1" lang="en-US" altLang="ja-JP" sz="2000" dirty="0" err="1" smtClean="0">
                <a:solidFill>
                  <a:schemeClr val="tx1"/>
                </a:solidFill>
              </a:rPr>
              <a:t>Softwares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 available, e.g. </a:t>
            </a:r>
            <a:r>
              <a:rPr kumimoji="1" lang="en-US" altLang="ja-JP" sz="2000" dirty="0" err="1" smtClean="0">
                <a:solidFill>
                  <a:schemeClr val="tx1"/>
                </a:solidFill>
              </a:rPr>
              <a:t>VisualSFM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, COLMAP, MVE, </a:t>
            </a:r>
            <a:r>
              <a:rPr kumimoji="1" lang="mr-IN" altLang="ja-JP" sz="2000" dirty="0" smtClean="0">
                <a:solidFill>
                  <a:schemeClr val="tx1"/>
                </a:solidFill>
              </a:rPr>
              <a:t>…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637082" y="5042616"/>
            <a:ext cx="7277725" cy="5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800" b="1">
                <a:solidFill>
                  <a:srgbClr val="0066CC"/>
                </a:solidFill>
                <a:effectLst/>
                <a:latin typeface="+mn-lt"/>
                <a:ea typeface="+mn-ea"/>
                <a:cs typeface="ＤＨＰ平成ゴシックW5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ＤＨＰ平成ゴシックW5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ＤＨＰ平成ゴシックW5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  <a:cs typeface="ＤＨＰ平成ゴシックW5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ＭＳ Ｐゴシック" charset="-128"/>
                <a:cs typeface="ＤＨＰ平成ゴシックW5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ja-JP" sz="2400" kern="0" dirty="0" smtClean="0"/>
              <a:t>Pros: Use images (cameras) only </a:t>
            </a:r>
          </a:p>
          <a:p>
            <a:r>
              <a:rPr lang="en-US" altLang="ja-JP" sz="2400" kern="0" dirty="0" smtClean="0"/>
              <a:t>Cons: Requires objects to be well textured</a:t>
            </a:r>
            <a:endParaRPr lang="ja-JP" altLang="en-US" sz="2000" kern="0" dirty="0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75" y="3068581"/>
            <a:ext cx="2402838" cy="19740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613" y="3102657"/>
            <a:ext cx="2595282" cy="19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Structured light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288" y="1052735"/>
            <a:ext cx="8748712" cy="5420254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3DUNDERWORLD-SLS</a:t>
            </a:r>
            <a:r>
              <a:rPr lang="ja-JP" altLang="en-US" sz="1800" dirty="0" smtClean="0"/>
              <a:t> </a:t>
            </a:r>
            <a:r>
              <a:rPr lang="en-US" altLang="ja-JP" sz="1800" dirty="0" smtClean="0">
                <a:solidFill>
                  <a:schemeClr val="tx1"/>
                </a:solidFill>
              </a:rPr>
              <a:t>[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Gu</a:t>
            </a:r>
            <a:r>
              <a:rPr lang="en-US" altLang="ja-JP" sz="1800" dirty="0" smtClean="0">
                <a:solidFill>
                  <a:schemeClr val="tx1"/>
                </a:solidFill>
              </a:rPr>
              <a:t> </a:t>
            </a:r>
            <a:r>
              <a:rPr lang="en-US" altLang="ja-JP" sz="1800" dirty="0">
                <a:solidFill>
                  <a:schemeClr val="tx1"/>
                </a:solidFill>
              </a:rPr>
              <a:t>‘</a:t>
            </a:r>
            <a:r>
              <a:rPr lang="en-US" altLang="ja-JP" sz="1800" dirty="0" smtClean="0">
                <a:solidFill>
                  <a:schemeClr val="tx1"/>
                </a:solidFill>
              </a:rPr>
              <a:t>14]</a:t>
            </a:r>
          </a:p>
          <a:p>
            <a:r>
              <a:rPr lang="en-US" altLang="ja-JP" sz="2000" b="0" dirty="0" smtClean="0">
                <a:solidFill>
                  <a:schemeClr val="tx1"/>
                </a:solidFill>
                <a:ea typeface="ＭＳ Ｐゴシック" charset="-128"/>
              </a:rPr>
              <a:t>Project </a:t>
            </a:r>
            <a:r>
              <a:rPr lang="en-US" altLang="ja-JP" sz="2000" b="0" dirty="0">
                <a:solidFill>
                  <a:schemeClr val="tx1"/>
                </a:solidFill>
                <a:ea typeface="ＭＳ Ｐゴシック" charset="-128"/>
              </a:rPr>
              <a:t>a Structured-light </a:t>
            </a:r>
            <a:r>
              <a:rPr lang="en-US" altLang="ja-JP" sz="2000" b="0" dirty="0" smtClean="0">
                <a:solidFill>
                  <a:schemeClr val="tx1"/>
                </a:solidFill>
                <a:ea typeface="ＭＳ Ｐゴシック" charset="-128"/>
              </a:rPr>
              <a:t>pattern </a:t>
            </a:r>
            <a:r>
              <a:rPr lang="en-US" altLang="ja-JP" sz="2000" b="0" dirty="0">
                <a:solidFill>
                  <a:schemeClr val="tx1"/>
                </a:solidFill>
                <a:ea typeface="ＭＳ Ｐゴシック" charset="-128"/>
              </a:rPr>
              <a:t>sequence</a:t>
            </a:r>
          </a:p>
          <a:p>
            <a:pPr marL="0" indent="0">
              <a:buNone/>
            </a:pPr>
            <a:endParaRPr lang="en-US" altLang="ja-JP" sz="2000" dirty="0" smtClean="0">
              <a:solidFill>
                <a:schemeClr val="tx1"/>
              </a:solidFill>
              <a:ea typeface="ＭＳ Ｐゴシック" charset="-128"/>
            </a:endParaRPr>
          </a:p>
          <a:p>
            <a:endParaRPr lang="en-US" altLang="ja-JP" sz="2400" dirty="0" smtClean="0">
              <a:solidFill>
                <a:schemeClr val="tx1"/>
              </a:solidFill>
            </a:endParaRP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en-US" altLang="ja-JP" sz="2400" dirty="0"/>
              <a:t>Pros: Precise, not requiring texture.</a:t>
            </a:r>
          </a:p>
          <a:p>
            <a:r>
              <a:rPr lang="en-US" altLang="ja-JP" sz="2400" dirty="0"/>
              <a:t>Cons: </a:t>
            </a:r>
            <a:endParaRPr lang="en-US" altLang="ja-JP" sz="2400" dirty="0" smtClean="0"/>
          </a:p>
          <a:p>
            <a:pPr lvl="1"/>
            <a:r>
              <a:rPr lang="en-US" altLang="ja-JP" sz="2000" dirty="0" smtClean="0"/>
              <a:t>Requir</a:t>
            </a:r>
            <a:r>
              <a:rPr lang="en-US" altLang="zh-CN" sz="2000" dirty="0" smtClean="0"/>
              <a:t>e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camera calibration (intrinsic and extrinsic parameters).</a:t>
            </a:r>
          </a:p>
          <a:p>
            <a:pPr lvl="1"/>
            <a:r>
              <a:rPr lang="en-US" altLang="ja-JP" sz="2000" dirty="0" smtClean="0"/>
              <a:t>Require to merge 3D point clouds in order to obtain the entire shape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082" y="1880314"/>
            <a:ext cx="3193836" cy="20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We combine </a:t>
            </a:r>
            <a:r>
              <a:rPr lang="en-US" altLang="zh-CN" sz="2000" dirty="0" err="1"/>
              <a:t>SfM</a:t>
            </a:r>
            <a:r>
              <a:rPr lang="en-US" altLang="zh-CN" sz="2000" dirty="0"/>
              <a:t> and structured-light technique.</a:t>
            </a:r>
          </a:p>
          <a:p>
            <a:pPr marL="800100" lvl="3" indent="-342900">
              <a:buSzPct val="80000"/>
              <a:buBlip>
                <a:blip r:embed="rId5"/>
              </a:buBlip>
            </a:pPr>
            <a:r>
              <a:rPr lang="en-US" altLang="ja-JP" sz="1800" dirty="0"/>
              <a:t>Precise, not requiring texture and calibration-free!</a:t>
            </a:r>
            <a:endParaRPr lang="ja-JP" altLang="en-US" sz="1800" dirty="0"/>
          </a:p>
          <a:p>
            <a:endParaRPr kumimoji="1" lang="ja-JP" altLang="en-US" dirty="0"/>
          </a:p>
        </p:txBody>
      </p:sp>
      <p:pic>
        <p:nvPicPr>
          <p:cNvPr id="5" name="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59" y="1795571"/>
            <a:ext cx="8915845" cy="50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proposed method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08948" y="1682063"/>
            <a:ext cx="2024652" cy="334399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altLang="ja-JP" sz="1600" dirty="0" smtClean="0">
                <a:latin typeface="Arial" charset="0"/>
                <a:ea typeface="MS PGothic" pitchFamily="34" charset="-128"/>
              </a:rPr>
              <a:t>1. Data </a:t>
            </a:r>
            <a:r>
              <a:rPr lang="en-US" altLang="ja-JP" sz="1600" dirty="0"/>
              <a:t>Acquisition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2514600" y="1480699"/>
            <a:ext cx="2057400" cy="737126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altLang="ja-JP" sz="1600" dirty="0" smtClean="0">
                <a:latin typeface="Arial" charset="0"/>
                <a:ea typeface="MS PGothic" pitchFamily="34" charset="-128"/>
              </a:rPr>
              <a:t>2. </a:t>
            </a:r>
            <a:r>
              <a:rPr lang="en-US" altLang="ja-JP" sz="1600" dirty="0"/>
              <a:t>Assigning gray codes to image pixels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4953000" y="1578158"/>
            <a:ext cx="1643652" cy="54221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altLang="ja-JP" sz="1600" dirty="0" smtClean="0">
                <a:latin typeface="Arial" charset="0"/>
                <a:ea typeface="MS PGothic" pitchFamily="34" charset="-128"/>
              </a:rPr>
              <a:t>3. </a:t>
            </a:r>
            <a:r>
              <a:rPr lang="en-US" altLang="ja-JP" sz="1600" dirty="0"/>
              <a:t>Matching </a:t>
            </a:r>
            <a:r>
              <a:rPr lang="en-US" altLang="ja-JP" sz="1600" dirty="0" smtClean="0"/>
              <a:t>image pixels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6977652" y="1586975"/>
            <a:ext cx="2057400" cy="5334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altLang="ja-JP" sz="1600" dirty="0" smtClean="0">
                <a:latin typeface="Arial" charset="0"/>
                <a:ea typeface="MS PGothic" pitchFamily="34" charset="-128"/>
              </a:rPr>
              <a:t>4. </a:t>
            </a:r>
            <a:r>
              <a:rPr lang="en-US" altLang="ja-JP" sz="1600" dirty="0"/>
              <a:t>3D </a:t>
            </a:r>
            <a:r>
              <a:rPr lang="en-US" altLang="ja-JP" sz="1600" dirty="0" smtClean="0"/>
              <a:t>reconstruction and loop closure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右矢印 7"/>
          <p:cNvSpPr/>
          <p:nvPr/>
        </p:nvSpPr>
        <p:spPr bwMode="auto">
          <a:xfrm>
            <a:off x="2209800" y="1755432"/>
            <a:ext cx="228600" cy="187665"/>
          </a:xfrm>
          <a:prstGeom prst="righ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4648200" y="1755431"/>
            <a:ext cx="228600" cy="187665"/>
          </a:xfrm>
          <a:prstGeom prst="righ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6672852" y="1755431"/>
            <a:ext cx="228600" cy="187665"/>
          </a:xfrm>
          <a:prstGeom prst="righ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498" y="3905250"/>
            <a:ext cx="2038494" cy="10185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498" y="2582463"/>
            <a:ext cx="2038494" cy="101853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201" y="2457450"/>
            <a:ext cx="1435157" cy="2133600"/>
          </a:xfrm>
          <a:prstGeom prst="rect">
            <a:avLst/>
          </a:prstGeom>
        </p:spPr>
      </p:pic>
      <p:sp>
        <p:nvSpPr>
          <p:cNvPr id="14" name="テキスト ボックス 10"/>
          <p:cNvSpPr txBox="1"/>
          <p:nvPr/>
        </p:nvSpPr>
        <p:spPr>
          <a:xfrm>
            <a:off x="509436" y="3621865"/>
            <a:ext cx="15103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01</a:t>
            </a:r>
            <a:endParaRPr lang="en-US" altLang="ja-JP" sz="1100" dirty="0"/>
          </a:p>
        </p:txBody>
      </p:sp>
      <p:sp>
        <p:nvSpPr>
          <p:cNvPr id="15" name="テキスト ボックス 10"/>
          <p:cNvSpPr txBox="1"/>
          <p:nvPr/>
        </p:nvSpPr>
        <p:spPr>
          <a:xfrm>
            <a:off x="574087" y="4923789"/>
            <a:ext cx="15103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02</a:t>
            </a:r>
            <a:endParaRPr lang="en-US" altLang="ja-JP" sz="11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75373" y="5245609"/>
            <a:ext cx="461665" cy="865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・・・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89411" y="5246385"/>
            <a:ext cx="461665" cy="8647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・・・</a:t>
            </a:r>
            <a:endParaRPr kumimoji="1" lang="ja-JP" altLang="en-US" dirty="0"/>
          </a:p>
        </p:txBody>
      </p:sp>
      <p:sp>
        <p:nvSpPr>
          <p:cNvPr id="18" name="テキスト ボックス 10"/>
          <p:cNvSpPr txBox="1"/>
          <p:nvPr/>
        </p:nvSpPr>
        <p:spPr>
          <a:xfrm>
            <a:off x="2788124" y="4927097"/>
            <a:ext cx="15103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02</a:t>
            </a:r>
            <a:endParaRPr lang="en-US" altLang="ja-JP" sz="1100" dirty="0"/>
          </a:p>
        </p:txBody>
      </p:sp>
      <p:sp>
        <p:nvSpPr>
          <p:cNvPr id="19" name="テキスト ボックス 10"/>
          <p:cNvSpPr txBox="1"/>
          <p:nvPr/>
        </p:nvSpPr>
        <p:spPr>
          <a:xfrm>
            <a:off x="2820120" y="3610265"/>
            <a:ext cx="15103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01</a:t>
            </a:r>
            <a:endParaRPr lang="en-US" altLang="ja-JP" sz="1100" dirty="0"/>
          </a:p>
        </p:txBody>
      </p:sp>
      <p:sp>
        <p:nvSpPr>
          <p:cNvPr id="20" name="テキスト ボックス 10"/>
          <p:cNvSpPr txBox="1"/>
          <p:nvPr/>
        </p:nvSpPr>
        <p:spPr>
          <a:xfrm>
            <a:off x="4862962" y="3613535"/>
            <a:ext cx="1980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01</a:t>
            </a:r>
            <a:r>
              <a:rPr lang="en-US" altLang="zh-CN" sz="1100" dirty="0"/>
              <a:t> </a:t>
            </a:r>
            <a:r>
              <a:rPr lang="en-US" altLang="zh-CN" sz="1100" dirty="0" smtClean="0"/>
              <a:t>and 02</a:t>
            </a:r>
            <a:endParaRPr lang="en-US" altLang="ja-JP" sz="1100" dirty="0"/>
          </a:p>
        </p:txBody>
      </p:sp>
      <p:sp>
        <p:nvSpPr>
          <p:cNvPr id="21" name="テキスト ボックス 10"/>
          <p:cNvSpPr txBox="1"/>
          <p:nvPr/>
        </p:nvSpPr>
        <p:spPr>
          <a:xfrm>
            <a:off x="4807122" y="4923789"/>
            <a:ext cx="1980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 smtClean="0"/>
              <a:t>Camera viewpoint 01 and 03</a:t>
            </a:r>
            <a:endParaRPr lang="en-US" altLang="ja-JP" sz="1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99085" y="5245609"/>
            <a:ext cx="461665" cy="865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・・・</a:t>
            </a:r>
            <a:endParaRPr kumimoji="1" lang="ja-JP" altLang="en-US" dirty="0"/>
          </a:p>
        </p:txBody>
      </p:sp>
      <p:sp>
        <p:nvSpPr>
          <p:cNvPr id="23" name="テキスト ボックス 10"/>
          <p:cNvSpPr txBox="1"/>
          <p:nvPr/>
        </p:nvSpPr>
        <p:spPr>
          <a:xfrm>
            <a:off x="7575987" y="4594800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100" dirty="0" smtClean="0"/>
              <a:t>Point cloud</a:t>
            </a:r>
            <a:endParaRPr lang="en-US" altLang="ja-JP" sz="11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27" y="2582463"/>
            <a:ext cx="1810736" cy="101853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27" y="3911343"/>
            <a:ext cx="1810736" cy="101853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00188"/>
            <a:ext cx="1828800" cy="10287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84" y="2578195"/>
            <a:ext cx="1827416" cy="10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kern="0" dirty="0" smtClean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cap="none" dirty="0" smtClean="0"/>
              <a:t>1. Data </a:t>
            </a:r>
            <a:r>
              <a:rPr lang="en-US" altLang="ja-JP" cap="none" dirty="0"/>
              <a:t>Acquisition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55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364"/>
            <a:ext cx="9144000" cy="5132956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0" y="10114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effectLst/>
                <a:latin typeface="+mj-lt"/>
                <a:ea typeface="+mj-ea"/>
                <a:cs typeface="ＤＨＰ平成ゴシックW5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ＤＨＰ平成ゴシックW5" pitchFamily="2" charset="-128"/>
                <a:cs typeface="ＤＨＰ平成ゴシックW5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ＤＨＰ平成ゴシックW5" pitchFamily="2" charset="-128"/>
                <a:cs typeface="ＤＨＰ平成ゴシックW5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ＤＨＰ平成ゴシックW5" pitchFamily="2" charset="-128"/>
                <a:cs typeface="ＤＨＰ平成ゴシックW5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ＤＨＰ平成ゴシックW5" pitchFamily="2" charset="-128"/>
                <a:cs typeface="ＤＨＰ平成ゴシックW5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ＤＨＰ平成ゴシックW5" pitchFamily="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ＤＨＰ平成ゴシックW5" pitchFamily="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ＤＨＰ平成ゴシックW5" pitchFamily="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ＤＨＰ平成ゴシックW5" pitchFamily="2" charset="-128"/>
              </a:defRPr>
            </a:lvl9pPr>
          </a:lstStyle>
          <a:p>
            <a:r>
              <a:rPr lang="en-US" altLang="ja-JP" kern="0" smtClean="0"/>
              <a:t>Step1: </a:t>
            </a:r>
            <a:r>
              <a:rPr lang="en-US" altLang="zh-CN" kern="0" smtClean="0"/>
              <a:t>Acquiring from multiple views </a:t>
            </a:r>
            <a:endParaRPr lang="ja-JP" altLang="en-US" kern="0" dirty="0"/>
          </a:p>
        </p:txBody>
      </p:sp>
      <p:sp>
        <p:nvSpPr>
          <p:cNvPr id="6" name="テキスト ボックス 10"/>
          <p:cNvSpPr txBox="1"/>
          <p:nvPr/>
        </p:nvSpPr>
        <p:spPr>
          <a:xfrm>
            <a:off x="3496225" y="6288206"/>
            <a:ext cx="21515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/>
              <a:t>Schematic of the proposed system</a:t>
            </a:r>
            <a:endParaRPr lang="en-US" altLang="ja-JP" sz="11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364"/>
            <a:ext cx="9144000" cy="51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292"/>
            <a:ext cx="9144000" cy="51329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292"/>
            <a:ext cx="9144000" cy="51329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Step2: Moving the projector</a:t>
            </a:r>
            <a:endParaRPr kumimoji="1" lang="ja-JP" altLang="en-US" dirty="0"/>
          </a:p>
        </p:txBody>
      </p:sp>
      <p:sp>
        <p:nvSpPr>
          <p:cNvPr id="4" name="テキスト ボックス 10"/>
          <p:cNvSpPr txBox="1"/>
          <p:nvPr/>
        </p:nvSpPr>
        <p:spPr>
          <a:xfrm>
            <a:off x="3496225" y="6288206"/>
            <a:ext cx="21515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/>
              <a:t>Schematic of the proposed system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9388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kyoTech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3">
      <a:majorFont>
        <a:latin typeface="Georgia"/>
        <a:ea typeface="ＤＨＰ平成ゴシックW5"/>
        <a:cs typeface=""/>
      </a:majorFont>
      <a:minorFont>
        <a:latin typeface="Georgia"/>
        <a:ea typeface="ＤＨＰ平成ゴシック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a:spPr>
      <a:bodyPr rtlCol="0" anchor="ctr"/>
      <a:lstStyle>
        <a:defPPr algn="ctr" fontAlgn="auto">
          <a:spcBef>
            <a:spcPts val="0"/>
          </a:spcBef>
          <a:spcAft>
            <a:spcPts val="0"/>
          </a:spcAft>
          <a:defRPr kumimoji="1" kern="0" dirty="0" smtClean="0">
            <a:solidFill>
              <a:sysClr val="windowText" lastClr="000000"/>
            </a:solidFill>
            <a:latin typeface="+mn-lt"/>
            <a:ea typeface="ＭＳ Ｐゴシック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明朝" pitchFamily="17" charset="-128"/>
            <a:ea typeface="ＭＳ 明朝" pitchFamily="17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+mn-lt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okyoTech" id="{6B77E491-B238-40F7-A04F-7288B88F3D7B}" vid="{88506EEC-D671-44EB-A4C1-F4FD65DFDF6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TokyoTech</Template>
  <TotalTime>13274</TotalTime>
  <Words>676</Words>
  <Application>Microsoft Office PowerPoint</Application>
  <PresentationFormat>画面に合わせる (4:3)</PresentationFormat>
  <Paragraphs>167</Paragraphs>
  <Slides>24</Slides>
  <Notes>23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3" baseType="lpstr">
      <vt:lpstr>ＤＨＰ平成ゴシックW5</vt:lpstr>
      <vt:lpstr>ＭＳ Ｐゴシック</vt:lpstr>
      <vt:lpstr>ＭＳ Ｐゴシック</vt:lpstr>
      <vt:lpstr>ＭＳ 明朝</vt:lpstr>
      <vt:lpstr>宋体</vt:lpstr>
      <vt:lpstr>Arial</vt:lpstr>
      <vt:lpstr>Calibri</vt:lpstr>
      <vt:lpstr>Georgia</vt:lpstr>
      <vt:lpstr>TokyoTech</vt:lpstr>
      <vt:lpstr>Robust, Precise, and Calibration-Free Shape Acquisition with an Off-the-Shelf Camera and Projector</vt:lpstr>
      <vt:lpstr>Introduction</vt:lpstr>
      <vt:lpstr>3D reconstruction from images</vt:lpstr>
      <vt:lpstr>Structured light system</vt:lpstr>
      <vt:lpstr>Proposed method</vt:lpstr>
      <vt:lpstr>Overview of proposed method</vt:lpstr>
      <vt:lpstr>1. Data Acquisition</vt:lpstr>
      <vt:lpstr>PowerPoint プレゼンテーション</vt:lpstr>
      <vt:lpstr>Step2: Moving the projector</vt:lpstr>
      <vt:lpstr>2. Assigning gray codes to image pixels</vt:lpstr>
      <vt:lpstr>Assigning gray codes to image pixels</vt:lpstr>
      <vt:lpstr>3. Matching image pixels</vt:lpstr>
      <vt:lpstr>At common projector position</vt:lpstr>
      <vt:lpstr>At different projector position</vt:lpstr>
      <vt:lpstr>Feature tracks</vt:lpstr>
      <vt:lpstr>4. 3D reconstruction and loop closure</vt:lpstr>
      <vt:lpstr>3D reconstruction</vt:lpstr>
      <vt:lpstr>Loop closure</vt:lpstr>
      <vt:lpstr>Experiments</vt:lpstr>
      <vt:lpstr>Experiments</vt:lpstr>
      <vt:lpstr>Results: Gundam Model</vt:lpstr>
      <vt:lpstr>Results: Plastic bucket</vt:lpstr>
      <vt:lpstr>Conclusions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Feature Matching for Distorted Projection by Spherical Cameras</dc:title>
  <dc:creator>hajime</dc:creator>
  <cp:lastModifiedBy>lchunyu</cp:lastModifiedBy>
  <cp:revision>559</cp:revision>
  <cp:lastPrinted>2018-01-04T10:59:52Z</cp:lastPrinted>
  <dcterms:created xsi:type="dcterms:W3CDTF">2015-06-26T06:13:15Z</dcterms:created>
  <dcterms:modified xsi:type="dcterms:W3CDTF">2019-04-11T10:32:10Z</dcterms:modified>
</cp:coreProperties>
</file>