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6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88" r:id="rId1"/>
  </p:sldMasterIdLst>
  <p:notesMasterIdLst>
    <p:notesMasterId r:id="rId34"/>
  </p:notesMasterIdLst>
  <p:sldIdLst>
    <p:sldId id="476" r:id="rId2"/>
    <p:sldId id="481" r:id="rId3"/>
    <p:sldId id="482" r:id="rId4"/>
    <p:sldId id="480" r:id="rId5"/>
    <p:sldId id="478" r:id="rId6"/>
    <p:sldId id="486" r:id="rId7"/>
    <p:sldId id="483" r:id="rId8"/>
    <p:sldId id="485" r:id="rId9"/>
    <p:sldId id="487" r:id="rId10"/>
    <p:sldId id="489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484" r:id="rId21"/>
    <p:sldId id="503" r:id="rId22"/>
    <p:sldId id="508" r:id="rId23"/>
    <p:sldId id="504" r:id="rId24"/>
    <p:sldId id="505" r:id="rId25"/>
    <p:sldId id="506" r:id="rId26"/>
    <p:sldId id="1042" r:id="rId27"/>
    <p:sldId id="507" r:id="rId28"/>
    <p:sldId id="1046" r:id="rId29"/>
    <p:sldId id="1047" r:id="rId30"/>
    <p:sldId id="1048" r:id="rId31"/>
    <p:sldId id="1049" r:id="rId32"/>
    <p:sldId id="169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2B2A"/>
    <a:srgbClr val="707070"/>
    <a:srgbClr val="2B9B48"/>
    <a:srgbClr val="6BB829"/>
    <a:srgbClr val="F8BB25"/>
    <a:srgbClr val="FE8630"/>
    <a:srgbClr val="009D3E"/>
    <a:srgbClr val="FF0015"/>
    <a:srgbClr val="FF7E00"/>
    <a:srgbClr val="F7B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BB743-7BAC-BD40-B4F2-B16391318692}" v="5" dt="2024-07-24T03:34:29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48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4DE91-F736-AB48-81FA-0DBC1D2288D3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B0E78-FB0F-2646-A98F-B55C16366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46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1pPr>
    <a:lvl2pPr marL="609570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2pPr>
    <a:lvl3pPr marL="1219140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3pPr>
    <a:lvl4pPr marL="1828709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4pPr>
    <a:lvl5pPr marL="2438278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5pPr>
    <a:lvl6pPr marL="3047848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121914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45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134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85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91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726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16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05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22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289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576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B0E78-FB0F-2646-A98F-B55C16366C9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14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-タイトルスライド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DB99294-F8AA-3558-0885-6694A330E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0BFFCA8-6C4A-812A-F8B9-86D5155D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5567" y="4828159"/>
            <a:ext cx="2832000" cy="575135"/>
          </a:xfrm>
          <a:prstGeom prst="rect">
            <a:avLst/>
          </a:prstGeom>
        </p:spPr>
      </p:pic>
      <p:sp>
        <p:nvSpPr>
          <p:cNvPr id="2" name="タイトル 7">
            <a:extLst>
              <a:ext uri="{FF2B5EF4-FFF2-40B4-BE49-F238E27FC236}">
                <a16:creationId xmlns:a16="http://schemas.microsoft.com/office/drawing/2014/main" id="{F5C60916-439F-51BE-149E-8DE1E9161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6022" y="1232379"/>
            <a:ext cx="10488876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40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タイトルタイトル</a:t>
            </a:r>
            <a:br>
              <a:rPr kumimoji="1" lang="en-US" altLang="ja-JP"/>
            </a:br>
            <a:r>
              <a:rPr lang="ja-JP" altLang="en-US"/>
              <a:t>游ゴシック</a:t>
            </a:r>
            <a:r>
              <a:rPr lang="en-US" altLang="ja-JP"/>
              <a:t>/Bold</a:t>
            </a:r>
            <a:endParaRPr kumimoji="1" lang="ja-JP" altLang="en-US"/>
          </a:p>
        </p:txBody>
      </p:sp>
      <p:sp>
        <p:nvSpPr>
          <p:cNvPr id="3" name="コンテンツ プレースホルダー 12">
            <a:extLst>
              <a:ext uri="{FF2B5EF4-FFF2-40B4-BE49-F238E27FC236}">
                <a16:creationId xmlns:a16="http://schemas.microsoft.com/office/drawing/2014/main" id="{4C476F49-865D-989F-F96C-F93805A6620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15055" y="2710502"/>
            <a:ext cx="10482334" cy="68679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氏名</a:t>
            </a:r>
            <a:r>
              <a:rPr kumimoji="1" lang="en-US" altLang="ja-JP"/>
              <a:t>      </a:t>
            </a:r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/ Bold</a:t>
            </a:r>
            <a:endParaRPr kumimoji="1" lang="ja-JP" altLang="en-US"/>
          </a:p>
        </p:txBody>
      </p:sp>
      <p:sp>
        <p:nvSpPr>
          <p:cNvPr id="4" name="コンテンツ プレースホルダー 12">
            <a:extLst>
              <a:ext uri="{FF2B5EF4-FFF2-40B4-BE49-F238E27FC236}">
                <a16:creationId xmlns:a16="http://schemas.microsoft.com/office/drawing/2014/main" id="{D2786611-1C45-B8F0-5DE8-65AD4FD4B0F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2564" y="3494556"/>
            <a:ext cx="9077350" cy="68679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役職</a:t>
            </a:r>
            <a:r>
              <a:rPr kumimoji="1" lang="en-US" altLang="ja-JP"/>
              <a:t> </a:t>
            </a:r>
            <a:r>
              <a:rPr kumimoji="1" lang="ja-JP" altLang="en-US"/>
              <a:t>・所属</a:t>
            </a:r>
            <a:endParaRPr kumimoji="1" lang="en-US" altLang="ja-JP"/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 /Bold</a:t>
            </a:r>
            <a:r>
              <a:rPr kumimoji="1" lang="ja-JP" altLang="en-US"/>
              <a:t>　　</a:t>
            </a:r>
          </a:p>
        </p:txBody>
      </p:sp>
      <p:sp>
        <p:nvSpPr>
          <p:cNvPr id="5" name="コンテンツ プレースホルダー 12">
            <a:extLst>
              <a:ext uri="{FF2B5EF4-FFF2-40B4-BE49-F238E27FC236}">
                <a16:creationId xmlns:a16="http://schemas.microsoft.com/office/drawing/2014/main" id="{A1DE5D5F-AFDB-CCF4-7161-800DD7F2CE6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3087" y="6463214"/>
            <a:ext cx="5761568" cy="317384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1400" b="1" i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イベント名・日付</a:t>
            </a:r>
            <a:r>
              <a:rPr kumimoji="1" lang="en-US" altLang="ja-JP"/>
              <a:t> </a:t>
            </a:r>
            <a:r>
              <a:rPr kumimoji="1" lang="ja-JP" altLang="en-US"/>
              <a:t>　　游ゴシック</a:t>
            </a:r>
            <a:r>
              <a:rPr kumimoji="1" lang="en-US" altLang="ja-JP"/>
              <a:t> /Bold</a:t>
            </a:r>
            <a:r>
              <a:rPr kumimoji="1" lang="ja-JP" altLang="en-US"/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1328905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中表紙スライド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0F47B4-DF50-5051-5B14-DE4EEDCD9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31E5C8-18EB-2484-7419-A7621BEDE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4" name="タイトル 6">
            <a:extLst>
              <a:ext uri="{FF2B5EF4-FFF2-40B4-BE49-F238E27FC236}">
                <a16:creationId xmlns:a16="http://schemas.microsoft.com/office/drawing/2014/main" id="{AF7EF454-1737-6C1B-59FF-6E6B61B85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2623199"/>
            <a:ext cx="10927080" cy="589915"/>
          </a:xfrm>
          <a:prstGeom prst="rect">
            <a:avLst/>
          </a:prstGeom>
        </p:spPr>
        <p:txBody>
          <a:bodyPr anchor="ctr"/>
          <a:lstStyle>
            <a:lvl1pPr algn="ctr"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</a:t>
            </a:r>
            <a:r>
              <a:rPr kumimoji="1" lang="en-US" altLang="ja-JP"/>
              <a:t>    </a:t>
            </a:r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E49821C-314C-A319-5974-669DFE735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638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中表紙スライド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図形, 背景パターン&#10;&#10;自動的に生成された説明">
            <a:extLst>
              <a:ext uri="{FF2B5EF4-FFF2-40B4-BE49-F238E27FC236}">
                <a16:creationId xmlns:a16="http://schemas.microsoft.com/office/drawing/2014/main" id="{EDA50170-5274-385C-B6E6-B3C076E9A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AE62DC-41F4-6B39-3960-021C4F929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4" name="タイトル 6">
            <a:extLst>
              <a:ext uri="{FF2B5EF4-FFF2-40B4-BE49-F238E27FC236}">
                <a16:creationId xmlns:a16="http://schemas.microsoft.com/office/drawing/2014/main" id="{454D65FC-2A2B-4BF4-4649-A4D4326D05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2623199"/>
            <a:ext cx="10927080" cy="589915"/>
          </a:xfrm>
          <a:prstGeom prst="rect">
            <a:avLst/>
          </a:prstGeom>
        </p:spPr>
        <p:txBody>
          <a:bodyPr anchor="ctr"/>
          <a:lstStyle>
            <a:lvl1pPr algn="ctr"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</a:t>
            </a:r>
            <a:r>
              <a:rPr kumimoji="1" lang="en-US" altLang="ja-JP"/>
              <a:t>    </a:t>
            </a:r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C66FA5D-9CFE-6140-1F7C-0FE2713CC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76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次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4AE62DC-41F4-6B39-3960-021C4F929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1CE82A2-7DDF-1AFA-31D2-9A3B8F00F213}"/>
              </a:ext>
            </a:extLst>
          </p:cNvPr>
          <p:cNvSpPr/>
          <p:nvPr userDrawn="1"/>
        </p:nvSpPr>
        <p:spPr>
          <a:xfrm>
            <a:off x="12084000" y="0"/>
            <a:ext cx="108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57791F3D-B350-D567-6C2C-B67151B5B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4" y="272360"/>
            <a:ext cx="8941904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目次</a:t>
            </a:r>
            <a:r>
              <a:rPr kumimoji="1" lang="en-US" altLang="ja-JP"/>
              <a:t>    </a:t>
            </a:r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C0D7CFC8-5C2F-8631-B3FF-F2A47F351D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7386" y="1202844"/>
            <a:ext cx="11210787" cy="3048000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 b="1">
                <a:latin typeface="+mn-ea"/>
                <a:ea typeface="+mn-ea"/>
              </a:defRPr>
            </a:lvl1pPr>
            <a:lvl2pPr marL="8001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1">
                <a:latin typeface="+mn-ea"/>
                <a:ea typeface="+mn-ea"/>
              </a:defRPr>
            </a:lvl2pPr>
            <a:lvl3pPr marL="1257300" indent="-342900">
              <a:lnSpc>
                <a:spcPct val="120000"/>
              </a:lnSpc>
              <a:buFont typeface="Arial" panose="020B0604020202020204" pitchFamily="34" charset="0"/>
              <a:buChar char="•"/>
              <a:defRPr b="1">
                <a:latin typeface="+mn-ea"/>
                <a:ea typeface="+mn-ea"/>
              </a:defRPr>
            </a:lvl3pPr>
            <a:lvl4pPr marL="1657350" indent="-285750">
              <a:lnSpc>
                <a:spcPct val="120000"/>
              </a:lnSpc>
              <a:buFont typeface="Arial" panose="020B0604020202020204" pitchFamily="34" charset="0"/>
              <a:buChar char="•"/>
              <a:defRPr sz="2000" b="1">
                <a:latin typeface="+mn-ea"/>
                <a:ea typeface="+mn-ea"/>
              </a:defRPr>
            </a:lvl4pPr>
            <a:lvl5pPr marL="2114550" indent="-285750">
              <a:lnSpc>
                <a:spcPct val="120000"/>
              </a:lnSpc>
              <a:buFont typeface="Arial" panose="020B0604020202020204" pitchFamily="34" charset="0"/>
              <a:buChar char="•"/>
              <a:defRPr b="1">
                <a:latin typeface="+mn-ea"/>
                <a:ea typeface="+mn-ea"/>
              </a:defRPr>
            </a:lvl5pPr>
            <a:lvl6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6pPr>
            <a:lvl7pPr marL="3028950" indent="-285750"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7pPr>
            <a:lvl8pPr marL="3486150" indent="-285750"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8pPr>
            <a:lvl9pPr marL="3943350" indent="-285750"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9pPr>
          </a:lstStyle>
          <a:p>
            <a:pPr lvl="0"/>
            <a:r>
              <a:rPr kumimoji="1" lang="ja-JP" altLang="en-US" dirty="0"/>
              <a:t>タイトル</a:t>
            </a:r>
            <a:r>
              <a:rPr kumimoji="1" lang="en-US" altLang="ja-JP" dirty="0"/>
              <a:t> </a:t>
            </a:r>
            <a:r>
              <a:rPr kumimoji="1" lang="ja-JP" altLang="en-US" dirty="0"/>
              <a:t>　　游ゴシック</a:t>
            </a:r>
            <a:r>
              <a:rPr kumimoji="1" lang="en-US" altLang="ja-JP" dirty="0"/>
              <a:t>/Bold</a:t>
            </a:r>
          </a:p>
          <a:p>
            <a:pPr lvl="1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4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5"/>
            <a:endParaRPr kumimoji="1" lang="en-US" altLang="ja-JP" dirty="0"/>
          </a:p>
          <a:p>
            <a:pPr lvl="5"/>
            <a:endParaRPr kumimoji="1" lang="en-US" altLang="ja-JP" dirty="0"/>
          </a:p>
          <a:p>
            <a:pPr lvl="0"/>
            <a:r>
              <a:rPr kumimoji="1" lang="ja-JP" altLang="en-US" dirty="0"/>
              <a:t>タイトル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4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サブタイトル</a:t>
            </a:r>
            <a:endParaRPr kumimoji="1" lang="en-US" altLang="ja-JP" dirty="0"/>
          </a:p>
          <a:p>
            <a:pPr lvl="4"/>
            <a:endParaRPr kumimoji="1" lang="en-US" altLang="ja-JP" b="1" dirty="0">
              <a:latin typeface="+mn-ea"/>
              <a:ea typeface="+mn-ea"/>
            </a:endParaRPr>
          </a:p>
          <a:p>
            <a:pPr lvl="4"/>
            <a:endParaRPr kumimoji="1" lang="en-US" altLang="ja-JP" b="1" dirty="0">
              <a:latin typeface="+mn-ea"/>
              <a:ea typeface="+mn-ea"/>
            </a:endParaRPr>
          </a:p>
          <a:p>
            <a:pPr lvl="2"/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26DCBC-CB1E-FAC7-85CE-489FF80ED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023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62F9CC-06A9-39F5-8724-BFEC38A153A7}"/>
              </a:ext>
            </a:extLst>
          </p:cNvPr>
          <p:cNvSpPr/>
          <p:nvPr userDrawn="1"/>
        </p:nvSpPr>
        <p:spPr>
          <a:xfrm>
            <a:off x="12084000" y="0"/>
            <a:ext cx="108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5DC1476-CC62-5D3A-80A7-BE63213860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5" name="タイトル 5">
            <a:extLst>
              <a:ext uri="{FF2B5EF4-FFF2-40B4-BE49-F238E27FC236}">
                <a16:creationId xmlns:a16="http://schemas.microsoft.com/office/drawing/2014/main" id="{289A1639-25BB-AA50-FA6D-F9E298ED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4" y="272360"/>
            <a:ext cx="8941904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6" name="コンテンツ プレースホルダー 8">
            <a:extLst>
              <a:ext uri="{FF2B5EF4-FFF2-40B4-BE49-F238E27FC236}">
                <a16:creationId xmlns:a16="http://schemas.microsoft.com/office/drawing/2014/main" id="{561C8825-E86E-6414-62C6-23CED23BFA7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8844" y="947058"/>
            <a:ext cx="11668194" cy="15070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latin typeface="+mn-ea"/>
                <a:ea typeface="+mn-ea"/>
              </a:defRPr>
            </a:lvl1pPr>
            <a:lvl2pPr marL="4572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2000" b="1">
                <a:latin typeface="+mn-ea"/>
                <a:ea typeface="+mn-ea"/>
              </a:defRPr>
            </a:lvl2pPr>
            <a:lvl3pPr marL="914400" indent="0">
              <a:lnSpc>
                <a:spcPct val="120000"/>
              </a:lnSpc>
              <a:buFont typeface="+mj-lt"/>
              <a:buNone/>
              <a:defRPr b="1">
                <a:latin typeface="+mn-ea"/>
                <a:ea typeface="+mn-ea"/>
              </a:defRPr>
            </a:lvl3pPr>
            <a:lvl4pPr marL="1371600" indent="0">
              <a:lnSpc>
                <a:spcPct val="120000"/>
              </a:lnSpc>
              <a:buFont typeface="+mj-lt"/>
              <a:buNone/>
              <a:defRPr b="1">
                <a:latin typeface="+mn-ea"/>
                <a:ea typeface="+mn-ea"/>
              </a:defRPr>
            </a:lvl4pPr>
            <a:lvl5pPr marL="1828800" indent="0">
              <a:lnSpc>
                <a:spcPct val="120000"/>
              </a:lnSpc>
              <a:buFont typeface="+mj-lt"/>
              <a:buNone/>
              <a:defRPr kumimoji="1" lang="en-US" altLang="ja-JP" b="1" smtClean="0">
                <a:latin typeface="+mn-ea"/>
              </a:defRPr>
            </a:lvl5pPr>
            <a:lvl6pPr marL="2286000" indent="0">
              <a:buNone/>
              <a:defRPr b="1"/>
            </a:lvl6pPr>
            <a:lvl7pPr marL="2743200" indent="0">
              <a:buNone/>
              <a:defRPr b="1"/>
            </a:lvl7pPr>
            <a:lvl8pPr marL="3200400" indent="0">
              <a:buNone/>
              <a:defRPr b="1"/>
            </a:lvl8pPr>
            <a:lvl9pPr marL="3657600" indent="0">
              <a:buNone/>
              <a:defRPr b="1"/>
            </a:lvl9pPr>
          </a:lstStyle>
          <a:p>
            <a:pPr lvl="0"/>
            <a:r>
              <a:rPr kumimoji="1" lang="ja-JP" altLang="en-US" dirty="0"/>
              <a:t>見出し　游ゴシック</a:t>
            </a:r>
            <a:r>
              <a:rPr kumimoji="1" lang="en-US" altLang="ja-JP" dirty="0"/>
              <a:t>/Bold</a:t>
            </a:r>
          </a:p>
          <a:p>
            <a:pPr lvl="1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3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4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5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6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7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8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6"/>
            <a:endParaRPr kumimoji="1" lang="en-US" altLang="ja-JP" dirty="0">
              <a:latin typeface="+mn-ea"/>
              <a:ea typeface="+mn-ea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02B0F8-6464-F50B-878B-38EED79D49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426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62F9CC-06A9-39F5-8724-BFEC38A153A7}"/>
              </a:ext>
            </a:extLst>
          </p:cNvPr>
          <p:cNvSpPr/>
          <p:nvPr userDrawn="1"/>
        </p:nvSpPr>
        <p:spPr>
          <a:xfrm>
            <a:off x="12084000" y="0"/>
            <a:ext cx="108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5DC1476-CC62-5D3A-80A7-BE63213860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5" name="タイトル 5">
            <a:extLst>
              <a:ext uri="{FF2B5EF4-FFF2-40B4-BE49-F238E27FC236}">
                <a16:creationId xmlns:a16="http://schemas.microsoft.com/office/drawing/2014/main" id="{289A1639-25BB-AA50-FA6D-F9E298ED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4" y="272360"/>
            <a:ext cx="8941904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　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6" name="コンテンツ プレースホルダー 8">
            <a:extLst>
              <a:ext uri="{FF2B5EF4-FFF2-40B4-BE49-F238E27FC236}">
                <a16:creationId xmlns:a16="http://schemas.microsoft.com/office/drawing/2014/main" id="{561C8825-E86E-6414-62C6-23CED23BFA7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8844" y="947058"/>
            <a:ext cx="11668194" cy="54748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>
                <a:latin typeface="Yu Gothic Medium" panose="020B0400000000000000" pitchFamily="34" charset="-128"/>
                <a:ea typeface="Yu Gothic Medium" panose="020B0400000000000000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12001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3pPr>
            <a:lvl4pPr marL="1714500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4pPr>
            <a:lvl5pPr marL="2171700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5pPr>
            <a:lvl6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6pPr>
            <a:lvl7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7pPr>
            <a:lvl8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8pPr>
            <a:lvl9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9pPr>
          </a:lstStyle>
          <a:p>
            <a:pPr lvl="0"/>
            <a:r>
              <a:rPr kumimoji="1" lang="ja-JP" altLang="en-US" dirty="0"/>
              <a:t>本文　游ゴシック</a:t>
            </a:r>
            <a:r>
              <a:rPr kumimoji="1" lang="en-US" altLang="ja-JP" dirty="0"/>
              <a:t>/Medium</a:t>
            </a:r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4"/>
            <a:r>
              <a:rPr kumimoji="1" lang="ja-JP" altLang="en-US" dirty="0"/>
              <a:t>第</a:t>
            </a:r>
            <a:r>
              <a:rPr kumimoji="1" lang="en-US" altLang="ja-JP" dirty="0"/>
              <a:t>5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</a:t>
            </a:r>
            <a:r>
              <a:rPr kumimoji="1" lang="en-US" altLang="ja-JP" dirty="0"/>
              <a:t>6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</a:t>
            </a:r>
            <a:r>
              <a:rPr kumimoji="1" lang="en-US" altLang="ja-JP" dirty="0"/>
              <a:t>7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第</a:t>
            </a:r>
            <a:r>
              <a:rPr kumimoji="1" lang="en-US" altLang="ja-JP" dirty="0"/>
              <a:t>8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</a:t>
            </a:r>
            <a:r>
              <a:rPr kumimoji="1" lang="en-US" altLang="ja-JP" dirty="0"/>
              <a:t>9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1"/>
            <a:endParaRPr kumimoji="1" lang="en-US" altLang="ja-JP" dirty="0">
              <a:latin typeface="+mn-ea"/>
              <a:ea typeface="+mn-ea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02B0F8-6464-F50B-878B-38EED79D49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45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62F9CC-06A9-39F5-8724-BFEC38A153A7}"/>
              </a:ext>
            </a:extLst>
          </p:cNvPr>
          <p:cNvSpPr/>
          <p:nvPr userDrawn="1"/>
        </p:nvSpPr>
        <p:spPr>
          <a:xfrm>
            <a:off x="12084000" y="0"/>
            <a:ext cx="108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sp>
        <p:nvSpPr>
          <p:cNvPr id="5" name="タイトル 5">
            <a:extLst>
              <a:ext uri="{FF2B5EF4-FFF2-40B4-BE49-F238E27FC236}">
                <a16:creationId xmlns:a16="http://schemas.microsoft.com/office/drawing/2014/main" id="{289A1639-25BB-AA50-FA6D-F9E298ED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3" y="272360"/>
            <a:ext cx="10075611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</a:t>
            </a:r>
            <a:r>
              <a:rPr kumimoji="1" lang="en-US" altLang="ja-JP"/>
              <a:t>  </a:t>
            </a:r>
            <a:r>
              <a:rPr kumimoji="1" lang="ja-JP" altLang="en-US"/>
              <a:t>　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60F71B0-097D-0526-6259-1570A0789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1416" y="217858"/>
            <a:ext cx="1365622" cy="64800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4B3119-48C0-8E01-AE32-E71441756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" name="コンテンツ プレースホルダー 8">
            <a:extLst>
              <a:ext uri="{FF2B5EF4-FFF2-40B4-BE49-F238E27FC236}">
                <a16:creationId xmlns:a16="http://schemas.microsoft.com/office/drawing/2014/main" id="{F801ECE0-2CE6-CA80-8167-1365EF70C56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8844" y="947058"/>
            <a:ext cx="11668194" cy="15070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latin typeface="+mn-ea"/>
                <a:ea typeface="+mn-ea"/>
              </a:defRPr>
            </a:lvl1pPr>
            <a:lvl2pPr marL="4572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2000" b="1">
                <a:latin typeface="+mn-ea"/>
                <a:ea typeface="+mn-ea"/>
              </a:defRPr>
            </a:lvl2pPr>
            <a:lvl3pPr marL="914400" indent="0">
              <a:lnSpc>
                <a:spcPct val="120000"/>
              </a:lnSpc>
              <a:buFont typeface="+mj-lt"/>
              <a:buNone/>
              <a:defRPr b="1">
                <a:latin typeface="+mn-ea"/>
                <a:ea typeface="+mn-ea"/>
              </a:defRPr>
            </a:lvl3pPr>
            <a:lvl4pPr marL="1371600" indent="0">
              <a:lnSpc>
                <a:spcPct val="120000"/>
              </a:lnSpc>
              <a:buFont typeface="+mj-lt"/>
              <a:buNone/>
              <a:defRPr b="1">
                <a:latin typeface="+mn-ea"/>
                <a:ea typeface="+mn-ea"/>
              </a:defRPr>
            </a:lvl4pPr>
            <a:lvl5pPr marL="1828800" indent="0">
              <a:lnSpc>
                <a:spcPct val="120000"/>
              </a:lnSpc>
              <a:buFont typeface="+mj-lt"/>
              <a:buNone/>
              <a:defRPr kumimoji="1" lang="en-US" altLang="ja-JP" b="1" smtClean="0">
                <a:latin typeface="+mn-ea"/>
              </a:defRPr>
            </a:lvl5pPr>
            <a:lvl6pPr marL="2286000" indent="0">
              <a:buNone/>
              <a:defRPr b="1"/>
            </a:lvl6pPr>
            <a:lvl7pPr marL="2743200" indent="0">
              <a:buNone/>
              <a:defRPr b="1"/>
            </a:lvl7pPr>
            <a:lvl8pPr marL="3200400" indent="0">
              <a:buNone/>
              <a:defRPr b="1"/>
            </a:lvl8pPr>
            <a:lvl9pPr marL="3657600" indent="0">
              <a:buNone/>
              <a:defRPr b="1"/>
            </a:lvl9pPr>
          </a:lstStyle>
          <a:p>
            <a:pPr lvl="0"/>
            <a:r>
              <a:rPr kumimoji="1" lang="ja-JP" altLang="en-US" dirty="0"/>
              <a:t>見出し　游ゴシック</a:t>
            </a:r>
            <a:r>
              <a:rPr kumimoji="1" lang="en-US" altLang="ja-JP" dirty="0"/>
              <a:t>/Bold</a:t>
            </a:r>
          </a:p>
          <a:p>
            <a:pPr lvl="1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3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4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5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6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7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8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3"/>
            <a:endParaRPr kumimoji="1" lang="en-US" altLang="ja-JP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3697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1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62F9CC-06A9-39F5-8724-BFEC38A153A7}"/>
              </a:ext>
            </a:extLst>
          </p:cNvPr>
          <p:cNvSpPr/>
          <p:nvPr userDrawn="1"/>
        </p:nvSpPr>
        <p:spPr>
          <a:xfrm>
            <a:off x="12084000" y="0"/>
            <a:ext cx="108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sp>
        <p:nvSpPr>
          <p:cNvPr id="5" name="タイトル 5">
            <a:extLst>
              <a:ext uri="{FF2B5EF4-FFF2-40B4-BE49-F238E27FC236}">
                <a16:creationId xmlns:a16="http://schemas.microsoft.com/office/drawing/2014/main" id="{289A1639-25BB-AA50-FA6D-F9E298ED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3" y="272360"/>
            <a:ext cx="10075611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　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60F71B0-097D-0526-6259-1570A0789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1416" y="217858"/>
            <a:ext cx="1365622" cy="64800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4B3119-48C0-8E01-AE32-E71441756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コンテンツ プレースホルダー 8">
            <a:extLst>
              <a:ext uri="{FF2B5EF4-FFF2-40B4-BE49-F238E27FC236}">
                <a16:creationId xmlns:a16="http://schemas.microsoft.com/office/drawing/2014/main" id="{EA71EB9A-AFE7-F3C9-5167-0954EACFD5B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8844" y="947058"/>
            <a:ext cx="11668194" cy="54748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>
                <a:latin typeface="Yu Gothic Medium" panose="020B0400000000000000" pitchFamily="34" charset="-128"/>
                <a:ea typeface="Yu Gothic Medium" panose="020B0400000000000000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12001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3pPr>
            <a:lvl4pPr marL="1714500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4pPr>
            <a:lvl5pPr marL="2171700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5pPr>
            <a:lvl6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6pPr>
            <a:lvl7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7pPr>
            <a:lvl8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8pPr>
            <a:lvl9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9pPr>
          </a:lstStyle>
          <a:p>
            <a:pPr lvl="0"/>
            <a:r>
              <a:rPr kumimoji="1" lang="ja-JP" altLang="en-US" dirty="0"/>
              <a:t>本文　游ゴシック</a:t>
            </a:r>
            <a:r>
              <a:rPr kumimoji="1" lang="en-US" altLang="ja-JP" dirty="0"/>
              <a:t>/Medium</a:t>
            </a:r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4"/>
            <a:r>
              <a:rPr kumimoji="1" lang="ja-JP" altLang="en-US" dirty="0"/>
              <a:t>第</a:t>
            </a:r>
            <a:r>
              <a:rPr kumimoji="1" lang="en-US" altLang="ja-JP" dirty="0"/>
              <a:t>5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</a:t>
            </a:r>
            <a:r>
              <a:rPr kumimoji="1" lang="en-US" altLang="ja-JP" dirty="0"/>
              <a:t>6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</a:t>
            </a:r>
            <a:r>
              <a:rPr kumimoji="1" lang="en-US" altLang="ja-JP" dirty="0"/>
              <a:t>7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第</a:t>
            </a:r>
            <a:r>
              <a:rPr kumimoji="1" lang="en-US" altLang="ja-JP" dirty="0"/>
              <a:t>8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</a:t>
            </a:r>
            <a:r>
              <a:rPr kumimoji="1" lang="en-US" altLang="ja-JP" dirty="0"/>
              <a:t>9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1"/>
            <a:endParaRPr kumimoji="1" lang="en-US" altLang="ja-JP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6206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5">
            <a:extLst>
              <a:ext uri="{FF2B5EF4-FFF2-40B4-BE49-F238E27FC236}">
                <a16:creationId xmlns:a16="http://schemas.microsoft.com/office/drawing/2014/main" id="{289A1639-25BB-AA50-FA6D-F9E298ED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4" y="305018"/>
            <a:ext cx="8941904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游ゴシック</a:t>
            </a:r>
            <a:r>
              <a:rPr kumimoji="1" lang="en-US" altLang="ja-JP" dirty="0"/>
              <a:t>/Bold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02B0F8-6464-F50B-878B-38EED79D49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08FD7B-9622-6750-A983-348138413EC9}"/>
              </a:ext>
            </a:extLst>
          </p:cNvPr>
          <p:cNvSpPr/>
          <p:nvPr userDrawn="1"/>
        </p:nvSpPr>
        <p:spPr>
          <a:xfrm>
            <a:off x="1" y="-2421"/>
            <a:ext cx="12192000" cy="87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8ABFC63-59DC-59D8-07F3-F0CB7C1BA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4955" y="344645"/>
            <a:ext cx="2160000" cy="438661"/>
          </a:xfrm>
          <a:prstGeom prst="rect">
            <a:avLst/>
          </a:prstGeom>
        </p:spPr>
      </p:pic>
      <p:sp>
        <p:nvSpPr>
          <p:cNvPr id="3" name="コンテンツ プレースホルダー 8">
            <a:extLst>
              <a:ext uri="{FF2B5EF4-FFF2-40B4-BE49-F238E27FC236}">
                <a16:creationId xmlns:a16="http://schemas.microsoft.com/office/drawing/2014/main" id="{D3B28D76-F95B-F94B-C8D6-1BC0750235C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8844" y="947058"/>
            <a:ext cx="11668194" cy="15070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>
                <a:latin typeface="+mn-ea"/>
                <a:ea typeface="+mn-ea"/>
              </a:defRPr>
            </a:lvl1pPr>
            <a:lvl2pPr marL="4572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>
                <a:latin typeface="+mn-ea"/>
                <a:ea typeface="+mn-ea"/>
              </a:defRPr>
            </a:lvl2pPr>
            <a:lvl3pPr marL="914400" indent="0">
              <a:lnSpc>
                <a:spcPct val="120000"/>
              </a:lnSpc>
              <a:buFont typeface="Arial" panose="020B0604020202020204" pitchFamily="34" charset="0"/>
              <a:buNone/>
              <a:defRPr b="1">
                <a:latin typeface="+mn-ea"/>
                <a:ea typeface="+mn-ea"/>
              </a:defRPr>
            </a:lvl3pPr>
            <a:lvl4pPr marL="1371600" indent="0">
              <a:lnSpc>
                <a:spcPct val="120000"/>
              </a:lnSpc>
              <a:buFont typeface="Arial" panose="020B0604020202020204" pitchFamily="34" charset="0"/>
              <a:buNone/>
              <a:defRPr b="1">
                <a:latin typeface="+mn-ea"/>
                <a:ea typeface="+mn-ea"/>
              </a:defRPr>
            </a:lvl4pPr>
            <a:lvl5pPr marL="1828800" indent="0">
              <a:lnSpc>
                <a:spcPct val="120000"/>
              </a:lnSpc>
              <a:buFont typeface="Arial" panose="020B0604020202020204" pitchFamily="34" charset="0"/>
              <a:buNone/>
              <a:defRPr b="1">
                <a:latin typeface="+mn-ea"/>
                <a:ea typeface="+mn-ea"/>
              </a:defRPr>
            </a:lvl5pPr>
            <a:lvl6pPr marL="2286000" indent="0">
              <a:buFont typeface="Arial" panose="020B0604020202020204" pitchFamily="34" charset="0"/>
              <a:buNone/>
              <a:defRPr b="1">
                <a:latin typeface="+mn-ea"/>
                <a:ea typeface="+mn-ea"/>
              </a:defRPr>
            </a:lvl6pPr>
            <a:lvl7pPr marL="2743200" indent="0">
              <a:buFont typeface="Arial" panose="020B0604020202020204" pitchFamily="34" charset="0"/>
              <a:buNone/>
              <a:defRPr b="1">
                <a:latin typeface="+mn-ea"/>
                <a:ea typeface="+mn-ea"/>
              </a:defRPr>
            </a:lvl7pPr>
            <a:lvl8pPr marL="3200400" indent="0">
              <a:buFont typeface="Arial" panose="020B0604020202020204" pitchFamily="34" charset="0"/>
              <a:buNone/>
              <a:defRPr b="1">
                <a:latin typeface="+mn-ea"/>
                <a:ea typeface="+mn-ea"/>
              </a:defRPr>
            </a:lvl8pPr>
            <a:lvl9pPr marL="3657600" indent="0">
              <a:buFont typeface="Arial" panose="020B0604020202020204" pitchFamily="34" charset="0"/>
              <a:buNone/>
              <a:defRPr b="1">
                <a:latin typeface="+mn-ea"/>
                <a:ea typeface="+mn-ea"/>
              </a:defRPr>
            </a:lvl9pPr>
          </a:lstStyle>
          <a:p>
            <a:pPr lvl="0"/>
            <a:r>
              <a:rPr kumimoji="1" lang="ja-JP" altLang="en-US" dirty="0"/>
              <a:t>見出し　游ゴシック</a:t>
            </a:r>
            <a:r>
              <a:rPr kumimoji="1" lang="en-US" altLang="ja-JP" dirty="0"/>
              <a:t>/Bold</a:t>
            </a:r>
          </a:p>
          <a:p>
            <a:pPr lvl="1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4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8"/>
            <a:endParaRPr kumimoji="1" lang="en-US" altLang="ja-JP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8007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62F9CC-06A9-39F5-8724-BFEC38A153A7}"/>
              </a:ext>
            </a:extLst>
          </p:cNvPr>
          <p:cNvSpPr/>
          <p:nvPr userDrawn="1"/>
        </p:nvSpPr>
        <p:spPr>
          <a:xfrm>
            <a:off x="1" y="-2421"/>
            <a:ext cx="12192000" cy="87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5DC1476-CC62-5D3A-80A7-BE63213860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4955" y="344645"/>
            <a:ext cx="2160000" cy="438661"/>
          </a:xfrm>
          <a:prstGeom prst="rect">
            <a:avLst/>
          </a:prstGeom>
        </p:spPr>
      </p:pic>
      <p:sp>
        <p:nvSpPr>
          <p:cNvPr id="5" name="タイトル 5">
            <a:extLst>
              <a:ext uri="{FF2B5EF4-FFF2-40B4-BE49-F238E27FC236}">
                <a16:creationId xmlns:a16="http://schemas.microsoft.com/office/drawing/2014/main" id="{289A1639-25BB-AA50-FA6D-F9E298ED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4" y="305018"/>
            <a:ext cx="8941904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　游ゴシック</a:t>
            </a:r>
            <a:r>
              <a:rPr kumimoji="1" lang="en-US" altLang="ja-JP" dirty="0"/>
              <a:t>/Bold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02B0F8-6464-F50B-878B-38EED79D49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" name="コンテンツ プレースホルダー 8">
            <a:extLst>
              <a:ext uri="{FF2B5EF4-FFF2-40B4-BE49-F238E27FC236}">
                <a16:creationId xmlns:a16="http://schemas.microsoft.com/office/drawing/2014/main" id="{14D2D2E6-1180-C1EA-1064-AD51276426B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8844" y="947058"/>
            <a:ext cx="11668194" cy="54748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>
                <a:latin typeface="Yu Gothic Medium" panose="020B0400000000000000" pitchFamily="34" charset="-128"/>
                <a:ea typeface="Yu Gothic Medium" panose="020B0400000000000000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12001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3pPr>
            <a:lvl4pPr marL="1714500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4pPr>
            <a:lvl5pPr marL="2171700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5pPr>
            <a:lvl6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6pPr>
            <a:lvl7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7pPr>
            <a:lvl8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8pPr>
            <a:lvl9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9pPr>
          </a:lstStyle>
          <a:p>
            <a:pPr lvl="0"/>
            <a:r>
              <a:rPr kumimoji="1" lang="ja-JP" altLang="en-US" dirty="0"/>
              <a:t>本文　游ゴシック</a:t>
            </a:r>
            <a:r>
              <a:rPr kumimoji="1" lang="en-US" altLang="ja-JP" dirty="0"/>
              <a:t>/Medium</a:t>
            </a:r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4"/>
            <a:r>
              <a:rPr kumimoji="1" lang="ja-JP" altLang="en-US" dirty="0"/>
              <a:t>第</a:t>
            </a:r>
            <a:r>
              <a:rPr kumimoji="1" lang="en-US" altLang="ja-JP" dirty="0"/>
              <a:t>5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</a:t>
            </a:r>
            <a:r>
              <a:rPr kumimoji="1" lang="en-US" altLang="ja-JP" dirty="0"/>
              <a:t>6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</a:t>
            </a:r>
            <a:r>
              <a:rPr kumimoji="1" lang="en-US" altLang="ja-JP" dirty="0"/>
              <a:t>7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第</a:t>
            </a:r>
            <a:r>
              <a:rPr kumimoji="1" lang="en-US" altLang="ja-JP" dirty="0"/>
              <a:t>8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</a:t>
            </a:r>
            <a:r>
              <a:rPr kumimoji="1" lang="en-US" altLang="ja-JP" dirty="0"/>
              <a:t>9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1"/>
            <a:endParaRPr kumimoji="1" lang="en-US" altLang="ja-JP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1908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2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5">
            <a:extLst>
              <a:ext uri="{FF2B5EF4-FFF2-40B4-BE49-F238E27FC236}">
                <a16:creationId xmlns:a16="http://schemas.microsoft.com/office/drawing/2014/main" id="{289A1639-25BB-AA50-FA6D-F9E298ED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3" y="305018"/>
            <a:ext cx="10075611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</a:t>
            </a:r>
            <a:r>
              <a:rPr kumimoji="1" lang="en-US" altLang="ja-JP"/>
              <a:t>  </a:t>
            </a:r>
            <a:r>
              <a:rPr kumimoji="1" lang="ja-JP" altLang="en-US"/>
              <a:t>　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60F71B0-097D-0526-6259-1570A0789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3518" y="250516"/>
            <a:ext cx="1193520" cy="566336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4B3119-48C0-8E01-AE32-E71441756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A7F55F-BF45-81CB-D2FE-5C7F3F29EDE6}"/>
              </a:ext>
            </a:extLst>
          </p:cNvPr>
          <p:cNvSpPr/>
          <p:nvPr userDrawn="1"/>
        </p:nvSpPr>
        <p:spPr>
          <a:xfrm>
            <a:off x="1" y="-2421"/>
            <a:ext cx="12192000" cy="87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sp>
        <p:nvSpPr>
          <p:cNvPr id="3" name="コンテンツ プレースホルダー 8">
            <a:extLst>
              <a:ext uri="{FF2B5EF4-FFF2-40B4-BE49-F238E27FC236}">
                <a16:creationId xmlns:a16="http://schemas.microsoft.com/office/drawing/2014/main" id="{761E4339-D633-1B48-645B-157DEE624E0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8844" y="947058"/>
            <a:ext cx="11668194" cy="15070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2400" b="1">
                <a:latin typeface="+mn-ea"/>
                <a:ea typeface="+mn-ea"/>
              </a:defRPr>
            </a:lvl1pPr>
            <a:lvl2pPr marL="45720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None/>
              <a:defRPr sz="2000" b="1">
                <a:latin typeface="+mn-ea"/>
                <a:ea typeface="+mn-ea"/>
              </a:defRPr>
            </a:lvl2pPr>
            <a:lvl3pPr marL="914400" indent="0">
              <a:lnSpc>
                <a:spcPct val="120000"/>
              </a:lnSpc>
              <a:buFont typeface="+mj-lt"/>
              <a:buNone/>
              <a:defRPr b="1">
                <a:latin typeface="+mn-ea"/>
                <a:ea typeface="+mn-ea"/>
              </a:defRPr>
            </a:lvl3pPr>
            <a:lvl4pPr marL="1371600" indent="0">
              <a:lnSpc>
                <a:spcPct val="120000"/>
              </a:lnSpc>
              <a:buFont typeface="+mj-lt"/>
              <a:buNone/>
              <a:defRPr b="1">
                <a:latin typeface="+mn-ea"/>
                <a:ea typeface="+mn-ea"/>
              </a:defRPr>
            </a:lvl4pPr>
            <a:lvl5pPr marL="1828800" indent="0">
              <a:lnSpc>
                <a:spcPct val="120000"/>
              </a:lnSpc>
              <a:buFont typeface="+mj-lt"/>
              <a:buNone/>
              <a:defRPr kumimoji="1" lang="en-US" altLang="ja-JP" b="1" smtClean="0">
                <a:latin typeface="+mn-ea"/>
              </a:defRPr>
            </a:lvl5pPr>
            <a:lvl6pPr marL="2286000" indent="0">
              <a:buNone/>
              <a:defRPr b="1"/>
            </a:lvl6pPr>
            <a:lvl7pPr marL="2743200" indent="0">
              <a:buNone/>
              <a:defRPr b="1"/>
            </a:lvl7pPr>
            <a:lvl8pPr marL="3200400" indent="0">
              <a:buNone/>
              <a:defRPr b="1"/>
            </a:lvl8pPr>
            <a:lvl9pPr marL="3657600" indent="0">
              <a:buNone/>
              <a:defRPr b="1"/>
            </a:lvl9pPr>
          </a:lstStyle>
          <a:p>
            <a:pPr lvl="0"/>
            <a:r>
              <a:rPr kumimoji="1" lang="ja-JP" altLang="en-US" dirty="0"/>
              <a:t>見出し　游ゴシック</a:t>
            </a:r>
            <a:r>
              <a:rPr kumimoji="1" lang="en-US" altLang="ja-JP" dirty="0"/>
              <a:t>/Bold</a:t>
            </a:r>
          </a:p>
          <a:p>
            <a:pPr lvl="1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小見出し</a:t>
            </a:r>
            <a:endParaRPr kumimoji="1" lang="en-US" altLang="ja-JP" dirty="0"/>
          </a:p>
          <a:p>
            <a:pPr lvl="3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4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5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6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7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  <a:p>
            <a:pPr lvl="8"/>
            <a:r>
              <a:rPr kumimoji="1" lang="ja-JP" altLang="en-US" dirty="0">
                <a:latin typeface="+mn-ea"/>
                <a:ea typeface="+mn-ea"/>
              </a:rPr>
              <a:t>小見出し</a:t>
            </a:r>
            <a:endParaRPr kumimoji="1" lang="en-US" altLang="ja-JP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267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-中表紙スライド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背景パターン&#10;&#10;中程度の精度で自動的に生成された説明">
            <a:extLst>
              <a:ext uri="{FF2B5EF4-FFF2-40B4-BE49-F238E27FC236}">
                <a16:creationId xmlns:a16="http://schemas.microsoft.com/office/drawing/2014/main" id="{9C23EC59-0C5A-7811-5B85-B9E539D079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AE62DC-41F4-6B39-3960-021C4F929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5" name="タイトル 6">
            <a:extLst>
              <a:ext uri="{FF2B5EF4-FFF2-40B4-BE49-F238E27FC236}">
                <a16:creationId xmlns:a16="http://schemas.microsoft.com/office/drawing/2014/main" id="{E19FAA7A-3085-9294-E31F-CE7196FF2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040" y="3148965"/>
            <a:ext cx="10927080" cy="58991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E0A0950-A128-01BF-1AAF-4BB004B48A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455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2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5">
            <a:extLst>
              <a:ext uri="{FF2B5EF4-FFF2-40B4-BE49-F238E27FC236}">
                <a16:creationId xmlns:a16="http://schemas.microsoft.com/office/drawing/2014/main" id="{289A1639-25BB-AA50-FA6D-F9E298EDF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43" y="305018"/>
            <a:ext cx="10075611" cy="50951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　游ゴシック</a:t>
            </a:r>
            <a:r>
              <a:rPr kumimoji="1" lang="en-US" altLang="ja-JP" dirty="0"/>
              <a:t>/Bold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60F71B0-097D-0526-6259-1570A0789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398" y="250516"/>
            <a:ext cx="1188639" cy="56402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4B3119-48C0-8E01-AE32-E71441756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3519EF-C712-DB1D-51D4-66F9520AEF08}"/>
              </a:ext>
            </a:extLst>
          </p:cNvPr>
          <p:cNvSpPr/>
          <p:nvPr userDrawn="1"/>
        </p:nvSpPr>
        <p:spPr>
          <a:xfrm>
            <a:off x="1" y="-2421"/>
            <a:ext cx="12192000" cy="87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2"/>
              </a:solidFill>
            </a:endParaRPr>
          </a:p>
        </p:txBody>
      </p:sp>
      <p:sp>
        <p:nvSpPr>
          <p:cNvPr id="4" name="コンテンツ プレースホルダー 8">
            <a:extLst>
              <a:ext uri="{FF2B5EF4-FFF2-40B4-BE49-F238E27FC236}">
                <a16:creationId xmlns:a16="http://schemas.microsoft.com/office/drawing/2014/main" id="{EC4BD3DB-5E86-5B16-8A96-C416ADC237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8844" y="947058"/>
            <a:ext cx="11668194" cy="54748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>
                <a:latin typeface="Yu Gothic Medium" panose="020B0400000000000000" pitchFamily="34" charset="-128"/>
                <a:ea typeface="Yu Gothic Medium" panose="020B0400000000000000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12001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8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3pPr>
            <a:lvl4pPr marL="1714500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4pPr>
            <a:lvl5pPr marL="2171700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5pPr>
            <a:lvl6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6pPr>
            <a:lvl7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7pPr>
            <a:lvl8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8pPr>
            <a:lvl9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9pPr>
          </a:lstStyle>
          <a:p>
            <a:pPr lvl="0"/>
            <a:r>
              <a:rPr kumimoji="1" lang="ja-JP" altLang="en-US" dirty="0"/>
              <a:t>本文　游ゴシック</a:t>
            </a:r>
            <a:r>
              <a:rPr kumimoji="1" lang="en-US" altLang="ja-JP" dirty="0"/>
              <a:t>/Medium</a:t>
            </a:r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4"/>
            <a:r>
              <a:rPr kumimoji="1" lang="ja-JP" altLang="en-US" dirty="0"/>
              <a:t>第</a:t>
            </a:r>
            <a:r>
              <a:rPr kumimoji="1" lang="en-US" altLang="ja-JP" dirty="0"/>
              <a:t>5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</a:t>
            </a:r>
            <a:r>
              <a:rPr kumimoji="1" lang="en-US" altLang="ja-JP" dirty="0"/>
              <a:t>6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</a:t>
            </a:r>
            <a:r>
              <a:rPr kumimoji="1" lang="en-US" altLang="ja-JP" dirty="0"/>
              <a:t>7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第</a:t>
            </a:r>
            <a:r>
              <a:rPr kumimoji="1" lang="en-US" altLang="ja-JP" dirty="0"/>
              <a:t>8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</a:t>
            </a:r>
            <a:r>
              <a:rPr kumimoji="1" lang="en-US" altLang="ja-JP" dirty="0"/>
              <a:t>9</a:t>
            </a:r>
            <a:r>
              <a:rPr kumimoji="1" lang="ja-JP" altLang="en-US" dirty="0"/>
              <a:t>階層</a:t>
            </a:r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1"/>
            <a:endParaRPr kumimoji="1" lang="en-US" altLang="ja-JP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6968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9BB4154-9B11-5B4F-FAB1-50F01BF43C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646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タイトルスライド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9932967-DE81-3918-C882-41D1FC667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F74D12C-30DC-0E71-4D41-8204860B74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63" y="5839891"/>
            <a:ext cx="2400000" cy="487403"/>
          </a:xfrm>
          <a:prstGeom prst="rect">
            <a:avLst/>
          </a:prstGeom>
        </p:spPr>
      </p:pic>
      <p:sp>
        <p:nvSpPr>
          <p:cNvPr id="4" name="タイトル 7">
            <a:extLst>
              <a:ext uri="{FF2B5EF4-FFF2-40B4-BE49-F238E27FC236}">
                <a16:creationId xmlns:a16="http://schemas.microsoft.com/office/drawing/2014/main" id="{C189C689-1BDE-72A8-5184-CE9796931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401" y="2293206"/>
            <a:ext cx="953534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4000" b="1" i="0">
                <a:solidFill>
                  <a:srgbClr val="1C3177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タイトルタイトル</a:t>
            </a:r>
            <a:br>
              <a:rPr kumimoji="1" lang="en-US" altLang="ja-JP"/>
            </a:br>
            <a:r>
              <a:rPr lang="ja-JP" altLang="en-US"/>
              <a:t>游ゴシック</a:t>
            </a:r>
            <a:r>
              <a:rPr lang="en-US" altLang="ja-JP"/>
              <a:t>/Bold</a:t>
            </a:r>
            <a:endParaRPr kumimoji="1" lang="ja-JP" altLang="en-US"/>
          </a:p>
        </p:txBody>
      </p:sp>
      <p:sp>
        <p:nvSpPr>
          <p:cNvPr id="5" name="コンテンツ プレースホルダー 12">
            <a:extLst>
              <a:ext uri="{FF2B5EF4-FFF2-40B4-BE49-F238E27FC236}">
                <a16:creationId xmlns:a16="http://schemas.microsoft.com/office/drawing/2014/main" id="{99C777D7-5079-B2D4-A805-52BC2427F21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0399" y="3924163"/>
            <a:ext cx="8032228" cy="7313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 b="1" i="0">
                <a:solidFill>
                  <a:srgbClr val="1C3177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氏名</a:t>
            </a:r>
            <a:r>
              <a:rPr kumimoji="1" lang="en-US" altLang="ja-JP"/>
              <a:t>     </a:t>
            </a:r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9" name="コンテンツ プレースホルダー 12">
            <a:extLst>
              <a:ext uri="{FF2B5EF4-FFF2-40B4-BE49-F238E27FC236}">
                <a16:creationId xmlns:a16="http://schemas.microsoft.com/office/drawing/2014/main" id="{CD517DDC-0F67-EAC6-D347-5253BB35F8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0402" y="4701635"/>
            <a:ext cx="6181656" cy="73135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 b="1" i="0">
                <a:solidFill>
                  <a:schemeClr val="tx2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役職・所属</a:t>
            </a:r>
            <a:r>
              <a:rPr kumimoji="1" lang="en-US" altLang="ja-JP"/>
              <a:t>        </a:t>
            </a:r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r>
              <a:rPr kumimoji="1" lang="ja-JP" altLang="en-US"/>
              <a:t>　　　</a:t>
            </a:r>
          </a:p>
        </p:txBody>
      </p:sp>
      <p:sp>
        <p:nvSpPr>
          <p:cNvPr id="6" name="コンテンツ プレースホルダー 12">
            <a:extLst>
              <a:ext uri="{FF2B5EF4-FFF2-40B4-BE49-F238E27FC236}">
                <a16:creationId xmlns:a16="http://schemas.microsoft.com/office/drawing/2014/main" id="{437493F9-6402-7179-62B3-F93DBB80AC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93977" y="6133056"/>
            <a:ext cx="5761568" cy="597511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1400" b="1" i="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イベント名・日付</a:t>
            </a:r>
            <a:r>
              <a:rPr kumimoji="1" lang="en-US" altLang="ja-JP"/>
              <a:t> </a:t>
            </a:r>
            <a:r>
              <a:rPr kumimoji="1" lang="ja-JP" altLang="en-US"/>
              <a:t>　　</a:t>
            </a:r>
            <a:endParaRPr kumimoji="1" lang="en-US" altLang="ja-JP"/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 /Bold</a:t>
            </a:r>
            <a:r>
              <a:rPr kumimoji="1" lang="ja-JP" altLang="en-US"/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1958462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中表紙スライド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764C0CE-FCED-56A8-6F0B-0E440EC00A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31E5C8-18EB-2484-7419-A7621BEDE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7" name="タイトル 6">
            <a:extLst>
              <a:ext uri="{FF2B5EF4-FFF2-40B4-BE49-F238E27FC236}">
                <a16:creationId xmlns:a16="http://schemas.microsoft.com/office/drawing/2014/main" id="{6C1A774C-7DB2-663C-4623-585040675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294" y="1196975"/>
            <a:ext cx="10927080" cy="58991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F15FF9-0880-B2C3-B4BF-CF5692E1B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38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中表紙スライド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図形, 背景パターン, 矢印&#10;&#10;自動的に生成された説明">
            <a:extLst>
              <a:ext uri="{FF2B5EF4-FFF2-40B4-BE49-F238E27FC236}">
                <a16:creationId xmlns:a16="http://schemas.microsoft.com/office/drawing/2014/main" id="{556B259B-B911-0CA1-C42F-FAA7E0FFD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AE62DC-41F4-6B39-3960-021C4F929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2" name="タイトル 6">
            <a:extLst>
              <a:ext uri="{FF2B5EF4-FFF2-40B4-BE49-F238E27FC236}">
                <a16:creationId xmlns:a16="http://schemas.microsoft.com/office/drawing/2014/main" id="{3AAF5D27-76AF-9EF9-9D52-219FCF8F0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296" y="1196975"/>
            <a:ext cx="10927080" cy="58991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　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6C43C7-AE2D-52F4-39C3-82789D69C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25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タイトルスライド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FCD422C-2C8C-FA55-B96B-97B10DC1C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321"/>
          <a:stretch/>
        </p:blipFill>
        <p:spPr>
          <a:xfrm>
            <a:off x="283036" y="0"/>
            <a:ext cx="11908964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66388A7-6010-5A0E-3B23-6394FC6EC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63" y="5491831"/>
            <a:ext cx="2400000" cy="487403"/>
          </a:xfrm>
          <a:prstGeom prst="rect">
            <a:avLst/>
          </a:prstGeom>
        </p:spPr>
      </p:pic>
      <p:sp>
        <p:nvSpPr>
          <p:cNvPr id="11" name="コンテンツ プレースホルダー 12">
            <a:extLst>
              <a:ext uri="{FF2B5EF4-FFF2-40B4-BE49-F238E27FC236}">
                <a16:creationId xmlns:a16="http://schemas.microsoft.com/office/drawing/2014/main" id="{E889DD8F-8662-F86E-7D9D-2EBC4946B22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7531" y="2022017"/>
            <a:ext cx="7317526" cy="65342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 b="1" i="0">
                <a:solidFill>
                  <a:srgbClr val="1C3177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氏名</a:t>
            </a:r>
            <a:r>
              <a:rPr kumimoji="1" lang="en-US" altLang="ja-JP"/>
              <a:t>       </a:t>
            </a:r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D6FE57-69DC-8236-A030-07B36F0CC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3" y="265791"/>
            <a:ext cx="8337200" cy="1396497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40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タイトルタイトル</a:t>
            </a:r>
            <a:br>
              <a:rPr kumimoji="1" lang="en-US" altLang="ja-JP"/>
            </a:br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3" name="コンテンツ プレースホルダー 12">
            <a:extLst>
              <a:ext uri="{FF2B5EF4-FFF2-40B4-BE49-F238E27FC236}">
                <a16:creationId xmlns:a16="http://schemas.microsoft.com/office/drawing/2014/main" id="{2A8EBC5D-D2E1-1C20-DCE7-A64CD225CA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87531" y="2871021"/>
            <a:ext cx="4816307" cy="93252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 b="1" i="0">
                <a:solidFill>
                  <a:schemeClr val="tx2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役職</a:t>
            </a:r>
            <a:endParaRPr kumimoji="1" lang="en-US" altLang="ja-JP"/>
          </a:p>
          <a:p>
            <a:pPr lvl="0"/>
            <a:r>
              <a:rPr kumimoji="1" lang="ja-JP" altLang="en-US"/>
              <a:t>所属</a:t>
            </a:r>
            <a:r>
              <a:rPr kumimoji="1" lang="en-US" altLang="ja-JP"/>
              <a:t>         </a:t>
            </a:r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</a:p>
        </p:txBody>
      </p:sp>
      <p:sp>
        <p:nvSpPr>
          <p:cNvPr id="6" name="コンテンツ プレースホルダー 12">
            <a:extLst>
              <a:ext uri="{FF2B5EF4-FFF2-40B4-BE49-F238E27FC236}">
                <a16:creationId xmlns:a16="http://schemas.microsoft.com/office/drawing/2014/main" id="{D69F5F0E-B33F-A6C1-A24C-00513592DBC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805333" y="261448"/>
            <a:ext cx="2910716" cy="617471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1400" b="1" i="0">
                <a:solidFill>
                  <a:schemeClr val="tx2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イベント名・日付</a:t>
            </a:r>
            <a:r>
              <a:rPr kumimoji="1" lang="en-US" altLang="ja-JP"/>
              <a:t> </a:t>
            </a:r>
            <a:r>
              <a:rPr kumimoji="1" lang="ja-JP" altLang="en-US"/>
              <a:t>　　</a:t>
            </a:r>
            <a:endParaRPr kumimoji="1" lang="en-US" altLang="ja-JP"/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 /Bold</a:t>
            </a:r>
            <a:r>
              <a:rPr kumimoji="1" lang="ja-JP" altLang="en-US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533399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中表紙スライド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B09E5F40-522C-6EC0-7328-7F52FDF9E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95"/>
          <a:stretch/>
        </p:blipFill>
        <p:spPr>
          <a:xfrm>
            <a:off x="584610" y="0"/>
            <a:ext cx="1160739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31E5C8-18EB-2484-7419-A7621BEDE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4" name="タイトル 6">
            <a:extLst>
              <a:ext uri="{FF2B5EF4-FFF2-40B4-BE49-F238E27FC236}">
                <a16:creationId xmlns:a16="http://schemas.microsoft.com/office/drawing/2014/main" id="{E6C33D6D-9C84-D9CF-C2DA-008D7EF00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952" y="4404047"/>
            <a:ext cx="5609048" cy="157702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</a:t>
            </a:r>
            <a:br>
              <a:rPr kumimoji="1" lang="en-US" altLang="ja-JP"/>
            </a:br>
            <a:r>
              <a:rPr kumimoji="1" lang="ja-JP" altLang="en-US"/>
              <a:t>タイトル</a:t>
            </a:r>
            <a:br>
              <a:rPr kumimoji="1" lang="en-US" altLang="ja-JP"/>
            </a:br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DDFCDE-6AC7-26AD-1E99-E35A31393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212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中表紙スライド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背景パターン&#10;&#10;自動的に生成された説明">
            <a:extLst>
              <a:ext uri="{FF2B5EF4-FFF2-40B4-BE49-F238E27FC236}">
                <a16:creationId xmlns:a16="http://schemas.microsoft.com/office/drawing/2014/main" id="{3552089B-BE10-A6B4-0520-088629B63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95"/>
          <a:stretch/>
        </p:blipFill>
        <p:spPr>
          <a:xfrm>
            <a:off x="584613" y="0"/>
            <a:ext cx="11607387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AE62DC-41F4-6B39-3960-021C4F929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7038" y="217858"/>
            <a:ext cx="2160000" cy="43866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B6F4E6A-6447-6E0D-0158-4A77C5531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タイトル 6">
            <a:extLst>
              <a:ext uri="{FF2B5EF4-FFF2-40B4-BE49-F238E27FC236}">
                <a16:creationId xmlns:a16="http://schemas.microsoft.com/office/drawing/2014/main" id="{55C1AE9A-A0E5-2B15-C809-16C60A5E7E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952" y="4404050"/>
            <a:ext cx="5609048" cy="157702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</a:t>
            </a:r>
            <a:br>
              <a:rPr kumimoji="1" lang="en-US" altLang="ja-JP"/>
            </a:br>
            <a:r>
              <a:rPr kumimoji="1" lang="ja-JP" altLang="en-US"/>
              <a:t>タイトル</a:t>
            </a:r>
            <a:br>
              <a:rPr kumimoji="1" lang="en-US" altLang="ja-JP"/>
            </a:br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63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タイトルスライド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07384A5-816F-4B1C-723C-1CCF10DD7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087F9BA-766B-8200-DC42-2D03F5DD81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7038" y="836369"/>
            <a:ext cx="2400000" cy="487403"/>
          </a:xfrm>
          <a:prstGeom prst="rect">
            <a:avLst/>
          </a:prstGeom>
        </p:spPr>
      </p:pic>
      <p:sp>
        <p:nvSpPr>
          <p:cNvPr id="6" name="タイトル 7">
            <a:extLst>
              <a:ext uri="{FF2B5EF4-FFF2-40B4-BE49-F238E27FC236}">
                <a16:creationId xmlns:a16="http://schemas.microsoft.com/office/drawing/2014/main" id="{B0E283A0-90F6-1D77-C0DD-892F47D1C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118" y="3682279"/>
            <a:ext cx="10488876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4000" b="1" i="0">
                <a:solidFill>
                  <a:srgbClr val="1C3177"/>
                </a:solidFill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タイトルタイトル</a:t>
            </a:r>
            <a:br>
              <a:rPr kumimoji="1" lang="en-US" altLang="ja-JP"/>
            </a:br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7" name="コンテンツ プレースホルダー 12">
            <a:extLst>
              <a:ext uri="{FF2B5EF4-FFF2-40B4-BE49-F238E27FC236}">
                <a16:creationId xmlns:a16="http://schemas.microsoft.com/office/drawing/2014/main" id="{705224EE-311E-7AAA-7C7B-93AE5CF2EF3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2151" y="5218706"/>
            <a:ext cx="8487678" cy="68679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800" b="1" i="0">
                <a:solidFill>
                  <a:srgbClr val="1C3177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名前</a:t>
            </a:r>
            <a:r>
              <a:rPr kumimoji="1" lang="en-US" altLang="ja-JP"/>
              <a:t>        </a:t>
            </a:r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  <a:endParaRPr kumimoji="1" lang="ja-JP" altLang="en-US"/>
          </a:p>
        </p:txBody>
      </p:sp>
      <p:sp>
        <p:nvSpPr>
          <p:cNvPr id="2" name="コンテンツ プレースホルダー 12">
            <a:extLst>
              <a:ext uri="{FF2B5EF4-FFF2-40B4-BE49-F238E27FC236}">
                <a16:creationId xmlns:a16="http://schemas.microsoft.com/office/drawing/2014/main" id="{15C8D278-230A-DD61-6E93-44412F5CC2F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2151" y="5998028"/>
            <a:ext cx="8487678" cy="56795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600" b="1" i="0">
                <a:solidFill>
                  <a:schemeClr val="tx2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役職・所属</a:t>
            </a:r>
            <a:r>
              <a:rPr kumimoji="1" lang="en-US" altLang="ja-JP"/>
              <a:t>          </a:t>
            </a:r>
          </a:p>
          <a:p>
            <a:pPr lvl="0"/>
            <a:r>
              <a:rPr kumimoji="1" lang="ja-JP" altLang="en-US"/>
              <a:t>游ゴシック</a:t>
            </a:r>
            <a:r>
              <a:rPr kumimoji="1" lang="en-US" altLang="ja-JP"/>
              <a:t>/Bold</a:t>
            </a:r>
          </a:p>
        </p:txBody>
      </p:sp>
      <p:sp>
        <p:nvSpPr>
          <p:cNvPr id="3" name="コンテンツ プレースホルダー 12">
            <a:extLst>
              <a:ext uri="{FF2B5EF4-FFF2-40B4-BE49-F238E27FC236}">
                <a16:creationId xmlns:a16="http://schemas.microsoft.com/office/drawing/2014/main" id="{A1ED2FF8-9462-1D57-B7AA-32BCEA1BC89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434942" y="1475590"/>
            <a:ext cx="4509711" cy="356531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1400" b="1" i="0">
                <a:solidFill>
                  <a:schemeClr val="tx2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defRPr>
            </a:lvl5pPr>
          </a:lstStyle>
          <a:p>
            <a:pPr lvl="0"/>
            <a:r>
              <a:rPr kumimoji="1" lang="ja-JP" altLang="en-US"/>
              <a:t>イベント名・日付</a:t>
            </a:r>
            <a:r>
              <a:rPr kumimoji="1" lang="en-US" altLang="ja-JP"/>
              <a:t> </a:t>
            </a:r>
            <a:r>
              <a:rPr kumimoji="1" lang="ja-JP" altLang="en-US"/>
              <a:t>　　　游ゴシック</a:t>
            </a:r>
            <a:r>
              <a:rPr kumimoji="1" lang="en-US" altLang="ja-JP"/>
              <a:t> /Bold</a:t>
            </a:r>
            <a:r>
              <a:rPr kumimoji="1" lang="ja-JP" altLang="en-US"/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1925284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882F94-5EAE-CF39-B474-E26041796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6382" y="6599583"/>
            <a:ext cx="646044" cy="245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tx2"/>
                </a:solidFill>
              </a:defRPr>
            </a:lvl1pPr>
          </a:lstStyle>
          <a:p>
            <a:fld id="{E0D93E39-1AFA-2A42-BAF4-0CDD5F6E9A8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38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36" r:id="rId2"/>
    <p:sldLayoutId id="2147483724" r:id="rId3"/>
    <p:sldLayoutId id="2147483726" r:id="rId4"/>
    <p:sldLayoutId id="2147483739" r:id="rId5"/>
    <p:sldLayoutId id="2147483748" r:id="rId6"/>
    <p:sldLayoutId id="2147483757" r:id="rId7"/>
    <p:sldLayoutId id="2147483752" r:id="rId8"/>
    <p:sldLayoutId id="2147483729" r:id="rId9"/>
    <p:sldLayoutId id="2147483731" r:id="rId10"/>
    <p:sldLayoutId id="2147483743" r:id="rId11"/>
    <p:sldLayoutId id="2147483764" r:id="rId12"/>
    <p:sldLayoutId id="2147483720" r:id="rId13"/>
    <p:sldLayoutId id="2147483766" r:id="rId14"/>
    <p:sldLayoutId id="2147483765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695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65">
          <p15:clr>
            <a:srgbClr val="F26B43"/>
          </p15:clr>
        </p15:guide>
        <p15:guide id="4" pos="7015">
          <p15:clr>
            <a:srgbClr val="F26B43"/>
          </p15:clr>
        </p15:guide>
        <p15:guide id="6" orient="horz" pos="3680">
          <p15:clr>
            <a:srgbClr val="F26B43"/>
          </p15:clr>
        </p15:guide>
        <p15:guide id="7" pos="7469">
          <p15:clr>
            <a:srgbClr val="F26B43"/>
          </p15:clr>
        </p15:guide>
        <p15:guide id="8" pos="181">
          <p15:clr>
            <a:srgbClr val="F26B43"/>
          </p15:clr>
        </p15:guide>
        <p15:guide id="9" orient="horz" pos="195">
          <p15:clr>
            <a:srgbClr val="F26B43"/>
          </p15:clr>
        </p15:guide>
        <p15:guide id="10" orient="horz" pos="4125">
          <p15:clr>
            <a:srgbClr val="F26B43"/>
          </p15:clr>
        </p15:guide>
        <p15:guide id="11" pos="363">
          <p15:clr>
            <a:srgbClr val="F26B43"/>
          </p15:clr>
        </p15:guide>
        <p15:guide id="12" pos="7317">
          <p15:clr>
            <a:srgbClr val="F26B43"/>
          </p15:clr>
        </p15:guide>
        <p15:guide id="13" orient="horz" pos="640">
          <p15:clr>
            <a:srgbClr val="F26B43"/>
          </p15:clr>
        </p15:guide>
        <p15:guide id="14" orient="horz" pos="754">
          <p15:clr>
            <a:srgbClr val="F26B43"/>
          </p15:clr>
        </p15:guide>
        <p15:guide id="15" orient="horz" pos="2659">
          <p15:clr>
            <a:srgbClr val="F26B43"/>
          </p15:clr>
        </p15:guide>
        <p15:guide id="16" orient="horz" pos="3566">
          <p15:clr>
            <a:srgbClr val="F26B43"/>
          </p15:clr>
        </p15:guide>
        <p15:guide id="17" orient="horz" pos="1661">
          <p15:clr>
            <a:srgbClr val="F26B43"/>
          </p15:clr>
        </p15:guide>
        <p15:guide id="18" pos="3341">
          <p15:clr>
            <a:srgbClr val="F26B43"/>
          </p15:clr>
        </p15:guide>
        <p15:guide id="19" pos="43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jp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7.png"/><Relationship Id="rId39" Type="http://schemas.openxmlformats.org/officeDocument/2006/relationships/image" Target="../media/image570.png"/><Relationship Id="rId3" Type="http://schemas.openxmlformats.org/officeDocument/2006/relationships/image" Target="../media/image45.png"/><Relationship Id="rId21" Type="http://schemas.openxmlformats.org/officeDocument/2006/relationships/image" Target="../media/image50.png"/><Relationship Id="rId34" Type="http://schemas.openxmlformats.org/officeDocument/2006/relationships/image" Target="../media/image53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17" Type="http://schemas.openxmlformats.org/officeDocument/2006/relationships/image" Target="../media/image46.png"/><Relationship Id="rId33" Type="http://schemas.microsoft.com/office/2007/relationships/hdphoto" Target="../media/hdphoto10.wdp"/><Relationship Id="rId38" Type="http://schemas.openxmlformats.org/officeDocument/2006/relationships/image" Target="../media/image4700.png"/><Relationship Id="rId46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0.png"/><Relationship Id="rId20" Type="http://schemas.openxmlformats.org/officeDocument/2006/relationships/image" Target="../media/image49.png"/><Relationship Id="rId29" Type="http://schemas.openxmlformats.org/officeDocument/2006/relationships/image" Target="../media/image730.png"/><Relationship Id="rId41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32" Type="http://schemas.openxmlformats.org/officeDocument/2006/relationships/image" Target="../media/image52.png"/><Relationship Id="rId37" Type="http://schemas.microsoft.com/office/2007/relationships/hdphoto" Target="../media/hdphoto12.wdp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36" Type="http://schemas.openxmlformats.org/officeDocument/2006/relationships/image" Target="../media/image54.png"/><Relationship Id="rId19" Type="http://schemas.openxmlformats.org/officeDocument/2006/relationships/image" Target="../media/image48.png"/><Relationship Id="rId31" Type="http://schemas.openxmlformats.org/officeDocument/2006/relationships/image" Target="../media/image51.png"/><Relationship Id="rId44" Type="http://schemas.openxmlformats.org/officeDocument/2006/relationships/image" Target="../media/image59.png"/><Relationship Id="rId30" Type="http://schemas.openxmlformats.org/officeDocument/2006/relationships/image" Target="../media/image740.png"/><Relationship Id="rId35" Type="http://schemas.microsoft.com/office/2007/relationships/hdphoto" Target="../media/hdphoto11.wdp"/><Relationship Id="rId14" Type="http://schemas.openxmlformats.org/officeDocument/2006/relationships/image" Target="../media/image560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69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6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67.png"/><Relationship Id="rId5" Type="http://schemas.microsoft.com/office/2007/relationships/media" Target="../media/media5.mp4"/><Relationship Id="rId10" Type="http://schemas.openxmlformats.org/officeDocument/2006/relationships/image" Target="../media/image66.png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3" Type="http://schemas.openxmlformats.org/officeDocument/2006/relationships/image" Target="../media/image73.png"/><Relationship Id="rId3" Type="http://schemas.microsoft.com/office/2007/relationships/media" Target="../media/media8.mp4"/><Relationship Id="rId7" Type="http://schemas.microsoft.com/office/2007/relationships/media" Target="../media/media10.mp4"/><Relationship Id="rId12" Type="http://schemas.openxmlformats.org/officeDocument/2006/relationships/image" Target="../media/image7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71.png"/><Relationship Id="rId5" Type="http://schemas.microsoft.com/office/2007/relationships/media" Target="../media/media9.mp4"/><Relationship Id="rId10" Type="http://schemas.openxmlformats.org/officeDocument/2006/relationships/image" Target="../media/image70.png"/><Relationship Id="rId4" Type="http://schemas.openxmlformats.org/officeDocument/2006/relationships/video" Target="../media/media8.mp4"/><Relationship Id="rId9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openxmlformats.org/officeDocument/2006/relationships/image" Target="../media/image77.png"/><Relationship Id="rId3" Type="http://schemas.microsoft.com/office/2007/relationships/media" Target="../media/media12.mp4"/><Relationship Id="rId7" Type="http://schemas.microsoft.com/office/2007/relationships/media" Target="../media/media14.mp4"/><Relationship Id="rId12" Type="http://schemas.openxmlformats.org/officeDocument/2006/relationships/image" Target="../media/image76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video" Target="../media/media13.mp4"/><Relationship Id="rId11" Type="http://schemas.openxmlformats.org/officeDocument/2006/relationships/image" Target="../media/image75.png"/><Relationship Id="rId5" Type="http://schemas.microsoft.com/office/2007/relationships/media" Target="../media/media13.mp4"/><Relationship Id="rId10" Type="http://schemas.openxmlformats.org/officeDocument/2006/relationships/image" Target="../media/image74.png"/><Relationship Id="rId4" Type="http://schemas.openxmlformats.org/officeDocument/2006/relationships/video" Target="../media/media12.mp4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6.mp4"/><Relationship Id="rId13" Type="http://schemas.openxmlformats.org/officeDocument/2006/relationships/image" Target="../media/image80.png"/><Relationship Id="rId3" Type="http://schemas.microsoft.com/office/2007/relationships/media" Target="../media/media15.mp4"/><Relationship Id="rId7" Type="http://schemas.microsoft.com/office/2007/relationships/media" Target="../media/media16.mp4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2.mp4"/><Relationship Id="rId11" Type="http://schemas.openxmlformats.org/officeDocument/2006/relationships/image" Target="../media/image79.png"/><Relationship Id="rId5" Type="http://schemas.microsoft.com/office/2007/relationships/media" Target="../media/media2.mp4"/><Relationship Id="rId10" Type="http://schemas.openxmlformats.org/officeDocument/2006/relationships/image" Target="../media/image30.png"/><Relationship Id="rId4" Type="http://schemas.openxmlformats.org/officeDocument/2006/relationships/video" Target="../media/media15.mp4"/><Relationship Id="rId9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video" Target="../media/media20.mp4"/><Relationship Id="rId13" Type="http://schemas.openxmlformats.org/officeDocument/2006/relationships/image" Target="../media/image84.png"/><Relationship Id="rId3" Type="http://schemas.microsoft.com/office/2007/relationships/media" Target="../media/media18.mp4"/><Relationship Id="rId7" Type="http://schemas.microsoft.com/office/2007/relationships/media" Target="../media/media20.mp4"/><Relationship Id="rId12" Type="http://schemas.openxmlformats.org/officeDocument/2006/relationships/image" Target="../media/image83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video" Target="../media/media19.mp4"/><Relationship Id="rId11" Type="http://schemas.openxmlformats.org/officeDocument/2006/relationships/image" Target="../media/image82.png"/><Relationship Id="rId5" Type="http://schemas.microsoft.com/office/2007/relationships/media" Target="../media/media19.mp4"/><Relationship Id="rId10" Type="http://schemas.openxmlformats.org/officeDocument/2006/relationships/image" Target="../media/image81.png"/><Relationship Id="rId4" Type="http://schemas.openxmlformats.org/officeDocument/2006/relationships/video" Target="../media/media18.mp4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video" Target="../media/media24.mp4"/><Relationship Id="rId13" Type="http://schemas.openxmlformats.org/officeDocument/2006/relationships/image" Target="../media/image89.png"/><Relationship Id="rId3" Type="http://schemas.microsoft.com/office/2007/relationships/media" Target="../media/media22.mp4"/><Relationship Id="rId7" Type="http://schemas.microsoft.com/office/2007/relationships/media" Target="../media/media24.mp4"/><Relationship Id="rId12" Type="http://schemas.openxmlformats.org/officeDocument/2006/relationships/image" Target="../media/image88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video" Target="../media/media23.mp4"/><Relationship Id="rId11" Type="http://schemas.openxmlformats.org/officeDocument/2006/relationships/image" Target="../media/image87.png"/><Relationship Id="rId5" Type="http://schemas.microsoft.com/office/2007/relationships/media" Target="../media/media23.mp4"/><Relationship Id="rId10" Type="http://schemas.openxmlformats.org/officeDocument/2006/relationships/image" Target="../media/image86.png"/><Relationship Id="rId4" Type="http://schemas.openxmlformats.org/officeDocument/2006/relationships/video" Target="../media/media22.mp4"/><Relationship Id="rId9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1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1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F0E55A5F-5EDA-5DB3-6E50-BC218727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2379"/>
            <a:ext cx="12192000" cy="1325563"/>
          </a:xfrm>
        </p:spPr>
        <p:txBody>
          <a:bodyPr/>
          <a:lstStyle/>
          <a:p>
            <a:pPr algn="ctr"/>
            <a:r>
              <a:rPr lang="en-US" altLang="ja-JP" dirty="0"/>
              <a:t>TDM: Temporally-Consistent Diffusion Model for</a:t>
            </a:r>
            <a:r>
              <a:rPr lang="ja-JP" altLang="en-US" dirty="0"/>
              <a:t> </a:t>
            </a:r>
            <a:r>
              <a:rPr lang="en-US" altLang="ja-JP" dirty="0"/>
              <a:t>All-in-One Real-World Video Restoration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46825FC-8FA8-5163-989E-DDAA2CDB87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833" y="3109887"/>
            <a:ext cx="10482334" cy="68679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2400" dirty="0" err="1"/>
              <a:t>Yizhou</a:t>
            </a:r>
            <a:r>
              <a:rPr lang="en-US" altLang="ja-JP" sz="2400" dirty="0"/>
              <a:t> Li, </a:t>
            </a:r>
            <a:r>
              <a:rPr lang="en-US" altLang="ja-JP" sz="2400" dirty="0" err="1"/>
              <a:t>Zihua</a:t>
            </a:r>
            <a:r>
              <a:rPr lang="en-US" altLang="ja-JP" sz="2400" dirty="0"/>
              <a:t> Liu, </a:t>
            </a:r>
            <a:r>
              <a:rPr lang="en-US" altLang="ja-JP" sz="2400" u="sng" dirty="0"/>
              <a:t>Yusuke </a:t>
            </a:r>
            <a:r>
              <a:rPr lang="en-US" altLang="ja-JP" sz="2400" u="sng" dirty="0" err="1"/>
              <a:t>Monno</a:t>
            </a:r>
            <a:r>
              <a:rPr lang="en-US" altLang="ja-JP" sz="2400" dirty="0"/>
              <a:t>, and Masatoshi </a:t>
            </a:r>
            <a:r>
              <a:rPr lang="en-US" altLang="ja-JP" sz="2400" dirty="0" err="1"/>
              <a:t>Okutomi</a:t>
            </a:r>
            <a:endParaRPr lang="en-US" altLang="ja-JP" sz="2400" dirty="0"/>
          </a:p>
          <a:p>
            <a:pPr algn="ctr"/>
            <a:endParaRPr lang="en-US" altLang="ja-JP" sz="1000" dirty="0"/>
          </a:p>
          <a:p>
            <a:pPr algn="ctr"/>
            <a:r>
              <a:rPr lang="en-US" altLang="ja-JP" sz="2000" dirty="0"/>
              <a:t>Institute of Science Tokyo</a:t>
            </a:r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18F267C-0BB3-2BB7-2D0B-74EA2AD4FD1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MMM2025</a:t>
            </a:r>
            <a:r>
              <a:rPr lang="ja-JP" altLang="en-US" dirty="0"/>
              <a:t>　　　　　　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87814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Training with Single-Image Inputs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Pre-trained Stable Diffusion + Fine-tuned ControlNet (ICCV’23)</a:t>
            </a: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id="{F0C8BA36-A052-4A7B-A248-15245D55E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57" b="10310"/>
          <a:stretch/>
        </p:blipFill>
        <p:spPr>
          <a:xfrm>
            <a:off x="-943555" y="1101008"/>
            <a:ext cx="9922054" cy="564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9">
            <a:extLst>
              <a:ext uri="{FF2B5EF4-FFF2-40B4-BE49-F238E27FC236}">
                <a16:creationId xmlns:a16="http://schemas.microsoft.com/office/drawing/2014/main" id="{A3CEC1E8-F095-44FB-B587-5AF549940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57" b="10310"/>
          <a:stretch/>
        </p:blipFill>
        <p:spPr>
          <a:xfrm>
            <a:off x="-943555" y="1101008"/>
            <a:ext cx="9922054" cy="564217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Training with Single-Image Inputs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Pre-trained Stable Diffusion + Fine-tuned ControlNet (ICCV’23)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36FEFD-EFC6-47A2-94E2-4D8D5C08AB1F}"/>
              </a:ext>
            </a:extLst>
          </p:cNvPr>
          <p:cNvSpPr/>
          <p:nvPr/>
        </p:nvSpPr>
        <p:spPr>
          <a:xfrm>
            <a:off x="7472856" y="1599905"/>
            <a:ext cx="4435366" cy="726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  <a:latin typeface="+mn-ea"/>
              </a:rPr>
              <a:t>Not requiring videos for training</a:t>
            </a:r>
            <a:endParaRPr kumimoji="1" lang="ja-JP" altLang="en-US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:a16="http://schemas.microsoft.com/office/drawing/2014/main" id="{1F49E8DF-3904-4ECE-829A-81576E71E067}"/>
              </a:ext>
            </a:extLst>
          </p:cNvPr>
          <p:cNvSpPr txBox="1"/>
          <p:nvPr/>
        </p:nvSpPr>
        <p:spPr>
          <a:xfrm>
            <a:off x="8820845" y="2423917"/>
            <a:ext cx="3392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  <a:latin typeface="+mn-lt"/>
              </a:rPr>
              <a:t>Memory efficient</a:t>
            </a:r>
          </a:p>
          <a:p>
            <a:r>
              <a:rPr kumimoji="1" lang="en-US" altLang="zh-CN" sz="2400" dirty="0"/>
              <a:t>(Trained on a single GPU)</a:t>
            </a:r>
          </a:p>
          <a:p>
            <a:endParaRPr kumimoji="1" lang="en-US" altLang="zh-CN" sz="2400" dirty="0"/>
          </a:p>
          <a:p>
            <a:r>
              <a:rPr kumimoji="1" lang="en-US" altLang="zh-CN" sz="2400" b="1" dirty="0">
                <a:solidFill>
                  <a:srgbClr val="0070C0"/>
                </a:solidFill>
              </a:rPr>
              <a:t>Scalable to other tasks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8568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9">
            <a:extLst>
              <a:ext uri="{FF2B5EF4-FFF2-40B4-BE49-F238E27FC236}">
                <a16:creationId xmlns:a16="http://schemas.microsoft.com/office/drawing/2014/main" id="{A3CEC1E8-F095-44FB-B587-5AF549940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57" b="10310"/>
          <a:stretch/>
        </p:blipFill>
        <p:spPr>
          <a:xfrm>
            <a:off x="-943555" y="1101008"/>
            <a:ext cx="9922054" cy="564217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Training with Single-Image Inputs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Task Prompt Guidance (TPG) for all-in-one restoration</a:t>
            </a:r>
          </a:p>
        </p:txBody>
      </p:sp>
    </p:spTree>
    <p:extLst>
      <p:ext uri="{BB962C8B-B14F-4D97-AF65-F5344CB8AC3E}">
        <p14:creationId xmlns:p14="http://schemas.microsoft.com/office/powerpoint/2010/main" val="3697558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Single-Image-Based Training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Task Prompt Guidance (TPG) for all-in-one restoration</a:t>
            </a:r>
          </a:p>
        </p:txBody>
      </p:sp>
      <p:pic>
        <p:nvPicPr>
          <p:cNvPr id="6" name="图片 29" descr="房间的摆设布局&#10;&#10;描述已自动生成">
            <a:extLst>
              <a:ext uri="{FF2B5EF4-FFF2-40B4-BE49-F238E27FC236}">
                <a16:creationId xmlns:a16="http://schemas.microsoft.com/office/drawing/2014/main" id="{EF730C4A-AF7E-4367-AD33-A05247284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2"/>
          <a:stretch/>
        </p:blipFill>
        <p:spPr>
          <a:xfrm>
            <a:off x="763455" y="2528878"/>
            <a:ext cx="2085216" cy="3050970"/>
          </a:xfrm>
          <a:prstGeom prst="rect">
            <a:avLst/>
          </a:prstGeom>
        </p:spPr>
      </p:pic>
      <p:sp>
        <p:nvSpPr>
          <p:cNvPr id="8" name="文本框 30">
            <a:extLst>
              <a:ext uri="{FF2B5EF4-FFF2-40B4-BE49-F238E27FC236}">
                <a16:creationId xmlns:a16="http://schemas.microsoft.com/office/drawing/2014/main" id="{1B0C1481-0DE9-4FC0-8822-011A8902D925}"/>
              </a:ext>
            </a:extLst>
          </p:cNvPr>
          <p:cNvSpPr txBox="1"/>
          <p:nvPr/>
        </p:nvSpPr>
        <p:spPr>
          <a:xfrm>
            <a:off x="4956020" y="5630840"/>
            <a:ext cx="229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Denoising</a:t>
            </a:r>
            <a:endParaRPr lang="zh-CN" altLang="en-US" sz="2400" dirty="0"/>
          </a:p>
        </p:txBody>
      </p:sp>
      <p:sp>
        <p:nvSpPr>
          <p:cNvPr id="9" name="文本框 31">
            <a:extLst>
              <a:ext uri="{FF2B5EF4-FFF2-40B4-BE49-F238E27FC236}">
                <a16:creationId xmlns:a16="http://schemas.microsoft.com/office/drawing/2014/main" id="{A7A2D10B-F3B4-4964-AB30-585635C67A3D}"/>
              </a:ext>
            </a:extLst>
          </p:cNvPr>
          <p:cNvSpPr txBox="1"/>
          <p:nvPr/>
        </p:nvSpPr>
        <p:spPr>
          <a:xfrm>
            <a:off x="664101" y="5630840"/>
            <a:ext cx="229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Dehazing</a:t>
            </a:r>
            <a:endParaRPr lang="zh-CN" altLang="en-US" sz="2400" dirty="0"/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77AA3F56-3EB5-4AB7-843F-0D2EE78EC7F7}"/>
              </a:ext>
            </a:extLst>
          </p:cNvPr>
          <p:cNvSpPr txBox="1"/>
          <p:nvPr/>
        </p:nvSpPr>
        <p:spPr>
          <a:xfrm>
            <a:off x="6977927" y="5630840"/>
            <a:ext cx="252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Super-resolution</a:t>
            </a:r>
            <a:endParaRPr lang="zh-CN" altLang="en-US" sz="2400" dirty="0"/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1EA0FFF0-DDEC-4F73-BED1-FF16B5CE799B}"/>
              </a:ext>
            </a:extLst>
          </p:cNvPr>
          <p:cNvSpPr txBox="1"/>
          <p:nvPr/>
        </p:nvSpPr>
        <p:spPr>
          <a:xfrm>
            <a:off x="2799191" y="5630840"/>
            <a:ext cx="229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Deraining</a:t>
            </a:r>
            <a:endParaRPr lang="zh-CN" altLang="en-US" sz="2400" dirty="0"/>
          </a:p>
        </p:txBody>
      </p:sp>
      <p:pic>
        <p:nvPicPr>
          <p:cNvPr id="13" name="图片 34" descr="图片包含 建筑, 挂, 砖, 食物&#10;&#10;描述已自动生成">
            <a:extLst>
              <a:ext uri="{FF2B5EF4-FFF2-40B4-BE49-F238E27FC236}">
                <a16:creationId xmlns:a16="http://schemas.microsoft.com/office/drawing/2014/main" id="{9DDB91C2-E4AA-42DB-80F4-9DA67D3150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saturation sat="400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rcRect r="8409"/>
          <a:stretch/>
        </p:blipFill>
        <p:spPr>
          <a:xfrm>
            <a:off x="5058229" y="2533249"/>
            <a:ext cx="2075541" cy="3050970"/>
          </a:xfrm>
          <a:prstGeom prst="rect">
            <a:avLst/>
          </a:prstGeom>
        </p:spPr>
      </p:pic>
      <p:pic>
        <p:nvPicPr>
          <p:cNvPr id="14" name="图片 35" descr="男人骑着摩托车&#10;&#10;中度可信度描述已自动生成">
            <a:extLst>
              <a:ext uri="{FF2B5EF4-FFF2-40B4-BE49-F238E27FC236}">
                <a16:creationId xmlns:a16="http://schemas.microsoft.com/office/drawing/2014/main" id="{B26AE8FD-2AE8-4EA0-AF51-EEE1DC1B2E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39"/>
          <a:stretch/>
        </p:blipFill>
        <p:spPr>
          <a:xfrm>
            <a:off x="7172826" y="2528878"/>
            <a:ext cx="2122451" cy="3050970"/>
          </a:xfrm>
          <a:prstGeom prst="rect">
            <a:avLst/>
          </a:prstGeom>
        </p:spPr>
      </p:pic>
      <p:pic>
        <p:nvPicPr>
          <p:cNvPr id="15" name="图片 36" descr="草地上的汽车&#10;&#10;描述已自动生成">
            <a:extLst>
              <a:ext uri="{FF2B5EF4-FFF2-40B4-BE49-F238E27FC236}">
                <a16:creationId xmlns:a16="http://schemas.microsoft.com/office/drawing/2014/main" id="{B853A47F-539E-4637-9C67-6C6A6F9039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r="5641"/>
          <a:stretch/>
        </p:blipFill>
        <p:spPr>
          <a:xfrm>
            <a:off x="2880906" y="2528877"/>
            <a:ext cx="2138268" cy="3050971"/>
          </a:xfrm>
          <a:prstGeom prst="rect">
            <a:avLst/>
          </a:prstGeom>
        </p:spPr>
      </p:pic>
      <p:sp>
        <p:nvSpPr>
          <p:cNvPr id="16" name="文本框 37">
            <a:extLst>
              <a:ext uri="{FF2B5EF4-FFF2-40B4-BE49-F238E27FC236}">
                <a16:creationId xmlns:a16="http://schemas.microsoft.com/office/drawing/2014/main" id="{FCC45509-05E5-4326-A7FC-895EB7580EED}"/>
              </a:ext>
            </a:extLst>
          </p:cNvPr>
          <p:cNvSpPr txBox="1"/>
          <p:nvPr/>
        </p:nvSpPr>
        <p:spPr>
          <a:xfrm>
            <a:off x="4830482" y="1814001"/>
            <a:ext cx="25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FE492B"/>
                </a:solidFill>
              </a:rPr>
              <a:t>“remove the noise”</a:t>
            </a:r>
            <a:endParaRPr lang="zh-CN" altLang="en-US" sz="2000" i="1" dirty="0">
              <a:solidFill>
                <a:srgbClr val="FE492B"/>
              </a:solidFill>
            </a:endParaRPr>
          </a:p>
        </p:txBody>
      </p:sp>
      <p:sp>
        <p:nvSpPr>
          <p:cNvPr id="17" name="文本框 38">
            <a:extLst>
              <a:ext uri="{FF2B5EF4-FFF2-40B4-BE49-F238E27FC236}">
                <a16:creationId xmlns:a16="http://schemas.microsoft.com/office/drawing/2014/main" id="{417D5B86-8187-44CF-911A-63E498E1B6E7}"/>
              </a:ext>
            </a:extLst>
          </p:cNvPr>
          <p:cNvSpPr txBox="1"/>
          <p:nvPr/>
        </p:nvSpPr>
        <p:spPr>
          <a:xfrm>
            <a:off x="721831" y="1814001"/>
            <a:ext cx="217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FE492B"/>
                </a:solidFill>
              </a:rPr>
              <a:t>“remove the fog”</a:t>
            </a:r>
            <a:endParaRPr lang="zh-CN" altLang="en-US" sz="2000" i="1" dirty="0">
              <a:solidFill>
                <a:srgbClr val="FE492B"/>
              </a:solidFill>
            </a:endParaRPr>
          </a:p>
        </p:txBody>
      </p:sp>
      <p:sp>
        <p:nvSpPr>
          <p:cNvPr id="18" name="文本框 39">
            <a:extLst>
              <a:ext uri="{FF2B5EF4-FFF2-40B4-BE49-F238E27FC236}">
                <a16:creationId xmlns:a16="http://schemas.microsoft.com/office/drawing/2014/main" id="{84099C90-ABE7-4450-AB15-4AFB1ECF95E3}"/>
              </a:ext>
            </a:extLst>
          </p:cNvPr>
          <p:cNvSpPr txBox="1"/>
          <p:nvPr/>
        </p:nvSpPr>
        <p:spPr>
          <a:xfrm>
            <a:off x="6786931" y="1660113"/>
            <a:ext cx="287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FE492B"/>
                </a:solidFill>
              </a:rPr>
              <a:t>“recover the high resolution details”</a:t>
            </a:r>
            <a:endParaRPr lang="zh-CN" altLang="en-US" sz="2000" i="1" dirty="0">
              <a:solidFill>
                <a:srgbClr val="FE492B"/>
              </a:solidFill>
            </a:endParaRPr>
          </a:p>
        </p:txBody>
      </p:sp>
      <p:sp>
        <p:nvSpPr>
          <p:cNvPr id="19" name="文本框 40">
            <a:extLst>
              <a:ext uri="{FF2B5EF4-FFF2-40B4-BE49-F238E27FC236}">
                <a16:creationId xmlns:a16="http://schemas.microsoft.com/office/drawing/2014/main" id="{ABE78E11-D6A8-4BA1-B418-DA896BD13FF6}"/>
              </a:ext>
            </a:extLst>
          </p:cNvPr>
          <p:cNvSpPr txBox="1"/>
          <p:nvPr/>
        </p:nvSpPr>
        <p:spPr>
          <a:xfrm>
            <a:off x="2872103" y="1814001"/>
            <a:ext cx="217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FE492B"/>
                </a:solidFill>
              </a:rPr>
              <a:t>“remove the rain”</a:t>
            </a:r>
            <a:endParaRPr lang="zh-CN" altLang="en-US" sz="2000" i="1" dirty="0">
              <a:solidFill>
                <a:srgbClr val="FE492B"/>
              </a:solidFill>
            </a:endParaRPr>
          </a:p>
        </p:txBody>
      </p:sp>
      <p:pic>
        <p:nvPicPr>
          <p:cNvPr id="20" name="图片 44" descr="一群人在踢足球&#10;&#10;描述已自动生成">
            <a:extLst>
              <a:ext uri="{FF2B5EF4-FFF2-40B4-BE49-F238E27FC236}">
                <a16:creationId xmlns:a16="http://schemas.microsoft.com/office/drawing/2014/main" id="{A3E548EE-ED99-4EA1-8022-FDE2FE56B4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l="-150" r="3390"/>
          <a:stretch/>
        </p:blipFill>
        <p:spPr>
          <a:xfrm>
            <a:off x="9342760" y="2527534"/>
            <a:ext cx="2185140" cy="3040520"/>
          </a:xfrm>
          <a:prstGeom prst="rect">
            <a:avLst/>
          </a:prstGeom>
        </p:spPr>
      </p:pic>
      <p:sp>
        <p:nvSpPr>
          <p:cNvPr id="21" name="文本框 50">
            <a:extLst>
              <a:ext uri="{FF2B5EF4-FFF2-40B4-BE49-F238E27FC236}">
                <a16:creationId xmlns:a16="http://schemas.microsoft.com/office/drawing/2014/main" id="{F5645935-EE25-4049-A63F-5043372D6460}"/>
              </a:ext>
            </a:extLst>
          </p:cNvPr>
          <p:cNvSpPr txBox="1"/>
          <p:nvPr/>
        </p:nvSpPr>
        <p:spPr>
          <a:xfrm>
            <a:off x="9046208" y="1660113"/>
            <a:ext cx="2637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FF0000"/>
                </a:solidFill>
              </a:rPr>
              <a:t>“remove the video compression artifacts”</a:t>
            </a:r>
            <a:endParaRPr lang="zh-CN" altLang="en-US" sz="2000" i="1" dirty="0">
              <a:solidFill>
                <a:srgbClr val="FF0000"/>
              </a:solidFill>
            </a:endParaRPr>
          </a:p>
        </p:txBody>
      </p:sp>
      <p:sp>
        <p:nvSpPr>
          <p:cNvPr id="22" name="文本框 51">
            <a:extLst>
              <a:ext uri="{FF2B5EF4-FFF2-40B4-BE49-F238E27FC236}">
                <a16:creationId xmlns:a16="http://schemas.microsoft.com/office/drawing/2014/main" id="{CF877BE9-D3C4-4503-A5F4-7DF1E20B0FF4}"/>
              </a:ext>
            </a:extLst>
          </p:cNvPr>
          <p:cNvSpPr txBox="1"/>
          <p:nvPr/>
        </p:nvSpPr>
        <p:spPr>
          <a:xfrm>
            <a:off x="9305196" y="5630840"/>
            <a:ext cx="229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Comp. Artifacts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74469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Inference with Video Frames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Adoption of </a:t>
            </a:r>
            <a:r>
              <a:rPr lang="fr-FR" altLang="ja-JP" dirty="0"/>
              <a:t>Denoising Diffusion Implicit Models (DDIM) Inversion</a:t>
            </a:r>
            <a:endParaRPr lang="en-US" altLang="ja-JP" dirty="0"/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A952676E-4D4F-45FD-B55E-EEB9957D2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2" b="14012"/>
          <a:stretch/>
        </p:blipFill>
        <p:spPr>
          <a:xfrm>
            <a:off x="1461441" y="1639915"/>
            <a:ext cx="9322676" cy="51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7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Inference with Video Frames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Adoption of </a:t>
            </a:r>
            <a:r>
              <a:rPr lang="fr-FR" altLang="ja-JP" dirty="0"/>
              <a:t>Denoising Diffusion Implicit Models (DDIM) Inversion</a:t>
            </a:r>
            <a:endParaRPr lang="en-US" altLang="ja-JP" dirty="0"/>
          </a:p>
        </p:txBody>
      </p:sp>
      <p:cxnSp>
        <p:nvCxnSpPr>
          <p:cNvPr id="42" name="肘形连接符 49">
            <a:extLst>
              <a:ext uri="{FF2B5EF4-FFF2-40B4-BE49-F238E27FC236}">
                <a16:creationId xmlns:a16="http://schemas.microsoft.com/office/drawing/2014/main" id="{93E5DB6F-69F5-4674-9B15-8B40DA63AD93}"/>
              </a:ext>
            </a:extLst>
          </p:cNvPr>
          <p:cNvCxnSpPr>
            <a:cxnSpLocks/>
            <a:endCxn id="48" idx="0"/>
          </p:cNvCxnSpPr>
          <p:nvPr/>
        </p:nvCxnSpPr>
        <p:spPr bwMode="auto">
          <a:xfrm rot="16200000" flipH="1">
            <a:off x="5304834" y="-1110941"/>
            <a:ext cx="412241" cy="8207648"/>
          </a:xfrm>
          <a:prstGeom prst="bentConnector3">
            <a:avLst>
              <a:gd name="adj1" fmla="val -138024"/>
            </a:avLst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3" name="图片 2" descr="水上有瀑布&#10;&#10;描述已自动生成">
            <a:extLst>
              <a:ext uri="{FF2B5EF4-FFF2-40B4-BE49-F238E27FC236}">
                <a16:creationId xmlns:a16="http://schemas.microsoft.com/office/drawing/2014/main" id="{0EE78BE8-D144-4F4F-8FAE-EA3BE1ADD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479"/>
          <a:stretch/>
        </p:blipFill>
        <p:spPr>
          <a:xfrm>
            <a:off x="660951" y="2673983"/>
            <a:ext cx="1461635" cy="146365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4" name="object 35">
            <a:extLst>
              <a:ext uri="{FF2B5EF4-FFF2-40B4-BE49-F238E27FC236}">
                <a16:creationId xmlns:a16="http://schemas.microsoft.com/office/drawing/2014/main" id="{F1E640BE-C9BE-4B68-B75D-0A5A98551BD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68334" y="2786763"/>
            <a:ext cx="1114709" cy="1114709"/>
          </a:xfrm>
          <a:prstGeom prst="rect">
            <a:avLst/>
          </a:prstGeom>
        </p:spPr>
      </p:pic>
      <p:sp>
        <p:nvSpPr>
          <p:cNvPr id="45" name="object 37">
            <a:extLst>
              <a:ext uri="{FF2B5EF4-FFF2-40B4-BE49-F238E27FC236}">
                <a16:creationId xmlns:a16="http://schemas.microsoft.com/office/drawing/2014/main" id="{0F26076B-6C0E-466B-9B95-2B2B17AD2C39}"/>
              </a:ext>
            </a:extLst>
          </p:cNvPr>
          <p:cNvSpPr/>
          <p:nvPr/>
        </p:nvSpPr>
        <p:spPr>
          <a:xfrm>
            <a:off x="1156317" y="4439372"/>
            <a:ext cx="453813" cy="152400"/>
          </a:xfrm>
          <a:custGeom>
            <a:avLst/>
            <a:gdLst/>
            <a:ahLst/>
            <a:cxnLst/>
            <a:rect l="l" t="t" r="r" b="b"/>
            <a:pathLst>
              <a:path w="680720" h="228600">
                <a:moveTo>
                  <a:pt x="680300" y="0"/>
                </a:moveTo>
                <a:lnTo>
                  <a:pt x="680300" y="0"/>
                </a:lnTo>
                <a:lnTo>
                  <a:pt x="0" y="0"/>
                </a:lnTo>
                <a:lnTo>
                  <a:pt x="0" y="228600"/>
                </a:lnTo>
                <a:lnTo>
                  <a:pt x="680300" y="228600"/>
                </a:lnTo>
                <a:lnTo>
                  <a:pt x="680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6" name="文本框 44">
            <a:extLst>
              <a:ext uri="{FF2B5EF4-FFF2-40B4-BE49-F238E27FC236}">
                <a16:creationId xmlns:a16="http://schemas.microsoft.com/office/drawing/2014/main" id="{5843D994-35D0-4470-BC99-DA48C1F4451B}"/>
              </a:ext>
            </a:extLst>
          </p:cNvPr>
          <p:cNvSpPr txBox="1"/>
          <p:nvPr/>
        </p:nvSpPr>
        <p:spPr>
          <a:xfrm>
            <a:off x="7341186" y="3867427"/>
            <a:ext cx="269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Predicted Gaussian Noise</a:t>
            </a:r>
            <a:endParaRPr kumimoji="1" lang="zh-CN" altLang="en-US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E6B805A9-C471-4614-96CB-947D2EBCF54D}"/>
              </a:ext>
            </a:extLst>
          </p:cNvPr>
          <p:cNvGrpSpPr/>
          <p:nvPr/>
        </p:nvGrpSpPr>
        <p:grpSpPr>
          <a:xfrm>
            <a:off x="9478100" y="3199004"/>
            <a:ext cx="273358" cy="273358"/>
            <a:chOff x="9601200" y="2796921"/>
            <a:chExt cx="398906" cy="398906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3C1822-E37C-47B3-B53E-F5F5FD0EBCBC}"/>
                </a:ext>
              </a:extLst>
            </p:cNvPr>
            <p:cNvSpPr/>
            <p:nvPr/>
          </p:nvSpPr>
          <p:spPr bwMode="auto">
            <a:xfrm>
              <a:off x="9601200" y="2796921"/>
              <a:ext cx="398906" cy="39890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/>
              </a:endParaRPr>
            </a:p>
          </p:txBody>
        </p:sp>
        <p:cxnSp>
          <p:nvCxnSpPr>
            <p:cNvPr id="49" name="直线连接符 48">
              <a:extLst>
                <a:ext uri="{FF2B5EF4-FFF2-40B4-BE49-F238E27FC236}">
                  <a16:creationId xmlns:a16="http://schemas.microsoft.com/office/drawing/2014/main" id="{41DD0195-0DF4-40B4-8F96-CC146CC440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49325" y="2996374"/>
              <a:ext cx="305946" cy="0"/>
            </a:xfrm>
            <a:prstGeom prst="line">
              <a:avLst/>
            </a:prstGeom>
            <a:solidFill>
              <a:srgbClr val="BBE0E3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0" name="直线箭头连接符 50">
            <a:extLst>
              <a:ext uri="{FF2B5EF4-FFF2-40B4-BE49-F238E27FC236}">
                <a16:creationId xmlns:a16="http://schemas.microsoft.com/office/drawing/2014/main" id="{DE6409B7-7CAC-4ADB-AF3B-B7257EEBA16C}"/>
              </a:ext>
            </a:extLst>
          </p:cNvPr>
          <p:cNvCxnSpPr>
            <a:stCxn id="44" idx="3"/>
            <a:endCxn id="48" idx="2"/>
          </p:cNvCxnSpPr>
          <p:nvPr/>
        </p:nvCxnSpPr>
        <p:spPr bwMode="auto">
          <a:xfrm flipV="1">
            <a:off x="9183043" y="3335683"/>
            <a:ext cx="295057" cy="0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直线箭头连接符 51">
            <a:extLst>
              <a:ext uri="{FF2B5EF4-FFF2-40B4-BE49-F238E27FC236}">
                <a16:creationId xmlns:a16="http://schemas.microsoft.com/office/drawing/2014/main" id="{E7BDFA98-B606-4E23-AE62-B0290DF06714}"/>
              </a:ext>
            </a:extLst>
          </p:cNvPr>
          <p:cNvCxnSpPr>
            <a:cxnSpLocks/>
            <a:stCxn id="48" idx="6"/>
          </p:cNvCxnSpPr>
          <p:nvPr/>
        </p:nvCxnSpPr>
        <p:spPr bwMode="auto">
          <a:xfrm>
            <a:off x="9751458" y="3335683"/>
            <a:ext cx="349007" cy="272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文本框 56">
            <a:extLst>
              <a:ext uri="{FF2B5EF4-FFF2-40B4-BE49-F238E27FC236}">
                <a16:creationId xmlns:a16="http://schemas.microsoft.com/office/drawing/2014/main" id="{4D4EB1BA-0B56-4518-91D2-64BD7AED2D92}"/>
              </a:ext>
            </a:extLst>
          </p:cNvPr>
          <p:cNvSpPr txBox="1"/>
          <p:nvPr/>
        </p:nvSpPr>
        <p:spPr>
          <a:xfrm>
            <a:off x="640198" y="5333479"/>
            <a:ext cx="10529222" cy="954107"/>
          </a:xfrm>
          <a:prstGeom prst="rect">
            <a:avLst/>
          </a:prstGeom>
          <a:solidFill>
            <a:srgbClr val="DAEDEF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Use 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the same Stable Diffusion model</a:t>
            </a: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 to predict the noise,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and 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ADD</a:t>
            </a:r>
            <a:r>
              <a: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 it to the degraded image</a:t>
            </a:r>
            <a:endParaRPr kumimoji="1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8">
                <a:extLst>
                  <a:ext uri="{FF2B5EF4-FFF2-40B4-BE49-F238E27FC236}">
                    <a16:creationId xmlns:a16="http://schemas.microsoft.com/office/drawing/2014/main" id="{7D62C88C-8F28-4DBC-BB72-C47A4575B223}"/>
                  </a:ext>
                </a:extLst>
              </p:cNvPr>
              <p:cNvSpPr txBox="1"/>
              <p:nvPr/>
            </p:nvSpPr>
            <p:spPr>
              <a:xfrm>
                <a:off x="2164723" y="3168799"/>
                <a:ext cx="3831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kumimoji="1" lang="en-US" altLang="zh-CN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3" name="文本框 58">
                <a:extLst>
                  <a:ext uri="{FF2B5EF4-FFF2-40B4-BE49-F238E27FC236}">
                    <a16:creationId xmlns:a16="http://schemas.microsoft.com/office/drawing/2014/main" id="{7D62C88C-8F28-4DBC-BB72-C47A4575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23" y="3168799"/>
                <a:ext cx="383182" cy="369332"/>
              </a:xfrm>
              <a:prstGeom prst="rect">
                <a:avLst/>
              </a:prstGeom>
              <a:blipFill>
                <a:blip r:embed="rId5"/>
                <a:stretch>
                  <a:fillRect l="-14286" r="-9524" b="-21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9">
                <a:extLst>
                  <a:ext uri="{FF2B5EF4-FFF2-40B4-BE49-F238E27FC236}">
                    <a16:creationId xmlns:a16="http://schemas.microsoft.com/office/drawing/2014/main" id="{AF1B80B2-9491-406B-BC66-39609EE23874}"/>
                  </a:ext>
                </a:extLst>
              </p:cNvPr>
              <p:cNvSpPr txBox="1"/>
              <p:nvPr/>
            </p:nvSpPr>
            <p:spPr>
              <a:xfrm>
                <a:off x="11616974" y="3103030"/>
                <a:ext cx="3760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kumimoji="1"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4" name="文本框 59">
                <a:extLst>
                  <a:ext uri="{FF2B5EF4-FFF2-40B4-BE49-F238E27FC236}">
                    <a16:creationId xmlns:a16="http://schemas.microsoft.com/office/drawing/2014/main" id="{AF1B80B2-9491-406B-BC66-39609EE23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6974" y="3103030"/>
                <a:ext cx="376064" cy="369332"/>
              </a:xfrm>
              <a:prstGeom prst="rect">
                <a:avLst/>
              </a:prstGeom>
              <a:blipFill>
                <a:blip r:embed="rId6"/>
                <a:stretch>
                  <a:fillRect l="-14754" r="-11475" b="-196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文本框 60">
            <a:extLst>
              <a:ext uri="{FF2B5EF4-FFF2-40B4-BE49-F238E27FC236}">
                <a16:creationId xmlns:a16="http://schemas.microsoft.com/office/drawing/2014/main" id="{3D9BDAED-B34F-4C31-853C-F7ECA05AD301}"/>
              </a:ext>
            </a:extLst>
          </p:cNvPr>
          <p:cNvSpPr txBox="1"/>
          <p:nvPr/>
        </p:nvSpPr>
        <p:spPr>
          <a:xfrm>
            <a:off x="9330571" y="4177762"/>
            <a:ext cx="325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zh-CN" sz="2800" b="1" dirty="0" err="1">
                <a:solidFill>
                  <a:srgbClr val="FF0000"/>
                </a:solidFill>
                <a:ea typeface="宋体" panose="02010600030101010101" pitchFamily="2" charset="-122"/>
              </a:rPr>
              <a:t>Noiser</a:t>
            </a:r>
            <a:r>
              <a:rPr kumimoji="1" lang="en-US" altLang="zh-CN" sz="2800" b="1" dirty="0">
                <a:solidFill>
                  <a:srgbClr val="FF0000"/>
                </a:solidFill>
                <a:ea typeface="宋体" panose="02010600030101010101" pitchFamily="2" charset="-122"/>
              </a:rPr>
              <a:t> Image</a:t>
            </a:r>
            <a:endParaRPr kumimoji="1" lang="zh-CN" altLang="en-US" sz="28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grpSp>
        <p:nvGrpSpPr>
          <p:cNvPr id="56" name="组合 38">
            <a:extLst>
              <a:ext uri="{FF2B5EF4-FFF2-40B4-BE49-F238E27FC236}">
                <a16:creationId xmlns:a16="http://schemas.microsoft.com/office/drawing/2014/main" id="{BC035709-C306-4C78-A624-434FB8A49C25}"/>
              </a:ext>
            </a:extLst>
          </p:cNvPr>
          <p:cNvGrpSpPr/>
          <p:nvPr/>
        </p:nvGrpSpPr>
        <p:grpSpPr>
          <a:xfrm>
            <a:off x="3284064" y="2586116"/>
            <a:ext cx="2821450" cy="1914408"/>
            <a:chOff x="3086100" y="2190990"/>
            <a:chExt cx="2311400" cy="1568329"/>
          </a:xfrm>
        </p:grpSpPr>
        <p:sp>
          <p:nvSpPr>
            <p:cNvPr id="57" name="矩形 39">
              <a:extLst>
                <a:ext uri="{FF2B5EF4-FFF2-40B4-BE49-F238E27FC236}">
                  <a16:creationId xmlns:a16="http://schemas.microsoft.com/office/drawing/2014/main" id="{F953EF8C-CBFF-42D9-8A93-157D01BDECCE}"/>
                </a:ext>
              </a:extLst>
            </p:cNvPr>
            <p:cNvSpPr/>
            <p:nvPr/>
          </p:nvSpPr>
          <p:spPr bwMode="auto">
            <a:xfrm>
              <a:off x="3086100" y="2190990"/>
              <a:ext cx="2311400" cy="1568329"/>
            </a:xfrm>
            <a:prstGeom prst="rect">
              <a:avLst/>
            </a:prstGeom>
            <a:solidFill>
              <a:srgbClr val="E8F0F7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/>
              </a:endParaRPr>
            </a:p>
          </p:txBody>
        </p:sp>
        <p:grpSp>
          <p:nvGrpSpPr>
            <p:cNvPr id="58" name="组合 65">
              <a:extLst>
                <a:ext uri="{FF2B5EF4-FFF2-40B4-BE49-F238E27FC236}">
                  <a16:creationId xmlns:a16="http://schemas.microsoft.com/office/drawing/2014/main" id="{A63C8650-86B2-4D32-8280-FD4EAA490979}"/>
                </a:ext>
              </a:extLst>
            </p:cNvPr>
            <p:cNvGrpSpPr/>
            <p:nvPr/>
          </p:nvGrpSpPr>
          <p:grpSpPr>
            <a:xfrm>
              <a:off x="3228340" y="2330449"/>
              <a:ext cx="361632" cy="1327151"/>
              <a:chOff x="3228340" y="2330449"/>
              <a:chExt cx="361632" cy="1327151"/>
            </a:xfrm>
          </p:grpSpPr>
          <p:sp>
            <p:nvSpPr>
              <p:cNvPr id="68" name="矩形: 圆角 58">
                <a:extLst>
                  <a:ext uri="{FF2B5EF4-FFF2-40B4-BE49-F238E27FC236}">
                    <a16:creationId xmlns:a16="http://schemas.microsoft.com/office/drawing/2014/main" id="{A9465F1C-2CE9-4587-8C73-A166ADBBF762}"/>
                  </a:ext>
                </a:extLst>
              </p:cNvPr>
              <p:cNvSpPr/>
              <p:nvPr/>
            </p:nvSpPr>
            <p:spPr bwMode="auto">
              <a:xfrm>
                <a:off x="3228340" y="2330449"/>
                <a:ext cx="158750" cy="1327151"/>
              </a:xfrm>
              <a:prstGeom prst="roundRect">
                <a:avLst/>
              </a:prstGeom>
              <a:solidFill>
                <a:srgbClr val="F2F2F2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/>
                </a:endParaRPr>
              </a:p>
            </p:txBody>
          </p:sp>
          <p:sp>
            <p:nvSpPr>
              <p:cNvPr id="69" name="矩形: 圆角 59">
                <a:extLst>
                  <a:ext uri="{FF2B5EF4-FFF2-40B4-BE49-F238E27FC236}">
                    <a16:creationId xmlns:a16="http://schemas.microsoft.com/office/drawing/2014/main" id="{119D7DDD-89A0-4C9E-9BCC-1B199F1B6B53}"/>
                  </a:ext>
                </a:extLst>
              </p:cNvPr>
              <p:cNvSpPr/>
              <p:nvPr/>
            </p:nvSpPr>
            <p:spPr bwMode="auto">
              <a:xfrm>
                <a:off x="3431222" y="2330449"/>
                <a:ext cx="158750" cy="1327151"/>
              </a:xfrm>
              <a:prstGeom prst="roundRect">
                <a:avLst/>
              </a:prstGeom>
              <a:solidFill>
                <a:srgbClr val="FFE699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/>
                </a:endParaRPr>
              </a:p>
            </p:txBody>
          </p:sp>
        </p:grpSp>
        <p:sp>
          <p:nvSpPr>
            <p:cNvPr id="59" name="文本框 66">
              <a:extLst>
                <a:ext uri="{FF2B5EF4-FFF2-40B4-BE49-F238E27FC236}">
                  <a16:creationId xmlns:a16="http://schemas.microsoft.com/office/drawing/2014/main" id="{BABB6B38-1943-4CE1-A0E7-52FDDCF25767}"/>
                </a:ext>
              </a:extLst>
            </p:cNvPr>
            <p:cNvSpPr txBox="1"/>
            <p:nvPr/>
          </p:nvSpPr>
          <p:spPr>
            <a:xfrm>
              <a:off x="3554728" y="2642215"/>
              <a:ext cx="438150" cy="42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メイリオ" panose="020B0604030504040204" pitchFamily="50" charset="-128"/>
                </a:rPr>
                <a:t>…</a:t>
              </a:r>
              <a:endPara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メイリオ" panose="020B0604030504040204" pitchFamily="50" charset="-128"/>
              </a:endParaRPr>
            </a:p>
          </p:txBody>
        </p:sp>
        <p:grpSp>
          <p:nvGrpSpPr>
            <p:cNvPr id="60" name="组合 67">
              <a:extLst>
                <a:ext uri="{FF2B5EF4-FFF2-40B4-BE49-F238E27FC236}">
                  <a16:creationId xmlns:a16="http://schemas.microsoft.com/office/drawing/2014/main" id="{249C4E90-0536-47D9-8D1A-03F55A760B37}"/>
                </a:ext>
              </a:extLst>
            </p:cNvPr>
            <p:cNvGrpSpPr/>
            <p:nvPr/>
          </p:nvGrpSpPr>
          <p:grpSpPr>
            <a:xfrm>
              <a:off x="3959648" y="2518717"/>
              <a:ext cx="564304" cy="846139"/>
              <a:chOff x="3953823" y="2570954"/>
              <a:chExt cx="564304" cy="846139"/>
            </a:xfrm>
          </p:grpSpPr>
          <p:sp>
            <p:nvSpPr>
              <p:cNvPr id="65" name="矩形: 圆角 62">
                <a:extLst>
                  <a:ext uri="{FF2B5EF4-FFF2-40B4-BE49-F238E27FC236}">
                    <a16:creationId xmlns:a16="http://schemas.microsoft.com/office/drawing/2014/main" id="{E5AEB44D-B5B5-4114-8B6D-E6FD2D9F3DC7}"/>
                  </a:ext>
                </a:extLst>
              </p:cNvPr>
              <p:cNvSpPr/>
              <p:nvPr/>
            </p:nvSpPr>
            <p:spPr bwMode="auto">
              <a:xfrm>
                <a:off x="3953823" y="2570956"/>
                <a:ext cx="158750" cy="846137"/>
              </a:xfrm>
              <a:prstGeom prst="roundRect">
                <a:avLst/>
              </a:prstGeom>
              <a:solidFill>
                <a:srgbClr val="F2F2F2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/>
                </a:endParaRPr>
              </a:p>
            </p:txBody>
          </p:sp>
          <p:sp>
            <p:nvSpPr>
              <p:cNvPr id="66" name="矩形: 圆角 66">
                <a:extLst>
                  <a:ext uri="{FF2B5EF4-FFF2-40B4-BE49-F238E27FC236}">
                    <a16:creationId xmlns:a16="http://schemas.microsoft.com/office/drawing/2014/main" id="{64C3ECBE-FC18-40AF-BA16-BE0C35E41A0B}"/>
                  </a:ext>
                </a:extLst>
              </p:cNvPr>
              <p:cNvSpPr/>
              <p:nvPr/>
            </p:nvSpPr>
            <p:spPr bwMode="auto">
              <a:xfrm>
                <a:off x="4159457" y="2570955"/>
                <a:ext cx="158750" cy="846137"/>
              </a:xfrm>
              <a:prstGeom prst="roundRect">
                <a:avLst/>
              </a:prstGeom>
              <a:solidFill>
                <a:srgbClr val="FFE699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/>
                </a:endParaRPr>
              </a:p>
            </p:txBody>
          </p:sp>
          <p:sp>
            <p:nvSpPr>
              <p:cNvPr id="67" name="矩形: 圆角 70">
                <a:extLst>
                  <a:ext uri="{FF2B5EF4-FFF2-40B4-BE49-F238E27FC236}">
                    <a16:creationId xmlns:a16="http://schemas.microsoft.com/office/drawing/2014/main" id="{7AFCD6E0-8AAE-4178-A1D7-D996522DC476}"/>
                  </a:ext>
                </a:extLst>
              </p:cNvPr>
              <p:cNvSpPr/>
              <p:nvPr/>
            </p:nvSpPr>
            <p:spPr bwMode="auto">
              <a:xfrm>
                <a:off x="4359377" y="2570954"/>
                <a:ext cx="158750" cy="846137"/>
              </a:xfrm>
              <a:prstGeom prst="roundRect">
                <a:avLst/>
              </a:prstGeom>
              <a:solidFill>
                <a:srgbClr val="F2F2F2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/>
                </a:endParaRPr>
              </a:p>
            </p:txBody>
          </p:sp>
        </p:grpSp>
        <p:sp>
          <p:nvSpPr>
            <p:cNvPr id="61" name="文本框 68">
              <a:extLst>
                <a:ext uri="{FF2B5EF4-FFF2-40B4-BE49-F238E27FC236}">
                  <a16:creationId xmlns:a16="http://schemas.microsoft.com/office/drawing/2014/main" id="{5842FB7C-EB2A-4717-B92E-69B4165F7BF5}"/>
                </a:ext>
              </a:extLst>
            </p:cNvPr>
            <p:cNvSpPr txBox="1"/>
            <p:nvPr/>
          </p:nvSpPr>
          <p:spPr>
            <a:xfrm>
              <a:off x="4476275" y="2642215"/>
              <a:ext cx="438150" cy="42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メイリオ" panose="020B0604030504040204" pitchFamily="50" charset="-128"/>
                </a:rPr>
                <a:t>…</a:t>
              </a:r>
              <a:endPara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メイリオ" panose="020B0604030504040204" pitchFamily="50" charset="-128"/>
              </a:endParaRPr>
            </a:p>
          </p:txBody>
        </p:sp>
        <p:grpSp>
          <p:nvGrpSpPr>
            <p:cNvPr id="62" name="组合 69">
              <a:extLst>
                <a:ext uri="{FF2B5EF4-FFF2-40B4-BE49-F238E27FC236}">
                  <a16:creationId xmlns:a16="http://schemas.microsoft.com/office/drawing/2014/main" id="{47B9EAFF-8B67-4811-8CFC-255B9DC67E7D}"/>
                </a:ext>
              </a:extLst>
            </p:cNvPr>
            <p:cNvGrpSpPr/>
            <p:nvPr/>
          </p:nvGrpSpPr>
          <p:grpSpPr>
            <a:xfrm>
              <a:off x="4895162" y="2330449"/>
              <a:ext cx="361632" cy="1327151"/>
              <a:chOff x="3228340" y="2330449"/>
              <a:chExt cx="361632" cy="1327151"/>
            </a:xfrm>
          </p:grpSpPr>
          <p:sp>
            <p:nvSpPr>
              <p:cNvPr id="63" name="矩形: 圆角 77">
                <a:extLst>
                  <a:ext uri="{FF2B5EF4-FFF2-40B4-BE49-F238E27FC236}">
                    <a16:creationId xmlns:a16="http://schemas.microsoft.com/office/drawing/2014/main" id="{0DBEA453-2587-48C3-8257-8FD11F61BF84}"/>
                  </a:ext>
                </a:extLst>
              </p:cNvPr>
              <p:cNvSpPr/>
              <p:nvPr/>
            </p:nvSpPr>
            <p:spPr bwMode="auto">
              <a:xfrm>
                <a:off x="3228340" y="2330449"/>
                <a:ext cx="158750" cy="1327151"/>
              </a:xfrm>
              <a:prstGeom prst="roundRect">
                <a:avLst/>
              </a:prstGeom>
              <a:solidFill>
                <a:srgbClr val="F2F2F2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/>
                </a:endParaRPr>
              </a:p>
            </p:txBody>
          </p:sp>
          <p:sp>
            <p:nvSpPr>
              <p:cNvPr id="64" name="矩形: 圆角 78">
                <a:extLst>
                  <a:ext uri="{FF2B5EF4-FFF2-40B4-BE49-F238E27FC236}">
                    <a16:creationId xmlns:a16="http://schemas.microsoft.com/office/drawing/2014/main" id="{D56743F2-2BE6-475E-ADA7-B37CA44D7563}"/>
                  </a:ext>
                </a:extLst>
              </p:cNvPr>
              <p:cNvSpPr/>
              <p:nvPr/>
            </p:nvSpPr>
            <p:spPr bwMode="auto">
              <a:xfrm>
                <a:off x="3431222" y="2330449"/>
                <a:ext cx="158750" cy="1327151"/>
              </a:xfrm>
              <a:prstGeom prst="roundRect">
                <a:avLst/>
              </a:prstGeom>
              <a:solidFill>
                <a:srgbClr val="FFE699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/>
                </a:endParaRPr>
              </a:p>
            </p:txBody>
          </p:sp>
        </p:grpSp>
      </p:grpSp>
      <p:sp>
        <p:nvSpPr>
          <p:cNvPr id="70" name="文本框 77">
            <a:extLst>
              <a:ext uri="{FF2B5EF4-FFF2-40B4-BE49-F238E27FC236}">
                <a16:creationId xmlns:a16="http://schemas.microsoft.com/office/drawing/2014/main" id="{89747BCE-8598-4A4F-9C33-337C4B139A78}"/>
              </a:ext>
            </a:extLst>
          </p:cNvPr>
          <p:cNvSpPr txBox="1"/>
          <p:nvPr/>
        </p:nvSpPr>
        <p:spPr>
          <a:xfrm>
            <a:off x="2440926" y="4470552"/>
            <a:ext cx="4550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zh-CN" sz="2000" dirty="0">
                <a:solidFill>
                  <a:srgbClr val="000000"/>
                </a:solidFill>
                <a:ea typeface="宋体" panose="02010600030101010101" pitchFamily="2" charset="-122"/>
              </a:rPr>
              <a:t>Pretrained Stable Diffusion </a:t>
            </a:r>
          </a:p>
        </p:txBody>
      </p:sp>
      <p:cxnSp>
        <p:nvCxnSpPr>
          <p:cNvPr id="71" name="直线箭头连接符 78">
            <a:extLst>
              <a:ext uri="{FF2B5EF4-FFF2-40B4-BE49-F238E27FC236}">
                <a16:creationId xmlns:a16="http://schemas.microsoft.com/office/drawing/2014/main" id="{B195B534-7232-4D01-9B8F-AFD52BC9804C}"/>
              </a:ext>
            </a:extLst>
          </p:cNvPr>
          <p:cNvCxnSpPr>
            <a:cxnSpLocks/>
            <a:endCxn id="57" idx="1"/>
          </p:cNvCxnSpPr>
          <p:nvPr/>
        </p:nvCxnSpPr>
        <p:spPr bwMode="auto">
          <a:xfrm>
            <a:off x="2547905" y="3428745"/>
            <a:ext cx="736159" cy="0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直线箭头连接符 80">
            <a:extLst>
              <a:ext uri="{FF2B5EF4-FFF2-40B4-BE49-F238E27FC236}">
                <a16:creationId xmlns:a16="http://schemas.microsoft.com/office/drawing/2014/main" id="{19C4EBA1-6B1F-44B3-BD6A-3E20A936FDEA}"/>
              </a:ext>
            </a:extLst>
          </p:cNvPr>
          <p:cNvCxnSpPr>
            <a:cxnSpLocks/>
          </p:cNvCxnSpPr>
          <p:nvPr/>
        </p:nvCxnSpPr>
        <p:spPr bwMode="auto">
          <a:xfrm>
            <a:off x="6105514" y="3428745"/>
            <a:ext cx="736159" cy="0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直线连接符 6">
            <a:extLst>
              <a:ext uri="{FF2B5EF4-FFF2-40B4-BE49-F238E27FC236}">
                <a16:creationId xmlns:a16="http://schemas.microsoft.com/office/drawing/2014/main" id="{12713DA0-8987-422B-9982-188BBA85C3BF}"/>
              </a:ext>
            </a:extLst>
          </p:cNvPr>
          <p:cNvCxnSpPr>
            <a:cxnSpLocks/>
          </p:cNvCxnSpPr>
          <p:nvPr/>
        </p:nvCxnSpPr>
        <p:spPr bwMode="auto">
          <a:xfrm>
            <a:off x="9614779" y="3222452"/>
            <a:ext cx="0" cy="229741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本框 5">
                <a:extLst>
                  <a:ext uri="{FF2B5EF4-FFF2-40B4-BE49-F238E27FC236}">
                    <a16:creationId xmlns:a16="http://schemas.microsoft.com/office/drawing/2014/main" id="{17EF53C6-0242-4BFF-BC95-6FFF2D41AA13}"/>
                  </a:ext>
                </a:extLst>
              </p:cNvPr>
              <p:cNvSpPr txBox="1"/>
              <p:nvPr/>
            </p:nvSpPr>
            <p:spPr>
              <a:xfrm>
                <a:off x="7005825" y="3265299"/>
                <a:ext cx="9258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zh-CN" alt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kumimoji="1"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kumimoji="1" lang="en-US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kumimoji="1"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kumimoji="1" lang="zh-CN" altLang="en-US" dirty="0">
                  <a:solidFill>
                    <a:srgbClr val="000000"/>
                  </a:solidFill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4" name="文本框 5">
                <a:extLst>
                  <a:ext uri="{FF2B5EF4-FFF2-40B4-BE49-F238E27FC236}">
                    <a16:creationId xmlns:a16="http://schemas.microsoft.com/office/drawing/2014/main" id="{17EF53C6-0242-4BFF-BC95-6FFF2D41A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25" y="3265299"/>
                <a:ext cx="925831" cy="276999"/>
              </a:xfrm>
              <a:prstGeom prst="rect">
                <a:avLst/>
              </a:prstGeom>
              <a:blipFill>
                <a:blip r:embed="rId7"/>
                <a:stretch>
                  <a:fillRect l="-4605" t="-11111" r="-9868" b="-4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图片 8" descr="水上有瀑布&#10;&#10;描述已自动生成">
            <a:extLst>
              <a:ext uri="{FF2B5EF4-FFF2-40B4-BE49-F238E27FC236}">
                <a16:creationId xmlns:a16="http://schemas.microsoft.com/office/drawing/2014/main" id="{6B04F344-7E20-4D9D-92E4-E00FD92E38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 grainSize="5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r="33479"/>
          <a:stretch/>
        </p:blipFill>
        <p:spPr>
          <a:xfrm>
            <a:off x="10143813" y="2621639"/>
            <a:ext cx="1458288" cy="146365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6" name="文本框 57">
            <a:extLst>
              <a:ext uri="{FF2B5EF4-FFF2-40B4-BE49-F238E27FC236}">
                <a16:creationId xmlns:a16="http://schemas.microsoft.com/office/drawing/2014/main" id="{8902D6C9-B873-4A11-BF47-AAA5CAF527C2}"/>
              </a:ext>
            </a:extLst>
          </p:cNvPr>
          <p:cNvSpPr txBox="1"/>
          <p:nvPr/>
        </p:nvSpPr>
        <p:spPr>
          <a:xfrm>
            <a:off x="-301928" y="4226509"/>
            <a:ext cx="3359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</a:rPr>
              <a:t>Degraded Image</a:t>
            </a:r>
            <a:endParaRPr kumimoji="1" lang="zh-CN" altLang="en-US" sz="28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969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Inference with Video Frames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Adoption of </a:t>
            </a:r>
            <a:r>
              <a:rPr lang="fr-FR" altLang="ja-JP" dirty="0"/>
              <a:t>Denoising Diffusion Implicit Models (DDIM) Inversion</a:t>
            </a:r>
            <a:endParaRPr lang="en-US" altLang="ja-JP" dirty="0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80FA3850-FC06-4996-A189-B4617588B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0" t="69595" r="20142" b="4820"/>
          <a:stretch/>
        </p:blipFill>
        <p:spPr bwMode="auto">
          <a:xfrm>
            <a:off x="9109015" y="2076924"/>
            <a:ext cx="2740420" cy="270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5" descr="水上有瀑布&#10;&#10;描述已自动生成">
            <a:extLst>
              <a:ext uri="{FF2B5EF4-FFF2-40B4-BE49-F238E27FC236}">
                <a16:creationId xmlns:a16="http://schemas.microsoft.com/office/drawing/2014/main" id="{E731771E-BF79-4A04-8EB7-C8E4016D5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479"/>
          <a:stretch/>
        </p:blipFill>
        <p:spPr>
          <a:xfrm>
            <a:off x="227557" y="2076924"/>
            <a:ext cx="2726061" cy="2729821"/>
          </a:xfrm>
          <a:prstGeom prst="rect">
            <a:avLst/>
          </a:prstGeom>
        </p:spPr>
      </p:pic>
      <p:grpSp>
        <p:nvGrpSpPr>
          <p:cNvPr id="77" name="组合 29">
            <a:extLst>
              <a:ext uri="{FF2B5EF4-FFF2-40B4-BE49-F238E27FC236}">
                <a16:creationId xmlns:a16="http://schemas.microsoft.com/office/drawing/2014/main" id="{F51FC6D5-3783-4303-A515-3CA1152DA148}"/>
              </a:ext>
            </a:extLst>
          </p:cNvPr>
          <p:cNvGrpSpPr/>
          <p:nvPr/>
        </p:nvGrpSpPr>
        <p:grpSpPr>
          <a:xfrm>
            <a:off x="4627806" y="2076924"/>
            <a:ext cx="2740423" cy="2704132"/>
            <a:chOff x="9095429" y="4100193"/>
            <a:chExt cx="1437653" cy="1344547"/>
          </a:xfrm>
        </p:grpSpPr>
        <p:pic>
          <p:nvPicPr>
            <p:cNvPr id="78" name="图片 35" descr="水上有瀑布&#10;&#10;描述已自动生成">
              <a:extLst>
                <a:ext uri="{FF2B5EF4-FFF2-40B4-BE49-F238E27FC236}">
                  <a16:creationId xmlns:a16="http://schemas.microsoft.com/office/drawing/2014/main" id="{81025553-8006-48F6-9C86-6FA9F179A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3479"/>
            <a:stretch/>
          </p:blipFill>
          <p:spPr>
            <a:xfrm>
              <a:off x="9102963" y="4100193"/>
              <a:ext cx="1430119" cy="1344547"/>
            </a:xfrm>
            <a:prstGeom prst="rect">
              <a:avLst/>
            </a:prstGeom>
          </p:spPr>
        </p:pic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237544FA-A719-42A8-959B-4D1C45357A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10" t="69595" r="20142" b="4820"/>
            <a:stretch/>
          </p:blipFill>
          <p:spPr bwMode="auto">
            <a:xfrm>
              <a:off x="9095429" y="4102950"/>
              <a:ext cx="1430117" cy="1341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右箭头 57">
            <a:extLst>
              <a:ext uri="{FF2B5EF4-FFF2-40B4-BE49-F238E27FC236}">
                <a16:creationId xmlns:a16="http://schemas.microsoft.com/office/drawing/2014/main" id="{89EB570A-83B7-4AE9-AD57-F4F7FB3A0D87}"/>
              </a:ext>
            </a:extLst>
          </p:cNvPr>
          <p:cNvSpPr/>
          <p:nvPr/>
        </p:nvSpPr>
        <p:spPr bwMode="auto">
          <a:xfrm>
            <a:off x="3117674" y="3175988"/>
            <a:ext cx="1347356" cy="457200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本框 60">
                <a:extLst>
                  <a:ext uri="{FF2B5EF4-FFF2-40B4-BE49-F238E27FC236}">
                    <a16:creationId xmlns:a16="http://schemas.microsoft.com/office/drawing/2014/main" id="{BAF547B5-C5FA-41EB-B087-BC799D9C7B2A}"/>
                  </a:ext>
                </a:extLst>
              </p:cNvPr>
              <p:cNvSpPr txBox="1"/>
              <p:nvPr/>
            </p:nvSpPr>
            <p:spPr>
              <a:xfrm>
                <a:off x="503005" y="4735573"/>
                <a:ext cx="21751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81" name="文本框 60">
                <a:extLst>
                  <a:ext uri="{FF2B5EF4-FFF2-40B4-BE49-F238E27FC236}">
                    <a16:creationId xmlns:a16="http://schemas.microsoft.com/office/drawing/2014/main" id="{BAF547B5-C5FA-41EB-B087-BC799D9C7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5" y="4735573"/>
                <a:ext cx="217516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62">
                <a:extLst>
                  <a:ext uri="{FF2B5EF4-FFF2-40B4-BE49-F238E27FC236}">
                    <a16:creationId xmlns:a16="http://schemas.microsoft.com/office/drawing/2014/main" id="{BB69B39A-67D8-4DB2-A9D4-CCBD0C89EDC9}"/>
                  </a:ext>
                </a:extLst>
              </p:cNvPr>
              <p:cNvSpPr txBox="1"/>
              <p:nvPr/>
            </p:nvSpPr>
            <p:spPr>
              <a:xfrm>
                <a:off x="4910435" y="4741859"/>
                <a:ext cx="21751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sub>
                      </m:sSub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82" name="文本框 62">
                <a:extLst>
                  <a:ext uri="{FF2B5EF4-FFF2-40B4-BE49-F238E27FC236}">
                    <a16:creationId xmlns:a16="http://schemas.microsoft.com/office/drawing/2014/main" id="{BB69B39A-67D8-4DB2-A9D4-CCBD0C89E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35" y="4741859"/>
                <a:ext cx="217516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本框 63">
                <a:extLst>
                  <a:ext uri="{FF2B5EF4-FFF2-40B4-BE49-F238E27FC236}">
                    <a16:creationId xmlns:a16="http://schemas.microsoft.com/office/drawing/2014/main" id="{4879116D-D31B-43CF-9618-C0C516601EA9}"/>
                  </a:ext>
                </a:extLst>
              </p:cNvPr>
              <p:cNvSpPr txBox="1"/>
              <p:nvPr/>
            </p:nvSpPr>
            <p:spPr>
              <a:xfrm>
                <a:off x="9391643" y="4713144"/>
                <a:ext cx="21751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83" name="文本框 63">
                <a:extLst>
                  <a:ext uri="{FF2B5EF4-FFF2-40B4-BE49-F238E27FC236}">
                    <a16:creationId xmlns:a16="http://schemas.microsoft.com/office/drawing/2014/main" id="{4879116D-D31B-43CF-9618-C0C516601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1643" y="4713144"/>
                <a:ext cx="217516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文本框 64">
            <a:extLst>
              <a:ext uri="{FF2B5EF4-FFF2-40B4-BE49-F238E27FC236}">
                <a16:creationId xmlns:a16="http://schemas.microsoft.com/office/drawing/2014/main" id="{31A7FC58-1553-43A6-9257-1AF14BB28A42}"/>
              </a:ext>
            </a:extLst>
          </p:cNvPr>
          <p:cNvSpPr txBox="1"/>
          <p:nvPr/>
        </p:nvSpPr>
        <p:spPr>
          <a:xfrm>
            <a:off x="268219" y="5244104"/>
            <a:ext cx="264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0070C0"/>
                </a:solidFill>
                <a:latin typeface="+mn-lt"/>
              </a:rPr>
              <a:t>Degraded Image</a:t>
            </a:r>
            <a:endParaRPr kumimoji="1" lang="zh-CN" alt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5" name="文本框 65">
            <a:extLst>
              <a:ext uri="{FF2B5EF4-FFF2-40B4-BE49-F238E27FC236}">
                <a16:creationId xmlns:a16="http://schemas.microsoft.com/office/drawing/2014/main" id="{04694695-7405-407A-A837-3E88DDA76D96}"/>
              </a:ext>
            </a:extLst>
          </p:cNvPr>
          <p:cNvSpPr txBox="1"/>
          <p:nvPr/>
        </p:nvSpPr>
        <p:spPr>
          <a:xfrm>
            <a:off x="9023869" y="5230765"/>
            <a:ext cx="2910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latin typeface="+mn-lt"/>
              </a:rPr>
              <a:t>A Gaussian noise, but not random</a:t>
            </a:r>
            <a:endParaRPr kumimoji="1" lang="zh-CN" alt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6" name="文本框 69">
            <a:extLst>
              <a:ext uri="{FF2B5EF4-FFF2-40B4-BE49-F238E27FC236}">
                <a16:creationId xmlns:a16="http://schemas.microsoft.com/office/drawing/2014/main" id="{682F117C-325F-477A-BD49-A85E797BC63F}"/>
              </a:ext>
            </a:extLst>
          </p:cNvPr>
          <p:cNvSpPr txBox="1"/>
          <p:nvPr/>
        </p:nvSpPr>
        <p:spPr>
          <a:xfrm>
            <a:off x="3031790" y="2344991"/>
            <a:ext cx="143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DDIM Inversion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87" name="文本框 70">
            <a:extLst>
              <a:ext uri="{FF2B5EF4-FFF2-40B4-BE49-F238E27FC236}">
                <a16:creationId xmlns:a16="http://schemas.microsoft.com/office/drawing/2014/main" id="{5609D79D-4C3E-4327-9392-69EC1D34CE13}"/>
              </a:ext>
            </a:extLst>
          </p:cNvPr>
          <p:cNvSpPr txBox="1"/>
          <p:nvPr/>
        </p:nvSpPr>
        <p:spPr>
          <a:xfrm>
            <a:off x="7481882" y="2344991"/>
            <a:ext cx="143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DDIM Inversion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88" name="右箭头 4">
            <a:extLst>
              <a:ext uri="{FF2B5EF4-FFF2-40B4-BE49-F238E27FC236}">
                <a16:creationId xmlns:a16="http://schemas.microsoft.com/office/drawing/2014/main" id="{85C23F6C-03F3-4BD7-B75F-A0F01C33ACB8}"/>
              </a:ext>
            </a:extLst>
          </p:cNvPr>
          <p:cNvSpPr/>
          <p:nvPr/>
        </p:nvSpPr>
        <p:spPr bwMode="auto">
          <a:xfrm>
            <a:off x="7561759" y="3175988"/>
            <a:ext cx="1347356" cy="457200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69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Inference with Video Frames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Proposed Sliding-Window Cross-Frame Attention (SW-CFA)</a:t>
            </a: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A952676E-4D4F-45FD-B55E-EEB9957D2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2" b="14012"/>
          <a:stretch/>
        </p:blipFill>
        <p:spPr>
          <a:xfrm>
            <a:off x="1461441" y="1639915"/>
            <a:ext cx="9322676" cy="51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83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396590" cy="509518"/>
          </a:xfrm>
        </p:spPr>
        <p:txBody>
          <a:bodyPr/>
          <a:lstStyle/>
          <a:p>
            <a:r>
              <a:rPr lang="en-US" altLang="ja-JP" dirty="0"/>
              <a:t>Our Inference with Video Frames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CBE8CC-A70E-4855-9BFC-85F44A8307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Proposed Sliding-Window Cross-Frame Attention (SW-CFA)</a:t>
            </a:r>
          </a:p>
        </p:txBody>
      </p:sp>
      <p:sp>
        <p:nvSpPr>
          <p:cNvPr id="7" name="圆角矩形 158">
            <a:extLst>
              <a:ext uri="{FF2B5EF4-FFF2-40B4-BE49-F238E27FC236}">
                <a16:creationId xmlns:a16="http://schemas.microsoft.com/office/drawing/2014/main" id="{D4C33039-BE2E-4F8E-85DF-FC4BE57F6140}"/>
              </a:ext>
            </a:extLst>
          </p:cNvPr>
          <p:cNvSpPr/>
          <p:nvPr/>
        </p:nvSpPr>
        <p:spPr bwMode="auto">
          <a:xfrm>
            <a:off x="307808" y="1803982"/>
            <a:ext cx="3180355" cy="4382214"/>
          </a:xfrm>
          <a:prstGeom prst="roundRect">
            <a:avLst>
              <a:gd name="adj" fmla="val 2998"/>
            </a:avLst>
          </a:prstGeom>
          <a:solidFill>
            <a:srgbClr val="BBE0E3">
              <a:alpha val="9804"/>
            </a:srgbClr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pic>
        <p:nvPicPr>
          <p:cNvPr id="8" name="图片 76">
            <a:extLst>
              <a:ext uri="{FF2B5EF4-FFF2-40B4-BE49-F238E27FC236}">
                <a16:creationId xmlns:a16="http://schemas.microsoft.com/office/drawing/2014/main" id="{75059754-6884-4F38-8277-A7F8BCB9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" r="312"/>
          <a:stretch/>
        </p:blipFill>
        <p:spPr>
          <a:xfrm>
            <a:off x="1070614" y="2257123"/>
            <a:ext cx="1008412" cy="811803"/>
          </a:xfrm>
          <a:prstGeom prst="rect">
            <a:avLst/>
          </a:prstGeom>
          <a:ln w="28575">
            <a:noFill/>
          </a:ln>
        </p:spPr>
      </p:pic>
      <p:grpSp>
        <p:nvGrpSpPr>
          <p:cNvPr id="9" name="组合 77">
            <a:extLst>
              <a:ext uri="{FF2B5EF4-FFF2-40B4-BE49-F238E27FC236}">
                <a16:creationId xmlns:a16="http://schemas.microsoft.com/office/drawing/2014/main" id="{73666769-1418-4894-AE45-2BF866036EA6}"/>
              </a:ext>
            </a:extLst>
          </p:cNvPr>
          <p:cNvGrpSpPr/>
          <p:nvPr/>
        </p:nvGrpSpPr>
        <p:grpSpPr>
          <a:xfrm>
            <a:off x="2519658" y="3705488"/>
            <a:ext cx="571173" cy="556619"/>
            <a:chOff x="3460773" y="3013200"/>
            <a:chExt cx="853344" cy="831600"/>
          </a:xfrm>
        </p:grpSpPr>
        <p:sp>
          <p:nvSpPr>
            <p:cNvPr id="11" name="矩形 78">
              <a:extLst>
                <a:ext uri="{FF2B5EF4-FFF2-40B4-BE49-F238E27FC236}">
                  <a16:creationId xmlns:a16="http://schemas.microsoft.com/office/drawing/2014/main" id="{CF597FF3-7AA3-4F3A-B868-CAB6604AEBC8}"/>
                </a:ext>
              </a:extLst>
            </p:cNvPr>
            <p:cNvSpPr/>
            <p:nvPr/>
          </p:nvSpPr>
          <p:spPr bwMode="auto">
            <a:xfrm>
              <a:off x="3483730" y="3013200"/>
              <a:ext cx="830387" cy="831600"/>
            </a:xfrm>
            <a:prstGeom prst="rect">
              <a:avLst/>
            </a:prstGeom>
            <a:solidFill>
              <a:srgbClr val="F5B183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11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79">
                  <a:extLst>
                    <a:ext uri="{FF2B5EF4-FFF2-40B4-BE49-F238E27FC236}">
                      <a16:creationId xmlns:a16="http://schemas.microsoft.com/office/drawing/2014/main" id="{7A50AFDD-11A3-44B7-8778-A18B70277AE2}"/>
                    </a:ext>
                  </a:extLst>
                </p:cNvPr>
                <p:cNvSpPr txBox="1"/>
                <p:nvPr/>
              </p:nvSpPr>
              <p:spPr>
                <a:xfrm>
                  <a:off x="3460773" y="3105834"/>
                  <a:ext cx="438150" cy="599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p>
                        </m:sSup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169" name="文本框 168">
                  <a:extLst>
                    <a:ext uri="{FF2B5EF4-FFF2-40B4-BE49-F238E27FC236}">
                      <a16:creationId xmlns:a16="http://schemas.microsoft.com/office/drawing/2014/main" id="{20F1FB10-67F7-6F97-3D22-DAB3AC019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0773" y="3105834"/>
                  <a:ext cx="438150" cy="599304"/>
                </a:xfrm>
                <a:prstGeom prst="rect">
                  <a:avLst/>
                </a:prstGeom>
                <a:blipFill>
                  <a:blip r:embed="rId16"/>
                  <a:stretch>
                    <a:fillRect r="-8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矩形 80">
            <a:extLst>
              <a:ext uri="{FF2B5EF4-FFF2-40B4-BE49-F238E27FC236}">
                <a16:creationId xmlns:a16="http://schemas.microsoft.com/office/drawing/2014/main" id="{CE4B53B7-1D8C-4E02-9F6A-761E916A1C95}"/>
              </a:ext>
            </a:extLst>
          </p:cNvPr>
          <p:cNvSpPr/>
          <p:nvPr/>
        </p:nvSpPr>
        <p:spPr bwMode="auto">
          <a:xfrm>
            <a:off x="1078295" y="2321918"/>
            <a:ext cx="1000731" cy="68862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ja-JP" altLang="en-US" sz="1100" kern="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14" name="圆角矩形 81">
            <a:extLst>
              <a:ext uri="{FF2B5EF4-FFF2-40B4-BE49-F238E27FC236}">
                <a16:creationId xmlns:a16="http://schemas.microsoft.com/office/drawing/2014/main" id="{54F6F607-99D7-41B9-B739-AF78B7F6E917}"/>
              </a:ext>
            </a:extLst>
          </p:cNvPr>
          <p:cNvSpPr/>
          <p:nvPr/>
        </p:nvSpPr>
        <p:spPr bwMode="auto">
          <a:xfrm>
            <a:off x="1434345" y="2312171"/>
            <a:ext cx="173339" cy="173340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12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15" name="文本框 82">
            <a:extLst>
              <a:ext uri="{FF2B5EF4-FFF2-40B4-BE49-F238E27FC236}">
                <a16:creationId xmlns:a16="http://schemas.microsoft.com/office/drawing/2014/main" id="{C192844C-0B8B-4561-A8AE-84169E31E405}"/>
              </a:ext>
            </a:extLst>
          </p:cNvPr>
          <p:cNvSpPr txBox="1"/>
          <p:nvPr/>
        </p:nvSpPr>
        <p:spPr>
          <a:xfrm>
            <a:off x="2084840" y="2413206"/>
            <a:ext cx="364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…</a:t>
            </a:r>
            <a:endParaRPr lang="ja-JP" altLang="en-US" sz="2000" dirty="0"/>
          </a:p>
        </p:txBody>
      </p:sp>
      <p:cxnSp>
        <p:nvCxnSpPr>
          <p:cNvPr id="16" name="直线箭头连接符 83">
            <a:extLst>
              <a:ext uri="{FF2B5EF4-FFF2-40B4-BE49-F238E27FC236}">
                <a16:creationId xmlns:a16="http://schemas.microsoft.com/office/drawing/2014/main" id="{739111B3-8547-4BBA-9D74-74734EA4DC46}"/>
              </a:ext>
            </a:extLst>
          </p:cNvPr>
          <p:cNvCxnSpPr/>
          <p:nvPr/>
        </p:nvCxnSpPr>
        <p:spPr bwMode="auto">
          <a:xfrm>
            <a:off x="1253435" y="4245957"/>
            <a:ext cx="1320" cy="180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直线箭头连接符 84">
            <a:extLst>
              <a:ext uri="{FF2B5EF4-FFF2-40B4-BE49-F238E27FC236}">
                <a16:creationId xmlns:a16="http://schemas.microsoft.com/office/drawing/2014/main" id="{71AD704D-E07B-48E0-9B5C-FC5F9755AC3F}"/>
              </a:ext>
            </a:extLst>
          </p:cNvPr>
          <p:cNvCxnSpPr/>
          <p:nvPr/>
        </p:nvCxnSpPr>
        <p:spPr bwMode="auto">
          <a:xfrm>
            <a:off x="1926827" y="4247899"/>
            <a:ext cx="1320" cy="180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8" name="组合 85">
            <a:extLst>
              <a:ext uri="{FF2B5EF4-FFF2-40B4-BE49-F238E27FC236}">
                <a16:creationId xmlns:a16="http://schemas.microsoft.com/office/drawing/2014/main" id="{7617E6D4-50ED-471D-83EE-23302B145E1D}"/>
              </a:ext>
            </a:extLst>
          </p:cNvPr>
          <p:cNvGrpSpPr/>
          <p:nvPr/>
        </p:nvGrpSpPr>
        <p:grpSpPr>
          <a:xfrm>
            <a:off x="1152647" y="4418096"/>
            <a:ext cx="293606" cy="739470"/>
            <a:chOff x="8955176" y="2482810"/>
            <a:chExt cx="454581" cy="1144895"/>
          </a:xfrm>
        </p:grpSpPr>
        <p:sp>
          <p:nvSpPr>
            <p:cNvPr id="19" name="圆角矩形 89">
              <a:extLst>
                <a:ext uri="{FF2B5EF4-FFF2-40B4-BE49-F238E27FC236}">
                  <a16:creationId xmlns:a16="http://schemas.microsoft.com/office/drawing/2014/main" id="{3E619B66-1D2E-40C4-8BD5-98D4D8281CA4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20" name="圆角矩形 90">
              <a:extLst>
                <a:ext uri="{FF2B5EF4-FFF2-40B4-BE49-F238E27FC236}">
                  <a16:creationId xmlns:a16="http://schemas.microsoft.com/office/drawing/2014/main" id="{CEC7A28D-4905-4CE0-9436-27B89C6F7E69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21" name="圆角矩形 91">
              <a:extLst>
                <a:ext uri="{FF2B5EF4-FFF2-40B4-BE49-F238E27FC236}">
                  <a16:creationId xmlns:a16="http://schemas.microsoft.com/office/drawing/2014/main" id="{A2C3BA9C-3422-45B8-AB41-EEE7CB9BD66F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22" name="文本框 92">
              <a:extLst>
                <a:ext uri="{FF2B5EF4-FFF2-40B4-BE49-F238E27FC236}">
                  <a16:creationId xmlns:a16="http://schemas.microsoft.com/office/drawing/2014/main" id="{5A611DEA-7A4B-4BDE-8516-14DAEE8B3DD6}"/>
                </a:ext>
              </a:extLst>
            </p:cNvPr>
            <p:cNvSpPr txBox="1"/>
            <p:nvPr/>
          </p:nvSpPr>
          <p:spPr>
            <a:xfrm rot="5400000">
              <a:off x="9041115" y="2992507"/>
              <a:ext cx="364872" cy="37241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grpSp>
        <p:nvGrpSpPr>
          <p:cNvPr id="23" name="组合 93">
            <a:extLst>
              <a:ext uri="{FF2B5EF4-FFF2-40B4-BE49-F238E27FC236}">
                <a16:creationId xmlns:a16="http://schemas.microsoft.com/office/drawing/2014/main" id="{6F0111BC-CDDE-44E9-B5A6-FC2EF643D6FA}"/>
              </a:ext>
            </a:extLst>
          </p:cNvPr>
          <p:cNvGrpSpPr/>
          <p:nvPr/>
        </p:nvGrpSpPr>
        <p:grpSpPr>
          <a:xfrm>
            <a:off x="1841684" y="4421665"/>
            <a:ext cx="293606" cy="739470"/>
            <a:chOff x="8955176" y="2482810"/>
            <a:chExt cx="454581" cy="1144895"/>
          </a:xfrm>
        </p:grpSpPr>
        <p:sp>
          <p:nvSpPr>
            <p:cNvPr id="24" name="圆角矩形 94">
              <a:extLst>
                <a:ext uri="{FF2B5EF4-FFF2-40B4-BE49-F238E27FC236}">
                  <a16:creationId xmlns:a16="http://schemas.microsoft.com/office/drawing/2014/main" id="{966A2C49-5AF0-4151-A3A2-F1AFB8AAA481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25" name="圆角矩形 95">
              <a:extLst>
                <a:ext uri="{FF2B5EF4-FFF2-40B4-BE49-F238E27FC236}">
                  <a16:creationId xmlns:a16="http://schemas.microsoft.com/office/drawing/2014/main" id="{DCD83E4E-47C3-472C-A417-20D2FDE10B77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26" name="圆角矩形 96">
              <a:extLst>
                <a:ext uri="{FF2B5EF4-FFF2-40B4-BE49-F238E27FC236}">
                  <a16:creationId xmlns:a16="http://schemas.microsoft.com/office/drawing/2014/main" id="{5F025BE5-9159-4F77-A383-2C3AB7F0B4F6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27" name="文本框 97">
              <a:extLst>
                <a:ext uri="{FF2B5EF4-FFF2-40B4-BE49-F238E27FC236}">
                  <a16:creationId xmlns:a16="http://schemas.microsoft.com/office/drawing/2014/main" id="{782E1FBB-1001-474B-BE45-3B79BDAE8EC9}"/>
                </a:ext>
              </a:extLst>
            </p:cNvPr>
            <p:cNvSpPr txBox="1"/>
            <p:nvPr/>
          </p:nvSpPr>
          <p:spPr>
            <a:xfrm rot="5400000">
              <a:off x="9041115" y="2992507"/>
              <a:ext cx="364872" cy="37241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98">
                <a:extLst>
                  <a:ext uri="{FF2B5EF4-FFF2-40B4-BE49-F238E27FC236}">
                    <a16:creationId xmlns:a16="http://schemas.microsoft.com/office/drawing/2014/main" id="{D3008798-4120-4AFB-8BA4-B1A43EB30E75}"/>
                  </a:ext>
                </a:extLst>
              </p:cNvPr>
              <p:cNvSpPr txBox="1"/>
              <p:nvPr/>
            </p:nvSpPr>
            <p:spPr>
              <a:xfrm>
                <a:off x="563659" y="4546807"/>
                <a:ext cx="913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98">
                <a:extLst>
                  <a:ext uri="{FF2B5EF4-FFF2-40B4-BE49-F238E27FC236}">
                    <a16:creationId xmlns:a16="http://schemas.microsoft.com/office/drawing/2014/main" id="{D3008798-4120-4AFB-8BA4-B1A43EB30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9" y="4546807"/>
                <a:ext cx="91369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101">
                <a:extLst>
                  <a:ext uri="{FF2B5EF4-FFF2-40B4-BE49-F238E27FC236}">
                    <a16:creationId xmlns:a16="http://schemas.microsoft.com/office/drawing/2014/main" id="{43BECA3D-DDF1-4C95-A12F-9A9E594C38F1}"/>
                  </a:ext>
                </a:extLst>
              </p:cNvPr>
              <p:cNvSpPr txBox="1"/>
              <p:nvPr/>
            </p:nvSpPr>
            <p:spPr>
              <a:xfrm>
                <a:off x="1311885" y="4553673"/>
                <a:ext cx="8519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101">
                <a:extLst>
                  <a:ext uri="{FF2B5EF4-FFF2-40B4-BE49-F238E27FC236}">
                    <a16:creationId xmlns:a16="http://schemas.microsoft.com/office/drawing/2014/main" id="{43BECA3D-DDF1-4C95-A12F-9A9E594C3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885" y="4553673"/>
                <a:ext cx="851918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组合 109">
            <a:extLst>
              <a:ext uri="{FF2B5EF4-FFF2-40B4-BE49-F238E27FC236}">
                <a16:creationId xmlns:a16="http://schemas.microsoft.com/office/drawing/2014/main" id="{0232F054-05D4-4245-A926-B4944DF5ADC4}"/>
              </a:ext>
            </a:extLst>
          </p:cNvPr>
          <p:cNvGrpSpPr/>
          <p:nvPr/>
        </p:nvGrpSpPr>
        <p:grpSpPr>
          <a:xfrm>
            <a:off x="2726751" y="4413861"/>
            <a:ext cx="287248" cy="736723"/>
            <a:chOff x="8955176" y="2482810"/>
            <a:chExt cx="446394" cy="1144895"/>
          </a:xfrm>
        </p:grpSpPr>
        <p:sp>
          <p:nvSpPr>
            <p:cNvPr id="31" name="圆角矩形 111">
              <a:extLst>
                <a:ext uri="{FF2B5EF4-FFF2-40B4-BE49-F238E27FC236}">
                  <a16:creationId xmlns:a16="http://schemas.microsoft.com/office/drawing/2014/main" id="{1BA14DA1-BE75-4A13-8066-146D268E695F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FFD966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32" name="圆角矩形 112">
              <a:extLst>
                <a:ext uri="{FF2B5EF4-FFF2-40B4-BE49-F238E27FC236}">
                  <a16:creationId xmlns:a16="http://schemas.microsoft.com/office/drawing/2014/main" id="{B8504786-EC56-434D-81F4-806C709694CA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FFD966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33" name="圆角矩形 131">
              <a:extLst>
                <a:ext uri="{FF2B5EF4-FFF2-40B4-BE49-F238E27FC236}">
                  <a16:creationId xmlns:a16="http://schemas.microsoft.com/office/drawing/2014/main" id="{16190D74-DBCF-488A-ACCF-81A93DA72C90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FFD966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34" name="文本框 134">
              <a:extLst>
                <a:ext uri="{FF2B5EF4-FFF2-40B4-BE49-F238E27FC236}">
                  <a16:creationId xmlns:a16="http://schemas.microsoft.com/office/drawing/2014/main" id="{6BA9BBA4-8B2E-49D7-A2E2-8C0371524AC1}"/>
                </a:ext>
              </a:extLst>
            </p:cNvPr>
            <p:cNvSpPr txBox="1"/>
            <p:nvPr/>
          </p:nvSpPr>
          <p:spPr>
            <a:xfrm rot="5400000">
              <a:off x="9032928" y="2992508"/>
              <a:ext cx="364872" cy="37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cxnSp>
        <p:nvCxnSpPr>
          <p:cNvPr id="35" name="直线箭头连接符 135">
            <a:extLst>
              <a:ext uri="{FF2B5EF4-FFF2-40B4-BE49-F238E27FC236}">
                <a16:creationId xmlns:a16="http://schemas.microsoft.com/office/drawing/2014/main" id="{F4336865-7CB5-4A34-AD4D-D47F1C50991E}"/>
              </a:ext>
            </a:extLst>
          </p:cNvPr>
          <p:cNvCxnSpPr>
            <a:cxnSpLocks/>
            <a:endCxn id="31" idx="0"/>
          </p:cNvCxnSpPr>
          <p:nvPr/>
        </p:nvCxnSpPr>
        <p:spPr bwMode="auto">
          <a:xfrm flipH="1">
            <a:off x="2813099" y="4239295"/>
            <a:ext cx="838" cy="1745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99063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137">
                <a:extLst>
                  <a:ext uri="{FF2B5EF4-FFF2-40B4-BE49-F238E27FC236}">
                    <a16:creationId xmlns:a16="http://schemas.microsoft.com/office/drawing/2014/main" id="{497F5C3F-F74B-4847-B574-278FE48CFB87}"/>
                  </a:ext>
                </a:extLst>
              </p:cNvPr>
              <p:cNvSpPr txBox="1"/>
              <p:nvPr/>
            </p:nvSpPr>
            <p:spPr>
              <a:xfrm>
                <a:off x="2145328" y="4542857"/>
                <a:ext cx="913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" name="文本框 137">
                <a:extLst>
                  <a:ext uri="{FF2B5EF4-FFF2-40B4-BE49-F238E27FC236}">
                    <a16:creationId xmlns:a16="http://schemas.microsoft.com/office/drawing/2014/main" id="{497F5C3F-F74B-4847-B574-278FE48CF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28" y="4542857"/>
                <a:ext cx="913698" cy="369332"/>
              </a:xfrm>
              <a:prstGeom prst="rect">
                <a:avLst/>
              </a:prstGeom>
              <a:blipFill>
                <a:blip r:embed="rId19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左大括号 138">
            <a:extLst>
              <a:ext uri="{FF2B5EF4-FFF2-40B4-BE49-F238E27FC236}">
                <a16:creationId xmlns:a16="http://schemas.microsoft.com/office/drawing/2014/main" id="{9FDD5FCE-E473-4F8D-9A5C-83386837F639}"/>
              </a:ext>
            </a:extLst>
          </p:cNvPr>
          <p:cNvSpPr/>
          <p:nvPr/>
        </p:nvSpPr>
        <p:spPr bwMode="auto">
          <a:xfrm rot="16200000">
            <a:off x="1957680" y="4577107"/>
            <a:ext cx="147421" cy="1563077"/>
          </a:xfrm>
          <a:prstGeom prst="leftBrace">
            <a:avLst>
              <a:gd name="adj1" fmla="val 59039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139">
                <a:extLst>
                  <a:ext uri="{FF2B5EF4-FFF2-40B4-BE49-F238E27FC236}">
                    <a16:creationId xmlns:a16="http://schemas.microsoft.com/office/drawing/2014/main" id="{EE0105A1-E5AB-49BB-8D4A-D924F9C432B9}"/>
                  </a:ext>
                </a:extLst>
              </p:cNvPr>
              <p:cNvSpPr txBox="1"/>
              <p:nvPr/>
            </p:nvSpPr>
            <p:spPr>
              <a:xfrm>
                <a:off x="882587" y="5455804"/>
                <a:ext cx="2403286" cy="720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𝑆𝑜𝑓𝑡𝑚𝑎𝑥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sSup>
                                <m:sSup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CN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8" name="文本框 139">
                <a:extLst>
                  <a:ext uri="{FF2B5EF4-FFF2-40B4-BE49-F238E27FC236}">
                    <a16:creationId xmlns:a16="http://schemas.microsoft.com/office/drawing/2014/main" id="{EE0105A1-E5AB-49BB-8D4A-D924F9C43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87" y="5455804"/>
                <a:ext cx="2403286" cy="7204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本框 140">
            <a:extLst>
              <a:ext uri="{FF2B5EF4-FFF2-40B4-BE49-F238E27FC236}">
                <a16:creationId xmlns:a16="http://schemas.microsoft.com/office/drawing/2014/main" id="{F1F980A2-5A60-4CF7-85E9-48BB59DED0CC}"/>
              </a:ext>
            </a:extLst>
          </p:cNvPr>
          <p:cNvSpPr txBox="1"/>
          <p:nvPr/>
        </p:nvSpPr>
        <p:spPr>
          <a:xfrm>
            <a:off x="654609" y="2398841"/>
            <a:ext cx="364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…</a:t>
            </a:r>
            <a:endParaRPr lang="ja-JP" altLang="en-US" sz="2000" dirty="0"/>
          </a:p>
        </p:txBody>
      </p:sp>
      <p:sp>
        <p:nvSpPr>
          <p:cNvPr id="40" name="矩形 141">
            <a:extLst>
              <a:ext uri="{FF2B5EF4-FFF2-40B4-BE49-F238E27FC236}">
                <a16:creationId xmlns:a16="http://schemas.microsoft.com/office/drawing/2014/main" id="{43A91A89-F421-4648-9409-03203FDF8BA2}"/>
              </a:ext>
            </a:extLst>
          </p:cNvPr>
          <p:cNvSpPr/>
          <p:nvPr/>
        </p:nvSpPr>
        <p:spPr bwMode="auto">
          <a:xfrm>
            <a:off x="1771076" y="2292336"/>
            <a:ext cx="163349" cy="10650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41" name="文本框 142">
            <a:extLst>
              <a:ext uri="{FF2B5EF4-FFF2-40B4-BE49-F238E27FC236}">
                <a16:creationId xmlns:a16="http://schemas.microsoft.com/office/drawing/2014/main" id="{D2650138-56C0-46FA-828F-82F440533C40}"/>
              </a:ext>
            </a:extLst>
          </p:cNvPr>
          <p:cNvSpPr txBox="1"/>
          <p:nvPr/>
        </p:nvSpPr>
        <p:spPr>
          <a:xfrm>
            <a:off x="-142764" y="6235883"/>
            <a:ext cx="396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Self-Attention</a:t>
            </a:r>
          </a:p>
        </p:txBody>
      </p:sp>
      <p:pic>
        <p:nvPicPr>
          <p:cNvPr id="42" name="图片 144">
            <a:extLst>
              <a:ext uri="{FF2B5EF4-FFF2-40B4-BE49-F238E27FC236}">
                <a16:creationId xmlns:a16="http://schemas.microsoft.com/office/drawing/2014/main" id="{DE88E8A6-46FB-462B-A472-D0C0BF2C36D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1484" t="6317" r="47104" b="91823"/>
          <a:stretch/>
        </p:blipFill>
        <p:spPr>
          <a:xfrm>
            <a:off x="739892" y="3077870"/>
            <a:ext cx="1664129" cy="98033"/>
          </a:xfrm>
          <a:prstGeom prst="rect">
            <a:avLst/>
          </a:prstGeom>
        </p:spPr>
      </p:pic>
      <p:pic>
        <p:nvPicPr>
          <p:cNvPr id="43" name="图片 145">
            <a:extLst>
              <a:ext uri="{FF2B5EF4-FFF2-40B4-BE49-F238E27FC236}">
                <a16:creationId xmlns:a16="http://schemas.microsoft.com/office/drawing/2014/main" id="{15065849-F0D4-4E34-B951-E391D2D0425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1484" t="6317" r="47104" b="91823"/>
          <a:stretch/>
        </p:blipFill>
        <p:spPr>
          <a:xfrm>
            <a:off x="739033" y="2179595"/>
            <a:ext cx="1664129" cy="98033"/>
          </a:xfrm>
          <a:prstGeom prst="rect">
            <a:avLst/>
          </a:prstGeom>
        </p:spPr>
      </p:pic>
      <p:grpSp>
        <p:nvGrpSpPr>
          <p:cNvPr id="44" name="组合 146">
            <a:extLst>
              <a:ext uri="{FF2B5EF4-FFF2-40B4-BE49-F238E27FC236}">
                <a16:creationId xmlns:a16="http://schemas.microsoft.com/office/drawing/2014/main" id="{C2AC309C-780E-4A43-9144-93EF27A7342D}"/>
              </a:ext>
            </a:extLst>
          </p:cNvPr>
          <p:cNvGrpSpPr/>
          <p:nvPr/>
        </p:nvGrpSpPr>
        <p:grpSpPr>
          <a:xfrm>
            <a:off x="965036" y="3696119"/>
            <a:ext cx="569631" cy="556619"/>
            <a:chOff x="3483730" y="3013200"/>
            <a:chExt cx="1608117" cy="831600"/>
          </a:xfrm>
        </p:grpSpPr>
        <p:sp>
          <p:nvSpPr>
            <p:cNvPr id="45" name="矩形 147">
              <a:extLst>
                <a:ext uri="{FF2B5EF4-FFF2-40B4-BE49-F238E27FC236}">
                  <a16:creationId xmlns:a16="http://schemas.microsoft.com/office/drawing/2014/main" id="{3BE82070-BC64-4442-8EFB-D6DABDDF2734}"/>
                </a:ext>
              </a:extLst>
            </p:cNvPr>
            <p:cNvSpPr/>
            <p:nvPr/>
          </p:nvSpPr>
          <p:spPr bwMode="auto">
            <a:xfrm>
              <a:off x="3483730" y="3013200"/>
              <a:ext cx="1608117" cy="831600"/>
            </a:xfrm>
            <a:prstGeom prst="rect">
              <a:avLst/>
            </a:prstGeom>
            <a:solidFill>
              <a:srgbClr val="E7E6E6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11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148">
                  <a:extLst>
                    <a:ext uri="{FF2B5EF4-FFF2-40B4-BE49-F238E27FC236}">
                      <a16:creationId xmlns:a16="http://schemas.microsoft.com/office/drawing/2014/main" id="{4B2A0131-3ED1-406D-9EB0-FA03889A4D70}"/>
                    </a:ext>
                  </a:extLst>
                </p:cNvPr>
                <p:cNvSpPr txBox="1"/>
                <p:nvPr/>
              </p:nvSpPr>
              <p:spPr>
                <a:xfrm>
                  <a:off x="3513381" y="3125825"/>
                  <a:ext cx="438151" cy="597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225" name="文本框 224">
                  <a:extLst>
                    <a:ext uri="{FF2B5EF4-FFF2-40B4-BE49-F238E27FC236}">
                      <a16:creationId xmlns:a16="http://schemas.microsoft.com/office/drawing/2014/main" id="{1A3EF33C-045C-A0C9-98EA-9DEABA145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3381" y="3125825"/>
                  <a:ext cx="438151" cy="597772"/>
                </a:xfrm>
                <a:prstGeom prst="rect">
                  <a:avLst/>
                </a:prstGeom>
                <a:blipFill>
                  <a:blip r:embed="rId29"/>
                  <a:stretch>
                    <a:fillRect r="-20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组合 149">
            <a:extLst>
              <a:ext uri="{FF2B5EF4-FFF2-40B4-BE49-F238E27FC236}">
                <a16:creationId xmlns:a16="http://schemas.microsoft.com/office/drawing/2014/main" id="{7793D20F-C6A6-4CB6-8D37-2253B087A166}"/>
              </a:ext>
            </a:extLst>
          </p:cNvPr>
          <p:cNvGrpSpPr/>
          <p:nvPr/>
        </p:nvGrpSpPr>
        <p:grpSpPr>
          <a:xfrm>
            <a:off x="1627924" y="3696119"/>
            <a:ext cx="569631" cy="556619"/>
            <a:chOff x="3483730" y="3013200"/>
            <a:chExt cx="1608117" cy="831600"/>
          </a:xfrm>
        </p:grpSpPr>
        <p:sp>
          <p:nvSpPr>
            <p:cNvPr id="48" name="矩形 150">
              <a:extLst>
                <a:ext uri="{FF2B5EF4-FFF2-40B4-BE49-F238E27FC236}">
                  <a16:creationId xmlns:a16="http://schemas.microsoft.com/office/drawing/2014/main" id="{65552E89-E2AC-4E8E-A532-DE98FB28F3DD}"/>
                </a:ext>
              </a:extLst>
            </p:cNvPr>
            <p:cNvSpPr/>
            <p:nvPr/>
          </p:nvSpPr>
          <p:spPr bwMode="auto">
            <a:xfrm>
              <a:off x="3483730" y="3013200"/>
              <a:ext cx="1608117" cy="831600"/>
            </a:xfrm>
            <a:prstGeom prst="rect">
              <a:avLst/>
            </a:prstGeom>
            <a:solidFill>
              <a:srgbClr val="E7E6E6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11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153">
                  <a:extLst>
                    <a:ext uri="{FF2B5EF4-FFF2-40B4-BE49-F238E27FC236}">
                      <a16:creationId xmlns:a16="http://schemas.microsoft.com/office/drawing/2014/main" id="{6C0C17B1-8D38-4599-9C17-1D7288BE2E8D}"/>
                    </a:ext>
                  </a:extLst>
                </p:cNvPr>
                <p:cNvSpPr txBox="1"/>
                <p:nvPr/>
              </p:nvSpPr>
              <p:spPr>
                <a:xfrm>
                  <a:off x="3513381" y="3125825"/>
                  <a:ext cx="438151" cy="597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</m:sSup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238" name="文本框 237">
                  <a:extLst>
                    <a:ext uri="{FF2B5EF4-FFF2-40B4-BE49-F238E27FC236}">
                      <a16:creationId xmlns:a16="http://schemas.microsoft.com/office/drawing/2014/main" id="{976101AD-874C-9BF4-8D9C-2F614E881C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3381" y="3125825"/>
                  <a:ext cx="438151" cy="597772"/>
                </a:xfrm>
                <a:prstGeom prst="rect">
                  <a:avLst/>
                </a:prstGeom>
                <a:blipFill>
                  <a:blip r:embed="rId30"/>
                  <a:stretch>
                    <a:fillRect r="-20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直线箭头连接符 154">
            <a:extLst>
              <a:ext uri="{FF2B5EF4-FFF2-40B4-BE49-F238E27FC236}">
                <a16:creationId xmlns:a16="http://schemas.microsoft.com/office/drawing/2014/main" id="{0B9DDDEE-392B-4CBE-921D-133BA4580A99}"/>
              </a:ext>
            </a:extLst>
          </p:cNvPr>
          <p:cNvCxnSpPr>
            <a:cxnSpLocks/>
            <a:stCxn id="42" idx="2"/>
            <a:endCxn id="45" idx="0"/>
          </p:cNvCxnSpPr>
          <p:nvPr/>
        </p:nvCxnSpPr>
        <p:spPr bwMode="auto">
          <a:xfrm flipH="1">
            <a:off x="1249852" y="3175903"/>
            <a:ext cx="322105" cy="5202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直线箭头连接符 155">
            <a:extLst>
              <a:ext uri="{FF2B5EF4-FFF2-40B4-BE49-F238E27FC236}">
                <a16:creationId xmlns:a16="http://schemas.microsoft.com/office/drawing/2014/main" id="{E7F91441-A15B-4FBF-9263-F85CE4367E59}"/>
              </a:ext>
            </a:extLst>
          </p:cNvPr>
          <p:cNvCxnSpPr>
            <a:cxnSpLocks/>
            <a:stCxn id="42" idx="2"/>
            <a:endCxn id="48" idx="0"/>
          </p:cNvCxnSpPr>
          <p:nvPr/>
        </p:nvCxnSpPr>
        <p:spPr bwMode="auto">
          <a:xfrm>
            <a:off x="1571957" y="3175903"/>
            <a:ext cx="340783" cy="5202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连接符: 肘形 169">
            <a:extLst>
              <a:ext uri="{FF2B5EF4-FFF2-40B4-BE49-F238E27FC236}">
                <a16:creationId xmlns:a16="http://schemas.microsoft.com/office/drawing/2014/main" id="{6A680362-BF75-4270-9610-26FEEDE50E44}"/>
              </a:ext>
            </a:extLst>
          </p:cNvPr>
          <p:cNvCxnSpPr>
            <a:cxnSpLocks/>
            <a:endCxn id="11" idx="0"/>
          </p:cNvCxnSpPr>
          <p:nvPr/>
        </p:nvCxnSpPr>
        <p:spPr bwMode="auto">
          <a:xfrm rot="16200000" flipH="1">
            <a:off x="1486785" y="2379345"/>
            <a:ext cx="1410456" cy="1241830"/>
          </a:xfrm>
          <a:prstGeom prst="bentConnector3">
            <a:avLst>
              <a:gd name="adj1" fmla="val -16208"/>
            </a:avLst>
          </a:prstGeom>
          <a:solidFill>
            <a:schemeClr val="accent1"/>
          </a:solidFill>
          <a:ln w="28575" cap="flat" cmpd="sng" algn="ctr">
            <a:solidFill>
              <a:srgbClr val="F99063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157">
                <a:extLst>
                  <a:ext uri="{FF2B5EF4-FFF2-40B4-BE49-F238E27FC236}">
                    <a16:creationId xmlns:a16="http://schemas.microsoft.com/office/drawing/2014/main" id="{2AD190AD-934B-418A-B900-ABB1816AFA46}"/>
                  </a:ext>
                </a:extLst>
              </p:cNvPr>
              <p:cNvSpPr/>
              <p:nvPr/>
            </p:nvSpPr>
            <p:spPr bwMode="auto">
              <a:xfrm>
                <a:off x="1098833" y="2341519"/>
                <a:ext cx="334674" cy="193175"/>
              </a:xfrm>
              <a:prstGeom prst="rect">
                <a:avLst/>
              </a:prstGeom>
              <a:solidFill>
                <a:srgbClr val="FFFFFF">
                  <a:alpha val="76078"/>
                </a:srgbClr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lIns="0" rIns="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sSub>
                            <m:sSubPr>
                              <m:ctrlP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矩形 157">
                <a:extLst>
                  <a:ext uri="{FF2B5EF4-FFF2-40B4-BE49-F238E27FC236}">
                    <a16:creationId xmlns:a16="http://schemas.microsoft.com/office/drawing/2014/main" id="{2AD190AD-934B-418A-B900-ABB1816AFA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833" y="2341519"/>
                <a:ext cx="334674" cy="193175"/>
              </a:xfrm>
              <a:prstGeom prst="rect">
                <a:avLst/>
              </a:prstGeom>
              <a:blipFill>
                <a:blip r:embed="rId31"/>
                <a:stretch>
                  <a:fillRect l="-3509" t="-8824" r="-1754" b="-1764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圆角矩形 207">
            <a:extLst>
              <a:ext uri="{FF2B5EF4-FFF2-40B4-BE49-F238E27FC236}">
                <a16:creationId xmlns:a16="http://schemas.microsoft.com/office/drawing/2014/main" id="{F4639F35-A70B-4322-BBD8-7C329753DF26}"/>
              </a:ext>
            </a:extLst>
          </p:cNvPr>
          <p:cNvSpPr/>
          <p:nvPr/>
        </p:nvSpPr>
        <p:spPr bwMode="auto">
          <a:xfrm>
            <a:off x="5035200" y="1630815"/>
            <a:ext cx="4072697" cy="4696473"/>
          </a:xfrm>
          <a:prstGeom prst="roundRect">
            <a:avLst>
              <a:gd name="adj" fmla="val 2998"/>
            </a:avLst>
          </a:prstGeom>
          <a:solidFill>
            <a:srgbClr val="BBE0E3">
              <a:alpha val="9412"/>
            </a:srgbClr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pic>
        <p:nvPicPr>
          <p:cNvPr id="55" name="图片 2">
            <a:extLst>
              <a:ext uri="{FF2B5EF4-FFF2-40B4-BE49-F238E27FC236}">
                <a16:creationId xmlns:a16="http://schemas.microsoft.com/office/drawing/2014/main" id="{CA91CA27-0FCD-4944-9DE0-6FB43417DD4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7136" t="6239" r="35803" b="91738"/>
          <a:stretch/>
        </p:blipFill>
        <p:spPr>
          <a:xfrm>
            <a:off x="5222545" y="2656046"/>
            <a:ext cx="3242669" cy="94518"/>
          </a:xfrm>
          <a:prstGeom prst="rect">
            <a:avLst/>
          </a:prstGeom>
        </p:spPr>
      </p:pic>
      <p:pic>
        <p:nvPicPr>
          <p:cNvPr id="56" name="图片 5" descr="男人骑着摩托车的人跳起来&#10;&#10;描述已自动生成">
            <a:extLst>
              <a:ext uri="{FF2B5EF4-FFF2-40B4-BE49-F238E27FC236}">
                <a16:creationId xmlns:a16="http://schemas.microsoft.com/office/drawing/2014/main" id="{238AF48F-DF18-4143-B1AC-B0E48F621697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FilmGrain grainSize="60"/>
                    </a14:imgEffect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 l="29018"/>
          <a:stretch/>
        </p:blipFill>
        <p:spPr>
          <a:xfrm>
            <a:off x="5487853" y="1929129"/>
            <a:ext cx="894014" cy="719709"/>
          </a:xfrm>
          <a:prstGeom prst="rect">
            <a:avLst/>
          </a:prstGeom>
        </p:spPr>
      </p:pic>
      <p:pic>
        <p:nvPicPr>
          <p:cNvPr id="57" name="图片 7" descr="男人骑着摩托车&#10;&#10;描述已自动生成">
            <a:extLst>
              <a:ext uri="{FF2B5EF4-FFF2-40B4-BE49-F238E27FC236}">
                <a16:creationId xmlns:a16="http://schemas.microsoft.com/office/drawing/2014/main" id="{C2885E76-3E09-423C-BF14-C13BEB5D44D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FilmGrain grainSize="60"/>
                    </a14:imgEffect>
                    <a14:imgEffect>
                      <a14:brightnessContrast bright="60000"/>
                    </a14:imgEffect>
                  </a14:imgLayer>
                </a14:imgProps>
              </a:ext>
            </a:extLst>
          </a:blip>
          <a:srcRect l="29018"/>
          <a:stretch/>
        </p:blipFill>
        <p:spPr>
          <a:xfrm>
            <a:off x="6405452" y="1929129"/>
            <a:ext cx="894014" cy="719709"/>
          </a:xfrm>
          <a:prstGeom prst="rect">
            <a:avLst/>
          </a:prstGeom>
          <a:ln w="28575">
            <a:noFill/>
          </a:ln>
        </p:spPr>
      </p:pic>
      <p:pic>
        <p:nvPicPr>
          <p:cNvPr id="58" name="图片 8" descr="男人在草地上骑摩托车&#10;&#10;描述已自动生成">
            <a:extLst>
              <a:ext uri="{FF2B5EF4-FFF2-40B4-BE49-F238E27FC236}">
                <a16:creationId xmlns:a16="http://schemas.microsoft.com/office/drawing/2014/main" id="{123BFB88-E0E6-490D-9F13-C0B7B1B143C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artisticFilmGrain grainSize="60"/>
                    </a14:imgEffect>
                    <a14:imgEffect>
                      <a14:brightnessContrast bright="60000"/>
                    </a14:imgEffect>
                  </a14:imgLayer>
                </a14:imgProps>
              </a:ext>
            </a:extLst>
          </a:blip>
          <a:srcRect l="29018"/>
          <a:stretch/>
        </p:blipFill>
        <p:spPr>
          <a:xfrm>
            <a:off x="7323050" y="1929131"/>
            <a:ext cx="894014" cy="719709"/>
          </a:xfrm>
          <a:prstGeom prst="rect">
            <a:avLst/>
          </a:prstGeom>
        </p:spPr>
      </p:pic>
      <p:grpSp>
        <p:nvGrpSpPr>
          <p:cNvPr id="59" name="组合 9">
            <a:extLst>
              <a:ext uri="{FF2B5EF4-FFF2-40B4-BE49-F238E27FC236}">
                <a16:creationId xmlns:a16="http://schemas.microsoft.com/office/drawing/2014/main" id="{2EB7A013-0AE1-4F1C-948C-4ABC8C4A29E4}"/>
              </a:ext>
            </a:extLst>
          </p:cNvPr>
          <p:cNvGrpSpPr/>
          <p:nvPr/>
        </p:nvGrpSpPr>
        <p:grpSpPr>
          <a:xfrm>
            <a:off x="5695833" y="3010291"/>
            <a:ext cx="954262" cy="493474"/>
            <a:chOff x="3483730" y="3013200"/>
            <a:chExt cx="1608117" cy="831600"/>
          </a:xfrm>
        </p:grpSpPr>
        <p:sp>
          <p:nvSpPr>
            <p:cNvPr id="60" name="矩形 28">
              <a:extLst>
                <a:ext uri="{FF2B5EF4-FFF2-40B4-BE49-F238E27FC236}">
                  <a16:creationId xmlns:a16="http://schemas.microsoft.com/office/drawing/2014/main" id="{3087CD6B-6A55-47C9-B03D-26F155ABAC69}"/>
                </a:ext>
              </a:extLst>
            </p:cNvPr>
            <p:cNvSpPr/>
            <p:nvPr/>
          </p:nvSpPr>
          <p:spPr bwMode="auto">
            <a:xfrm>
              <a:off x="3483730" y="3013200"/>
              <a:ext cx="1608117" cy="831600"/>
            </a:xfrm>
            <a:prstGeom prst="rect">
              <a:avLst/>
            </a:prstGeom>
            <a:solidFill>
              <a:srgbClr val="E7E6E6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11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29">
                  <a:extLst>
                    <a:ext uri="{FF2B5EF4-FFF2-40B4-BE49-F238E27FC236}">
                      <a16:creationId xmlns:a16="http://schemas.microsoft.com/office/drawing/2014/main" id="{76742E86-2E0E-4676-BE0E-06FC7E993EB4}"/>
                    </a:ext>
                  </a:extLst>
                </p:cNvPr>
                <p:cNvSpPr txBox="1"/>
                <p:nvPr/>
              </p:nvSpPr>
              <p:spPr>
                <a:xfrm>
                  <a:off x="3903321" y="3105834"/>
                  <a:ext cx="438150" cy="597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092EAED6-C992-BA4C-F256-7944164310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3321" y="3105834"/>
                  <a:ext cx="438150" cy="597772"/>
                </a:xfrm>
                <a:prstGeom prst="rect">
                  <a:avLst/>
                </a:prstGeom>
                <a:blipFill>
                  <a:blip r:embed="rId14"/>
                  <a:stretch>
                    <a:fillRect r="-8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文本框 30">
            <a:extLst>
              <a:ext uri="{FF2B5EF4-FFF2-40B4-BE49-F238E27FC236}">
                <a16:creationId xmlns:a16="http://schemas.microsoft.com/office/drawing/2014/main" id="{2D6B866D-B7A1-4189-B22F-B30314809C1F}"/>
              </a:ext>
            </a:extLst>
          </p:cNvPr>
          <p:cNvSpPr txBox="1"/>
          <p:nvPr/>
        </p:nvSpPr>
        <p:spPr>
          <a:xfrm>
            <a:off x="5157680" y="2043396"/>
            <a:ext cx="323480" cy="354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…</a:t>
            </a:r>
            <a:endParaRPr lang="ja-JP" altLang="en-US" sz="2000" dirty="0"/>
          </a:p>
        </p:txBody>
      </p:sp>
      <p:grpSp>
        <p:nvGrpSpPr>
          <p:cNvPr id="63" name="组合 31">
            <a:extLst>
              <a:ext uri="{FF2B5EF4-FFF2-40B4-BE49-F238E27FC236}">
                <a16:creationId xmlns:a16="http://schemas.microsoft.com/office/drawing/2014/main" id="{0965FE3F-AF0C-46BD-8F44-4A016B5F24CB}"/>
              </a:ext>
            </a:extLst>
          </p:cNvPr>
          <p:cNvGrpSpPr/>
          <p:nvPr/>
        </p:nvGrpSpPr>
        <p:grpSpPr>
          <a:xfrm>
            <a:off x="8410515" y="3022316"/>
            <a:ext cx="506377" cy="493474"/>
            <a:chOff x="3460773" y="3013200"/>
            <a:chExt cx="853344" cy="831600"/>
          </a:xfrm>
        </p:grpSpPr>
        <p:sp>
          <p:nvSpPr>
            <p:cNvPr id="64" name="矩形 32">
              <a:extLst>
                <a:ext uri="{FF2B5EF4-FFF2-40B4-BE49-F238E27FC236}">
                  <a16:creationId xmlns:a16="http://schemas.microsoft.com/office/drawing/2014/main" id="{A04B31A4-1ED4-4863-8202-0DC873BD1826}"/>
                </a:ext>
              </a:extLst>
            </p:cNvPr>
            <p:cNvSpPr/>
            <p:nvPr/>
          </p:nvSpPr>
          <p:spPr bwMode="auto">
            <a:xfrm>
              <a:off x="3483730" y="3013200"/>
              <a:ext cx="830387" cy="831600"/>
            </a:xfrm>
            <a:prstGeom prst="rect">
              <a:avLst/>
            </a:prstGeom>
            <a:solidFill>
              <a:srgbClr val="F5B183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11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文本框 33">
                  <a:extLst>
                    <a:ext uri="{FF2B5EF4-FFF2-40B4-BE49-F238E27FC236}">
                      <a16:creationId xmlns:a16="http://schemas.microsoft.com/office/drawing/2014/main" id="{35257585-0D12-43F4-9724-589A785A6186}"/>
                    </a:ext>
                  </a:extLst>
                </p:cNvPr>
                <p:cNvSpPr txBox="1"/>
                <p:nvPr/>
              </p:nvSpPr>
              <p:spPr>
                <a:xfrm>
                  <a:off x="3460773" y="3105834"/>
                  <a:ext cx="438150" cy="599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p>
                        </m:sSup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169" name="文本框 168">
                  <a:extLst>
                    <a:ext uri="{FF2B5EF4-FFF2-40B4-BE49-F238E27FC236}">
                      <a16:creationId xmlns:a16="http://schemas.microsoft.com/office/drawing/2014/main" id="{20F1FB10-67F7-6F97-3D22-DAB3AC019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0773" y="3105834"/>
                  <a:ext cx="438150" cy="599304"/>
                </a:xfrm>
                <a:prstGeom prst="rect">
                  <a:avLst/>
                </a:prstGeom>
                <a:blipFill>
                  <a:blip r:embed="rId38"/>
                  <a:stretch>
                    <a:fillRect r="-8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6" name="直线箭头连接符 34">
            <a:extLst>
              <a:ext uri="{FF2B5EF4-FFF2-40B4-BE49-F238E27FC236}">
                <a16:creationId xmlns:a16="http://schemas.microsoft.com/office/drawing/2014/main" id="{3BEACC32-367A-49E0-8E37-D88A4C53E7E9}"/>
              </a:ext>
            </a:extLst>
          </p:cNvPr>
          <p:cNvCxnSpPr>
            <a:cxnSpLocks/>
          </p:cNvCxnSpPr>
          <p:nvPr/>
        </p:nvCxnSpPr>
        <p:spPr bwMode="auto">
          <a:xfrm flipH="1">
            <a:off x="5856270" y="2745765"/>
            <a:ext cx="78590" cy="2756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直线箭头连接符 35">
            <a:extLst>
              <a:ext uri="{FF2B5EF4-FFF2-40B4-BE49-F238E27FC236}">
                <a16:creationId xmlns:a16="http://schemas.microsoft.com/office/drawing/2014/main" id="{39B55606-8B5F-4C47-87DE-D16C9C935CF0}"/>
              </a:ext>
            </a:extLst>
          </p:cNvPr>
          <p:cNvCxnSpPr>
            <a:cxnSpLocks/>
            <a:stCxn id="55" idx="2"/>
            <a:endCxn id="60" idx="0"/>
          </p:cNvCxnSpPr>
          <p:nvPr/>
        </p:nvCxnSpPr>
        <p:spPr bwMode="auto">
          <a:xfrm flipH="1">
            <a:off x="6172964" y="2750564"/>
            <a:ext cx="670916" cy="2597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直线箭头连接符 37">
            <a:extLst>
              <a:ext uri="{FF2B5EF4-FFF2-40B4-BE49-F238E27FC236}">
                <a16:creationId xmlns:a16="http://schemas.microsoft.com/office/drawing/2014/main" id="{6A28CCC1-B2B3-4240-B74E-8AE85F39F334}"/>
              </a:ext>
            </a:extLst>
          </p:cNvPr>
          <p:cNvCxnSpPr>
            <a:cxnSpLocks/>
          </p:cNvCxnSpPr>
          <p:nvPr/>
        </p:nvCxnSpPr>
        <p:spPr bwMode="auto">
          <a:xfrm flipH="1">
            <a:off x="6501989" y="2741959"/>
            <a:ext cx="1264294" cy="2613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9" name="组合 38">
            <a:extLst>
              <a:ext uri="{FF2B5EF4-FFF2-40B4-BE49-F238E27FC236}">
                <a16:creationId xmlns:a16="http://schemas.microsoft.com/office/drawing/2014/main" id="{321BE319-3C8A-451A-8E02-D307D4D7BE6A}"/>
              </a:ext>
            </a:extLst>
          </p:cNvPr>
          <p:cNvGrpSpPr/>
          <p:nvPr/>
        </p:nvGrpSpPr>
        <p:grpSpPr>
          <a:xfrm>
            <a:off x="5789233" y="3647090"/>
            <a:ext cx="260298" cy="655582"/>
            <a:chOff x="8955176" y="2482810"/>
            <a:chExt cx="454581" cy="1144895"/>
          </a:xfrm>
        </p:grpSpPr>
        <p:sp>
          <p:nvSpPr>
            <p:cNvPr id="70" name="圆角矩形 39">
              <a:extLst>
                <a:ext uri="{FF2B5EF4-FFF2-40B4-BE49-F238E27FC236}">
                  <a16:creationId xmlns:a16="http://schemas.microsoft.com/office/drawing/2014/main" id="{1049FE4E-49BD-43EA-A7C8-8CBD21A535D4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71" name="圆角矩形 40">
              <a:extLst>
                <a:ext uri="{FF2B5EF4-FFF2-40B4-BE49-F238E27FC236}">
                  <a16:creationId xmlns:a16="http://schemas.microsoft.com/office/drawing/2014/main" id="{08B4A1EB-4109-4E85-94DA-844581EF634F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72" name="圆角矩形 41">
              <a:extLst>
                <a:ext uri="{FF2B5EF4-FFF2-40B4-BE49-F238E27FC236}">
                  <a16:creationId xmlns:a16="http://schemas.microsoft.com/office/drawing/2014/main" id="{A40A2D15-5391-4959-B407-C4088FD9E405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73" name="文本框 42">
              <a:extLst>
                <a:ext uri="{FF2B5EF4-FFF2-40B4-BE49-F238E27FC236}">
                  <a16:creationId xmlns:a16="http://schemas.microsoft.com/office/drawing/2014/main" id="{BFED83DB-ADEF-45DA-AC76-0C9B12F7DED1}"/>
                </a:ext>
              </a:extLst>
            </p:cNvPr>
            <p:cNvSpPr txBox="1"/>
            <p:nvPr/>
          </p:nvSpPr>
          <p:spPr>
            <a:xfrm rot="5400000">
              <a:off x="9041115" y="2992507"/>
              <a:ext cx="364872" cy="37241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grpSp>
        <p:nvGrpSpPr>
          <p:cNvPr id="74" name="组合 43">
            <a:extLst>
              <a:ext uri="{FF2B5EF4-FFF2-40B4-BE49-F238E27FC236}">
                <a16:creationId xmlns:a16="http://schemas.microsoft.com/office/drawing/2014/main" id="{B49E82F6-CD24-45C8-AB8E-34012D08933B}"/>
              </a:ext>
            </a:extLst>
          </p:cNvPr>
          <p:cNvGrpSpPr/>
          <p:nvPr/>
        </p:nvGrpSpPr>
        <p:grpSpPr>
          <a:xfrm>
            <a:off x="7068675" y="3010290"/>
            <a:ext cx="954262" cy="493474"/>
            <a:chOff x="2706000" y="3013200"/>
            <a:chExt cx="1608117" cy="831600"/>
          </a:xfrm>
        </p:grpSpPr>
        <p:sp>
          <p:nvSpPr>
            <p:cNvPr id="75" name="矩形 44">
              <a:extLst>
                <a:ext uri="{FF2B5EF4-FFF2-40B4-BE49-F238E27FC236}">
                  <a16:creationId xmlns:a16="http://schemas.microsoft.com/office/drawing/2014/main" id="{5575F82D-A7E9-463C-8C72-0507F3913472}"/>
                </a:ext>
              </a:extLst>
            </p:cNvPr>
            <p:cNvSpPr/>
            <p:nvPr/>
          </p:nvSpPr>
          <p:spPr bwMode="auto">
            <a:xfrm>
              <a:off x="2706000" y="3013200"/>
              <a:ext cx="1608117" cy="831600"/>
            </a:xfrm>
            <a:prstGeom prst="rect">
              <a:avLst/>
            </a:prstGeom>
            <a:solidFill>
              <a:srgbClr val="E7E6E6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11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本框 45">
                  <a:extLst>
                    <a:ext uri="{FF2B5EF4-FFF2-40B4-BE49-F238E27FC236}">
                      <a16:creationId xmlns:a16="http://schemas.microsoft.com/office/drawing/2014/main" id="{EDC7AE69-3434-44E4-95E0-24D3A65C2658}"/>
                    </a:ext>
                  </a:extLst>
                </p:cNvPr>
                <p:cNvSpPr txBox="1"/>
                <p:nvPr/>
              </p:nvSpPr>
              <p:spPr>
                <a:xfrm>
                  <a:off x="3114426" y="3105834"/>
                  <a:ext cx="438150" cy="597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p>
                        </m:sSup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B6BC794-4F53-F406-6BCD-DB2493DE58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4426" y="3105834"/>
                  <a:ext cx="438150" cy="597772"/>
                </a:xfrm>
                <a:prstGeom prst="rect">
                  <a:avLst/>
                </a:prstGeom>
                <a:blipFill>
                  <a:blip r:embed="rId39"/>
                  <a:stretch>
                    <a:fillRect r="-79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7" name="直线箭头连接符 46">
            <a:extLst>
              <a:ext uri="{FF2B5EF4-FFF2-40B4-BE49-F238E27FC236}">
                <a16:creationId xmlns:a16="http://schemas.microsoft.com/office/drawing/2014/main" id="{21FDEF78-2711-47A3-8B22-A3AFEFEA9715}"/>
              </a:ext>
            </a:extLst>
          </p:cNvPr>
          <p:cNvCxnSpPr/>
          <p:nvPr/>
        </p:nvCxnSpPr>
        <p:spPr bwMode="auto">
          <a:xfrm>
            <a:off x="6184690" y="3494169"/>
            <a:ext cx="1170" cy="159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8" name="直线箭头连接符 47">
            <a:extLst>
              <a:ext uri="{FF2B5EF4-FFF2-40B4-BE49-F238E27FC236}">
                <a16:creationId xmlns:a16="http://schemas.microsoft.com/office/drawing/2014/main" id="{EBFBB29D-2F3F-45EF-8A50-7AFB3E633D51}"/>
              </a:ext>
            </a:extLst>
          </p:cNvPr>
          <p:cNvCxnSpPr/>
          <p:nvPr/>
        </p:nvCxnSpPr>
        <p:spPr bwMode="auto">
          <a:xfrm>
            <a:off x="7550904" y="3495891"/>
            <a:ext cx="1170" cy="159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79" name="组合 48">
            <a:extLst>
              <a:ext uri="{FF2B5EF4-FFF2-40B4-BE49-F238E27FC236}">
                <a16:creationId xmlns:a16="http://schemas.microsoft.com/office/drawing/2014/main" id="{DD167BB9-F754-4D4C-AA21-C7C9688B4FC2}"/>
              </a:ext>
            </a:extLst>
          </p:cNvPr>
          <p:cNvGrpSpPr/>
          <p:nvPr/>
        </p:nvGrpSpPr>
        <p:grpSpPr>
          <a:xfrm>
            <a:off x="6095335" y="3649944"/>
            <a:ext cx="260298" cy="655582"/>
            <a:chOff x="8955176" y="2482810"/>
            <a:chExt cx="454581" cy="1144895"/>
          </a:xfrm>
        </p:grpSpPr>
        <p:sp>
          <p:nvSpPr>
            <p:cNvPr id="80" name="圆角矩形 49">
              <a:extLst>
                <a:ext uri="{FF2B5EF4-FFF2-40B4-BE49-F238E27FC236}">
                  <a16:creationId xmlns:a16="http://schemas.microsoft.com/office/drawing/2014/main" id="{3A4E038F-E72F-469A-B087-C6CE37144AA2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81" name="圆角矩形 50">
              <a:extLst>
                <a:ext uri="{FF2B5EF4-FFF2-40B4-BE49-F238E27FC236}">
                  <a16:creationId xmlns:a16="http://schemas.microsoft.com/office/drawing/2014/main" id="{44A32B3D-7C8A-4E22-A982-FCE0DF2C1441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82" name="圆角矩形 51">
              <a:extLst>
                <a:ext uri="{FF2B5EF4-FFF2-40B4-BE49-F238E27FC236}">
                  <a16:creationId xmlns:a16="http://schemas.microsoft.com/office/drawing/2014/main" id="{51AF288C-2662-46EA-AED2-28E4BC483FAB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83" name="文本框 52">
              <a:extLst>
                <a:ext uri="{FF2B5EF4-FFF2-40B4-BE49-F238E27FC236}">
                  <a16:creationId xmlns:a16="http://schemas.microsoft.com/office/drawing/2014/main" id="{B4849084-AED9-4CA8-A90C-FCB6C83DE4F7}"/>
                </a:ext>
              </a:extLst>
            </p:cNvPr>
            <p:cNvSpPr txBox="1"/>
            <p:nvPr/>
          </p:nvSpPr>
          <p:spPr>
            <a:xfrm rot="5400000">
              <a:off x="9041115" y="2992507"/>
              <a:ext cx="364872" cy="37241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grpSp>
        <p:nvGrpSpPr>
          <p:cNvPr id="84" name="组合 53">
            <a:extLst>
              <a:ext uri="{FF2B5EF4-FFF2-40B4-BE49-F238E27FC236}">
                <a16:creationId xmlns:a16="http://schemas.microsoft.com/office/drawing/2014/main" id="{786F7415-4A27-4533-8DEF-A2B24D02ED6E}"/>
              </a:ext>
            </a:extLst>
          </p:cNvPr>
          <p:cNvGrpSpPr/>
          <p:nvPr/>
        </p:nvGrpSpPr>
        <p:grpSpPr>
          <a:xfrm>
            <a:off x="6412262" y="3647090"/>
            <a:ext cx="260298" cy="655582"/>
            <a:chOff x="8955176" y="2482810"/>
            <a:chExt cx="454581" cy="1144895"/>
          </a:xfrm>
        </p:grpSpPr>
        <p:sp>
          <p:nvSpPr>
            <p:cNvPr id="85" name="圆角矩形 54">
              <a:extLst>
                <a:ext uri="{FF2B5EF4-FFF2-40B4-BE49-F238E27FC236}">
                  <a16:creationId xmlns:a16="http://schemas.microsoft.com/office/drawing/2014/main" id="{C973FBB5-5996-452C-B576-2FB1710BA1F5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8FAADD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86" name="圆角矩形 55">
              <a:extLst>
                <a:ext uri="{FF2B5EF4-FFF2-40B4-BE49-F238E27FC236}">
                  <a16:creationId xmlns:a16="http://schemas.microsoft.com/office/drawing/2014/main" id="{EA8D55D2-9EEA-42DB-AC78-2C671DA4BAE4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8FAADD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87" name="圆角矩形 56">
              <a:extLst>
                <a:ext uri="{FF2B5EF4-FFF2-40B4-BE49-F238E27FC236}">
                  <a16:creationId xmlns:a16="http://schemas.microsoft.com/office/drawing/2014/main" id="{C80334C2-8296-4AB6-A7CB-304AC36F9176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8FAADD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88" name="文本框 57">
              <a:extLst>
                <a:ext uri="{FF2B5EF4-FFF2-40B4-BE49-F238E27FC236}">
                  <a16:creationId xmlns:a16="http://schemas.microsoft.com/office/drawing/2014/main" id="{245F9D70-0D09-401F-BA76-036BD39B54F0}"/>
                </a:ext>
              </a:extLst>
            </p:cNvPr>
            <p:cNvSpPr txBox="1"/>
            <p:nvPr/>
          </p:nvSpPr>
          <p:spPr>
            <a:xfrm rot="5400000">
              <a:off x="9041115" y="2992507"/>
              <a:ext cx="364872" cy="37241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grpSp>
        <p:nvGrpSpPr>
          <p:cNvPr id="89" name="组合 58">
            <a:extLst>
              <a:ext uri="{FF2B5EF4-FFF2-40B4-BE49-F238E27FC236}">
                <a16:creationId xmlns:a16="http://schemas.microsoft.com/office/drawing/2014/main" id="{4857F19E-92FB-4C15-B5B3-8FEFCAD4A7CC}"/>
              </a:ext>
            </a:extLst>
          </p:cNvPr>
          <p:cNvGrpSpPr/>
          <p:nvPr/>
        </p:nvGrpSpPr>
        <p:grpSpPr>
          <a:xfrm>
            <a:off x="7169317" y="3647090"/>
            <a:ext cx="260298" cy="655582"/>
            <a:chOff x="8955176" y="2482810"/>
            <a:chExt cx="454581" cy="1144895"/>
          </a:xfrm>
        </p:grpSpPr>
        <p:sp>
          <p:nvSpPr>
            <p:cNvPr id="90" name="圆角矩形 59">
              <a:extLst>
                <a:ext uri="{FF2B5EF4-FFF2-40B4-BE49-F238E27FC236}">
                  <a16:creationId xmlns:a16="http://schemas.microsoft.com/office/drawing/2014/main" id="{48565598-A267-4145-9E8A-0A10F8B06FBF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71AD47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91" name="圆角矩形 60">
              <a:extLst>
                <a:ext uri="{FF2B5EF4-FFF2-40B4-BE49-F238E27FC236}">
                  <a16:creationId xmlns:a16="http://schemas.microsoft.com/office/drawing/2014/main" id="{3630D6AB-BBC4-48AD-AA9B-DC486887808A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71AD47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92" name="圆角矩形 62">
              <a:extLst>
                <a:ext uri="{FF2B5EF4-FFF2-40B4-BE49-F238E27FC236}">
                  <a16:creationId xmlns:a16="http://schemas.microsoft.com/office/drawing/2014/main" id="{C5F83B44-FD7F-4107-AD5C-341EAA1B31B5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71AD47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93" name="文本框 63">
              <a:extLst>
                <a:ext uri="{FF2B5EF4-FFF2-40B4-BE49-F238E27FC236}">
                  <a16:creationId xmlns:a16="http://schemas.microsoft.com/office/drawing/2014/main" id="{9545ABAD-6202-4B77-9D91-179335C0BFEA}"/>
                </a:ext>
              </a:extLst>
            </p:cNvPr>
            <p:cNvSpPr txBox="1"/>
            <p:nvPr/>
          </p:nvSpPr>
          <p:spPr>
            <a:xfrm rot="5400000">
              <a:off x="9041115" y="2992507"/>
              <a:ext cx="364872" cy="37241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grpSp>
        <p:nvGrpSpPr>
          <p:cNvPr id="94" name="组合 64">
            <a:extLst>
              <a:ext uri="{FF2B5EF4-FFF2-40B4-BE49-F238E27FC236}">
                <a16:creationId xmlns:a16="http://schemas.microsoft.com/office/drawing/2014/main" id="{488E1B15-9468-4722-AB8E-01F0A1B4EAC6}"/>
              </a:ext>
            </a:extLst>
          </p:cNvPr>
          <p:cNvGrpSpPr/>
          <p:nvPr/>
        </p:nvGrpSpPr>
        <p:grpSpPr>
          <a:xfrm>
            <a:off x="7475420" y="3649944"/>
            <a:ext cx="260298" cy="655582"/>
            <a:chOff x="8955176" y="2482810"/>
            <a:chExt cx="454581" cy="1144895"/>
          </a:xfrm>
        </p:grpSpPr>
        <p:sp>
          <p:nvSpPr>
            <p:cNvPr id="95" name="圆角矩形 68">
              <a:extLst>
                <a:ext uri="{FF2B5EF4-FFF2-40B4-BE49-F238E27FC236}">
                  <a16:creationId xmlns:a16="http://schemas.microsoft.com/office/drawing/2014/main" id="{5BE9FA84-4DAF-42A0-AFC8-9E6F606D2006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96" name="圆角矩形 69">
              <a:extLst>
                <a:ext uri="{FF2B5EF4-FFF2-40B4-BE49-F238E27FC236}">
                  <a16:creationId xmlns:a16="http://schemas.microsoft.com/office/drawing/2014/main" id="{D19FDE7A-CF6F-42AE-ABF7-A25C50BA9320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97" name="圆角矩形 70">
              <a:extLst>
                <a:ext uri="{FF2B5EF4-FFF2-40B4-BE49-F238E27FC236}">
                  <a16:creationId xmlns:a16="http://schemas.microsoft.com/office/drawing/2014/main" id="{0DE45F30-E1DC-423C-B8BD-E1723E7E7F75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98" name="文本框 71">
              <a:extLst>
                <a:ext uri="{FF2B5EF4-FFF2-40B4-BE49-F238E27FC236}">
                  <a16:creationId xmlns:a16="http://schemas.microsoft.com/office/drawing/2014/main" id="{72A30EA9-2B8F-4EDD-BACE-26947886BE36}"/>
                </a:ext>
              </a:extLst>
            </p:cNvPr>
            <p:cNvSpPr txBox="1"/>
            <p:nvPr/>
          </p:nvSpPr>
          <p:spPr>
            <a:xfrm rot="5400000">
              <a:off x="9041115" y="2992507"/>
              <a:ext cx="364872" cy="37241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grpSp>
        <p:nvGrpSpPr>
          <p:cNvPr id="99" name="组合 72">
            <a:extLst>
              <a:ext uri="{FF2B5EF4-FFF2-40B4-BE49-F238E27FC236}">
                <a16:creationId xmlns:a16="http://schemas.microsoft.com/office/drawing/2014/main" id="{36944F81-4B9A-477F-9BB2-CF3E2C0950AB}"/>
              </a:ext>
            </a:extLst>
          </p:cNvPr>
          <p:cNvGrpSpPr/>
          <p:nvPr/>
        </p:nvGrpSpPr>
        <p:grpSpPr>
          <a:xfrm>
            <a:off x="7792346" y="3647090"/>
            <a:ext cx="260298" cy="655582"/>
            <a:chOff x="8955176" y="2482810"/>
            <a:chExt cx="454581" cy="1144895"/>
          </a:xfrm>
        </p:grpSpPr>
        <p:sp>
          <p:nvSpPr>
            <p:cNvPr id="100" name="圆角矩形 73">
              <a:extLst>
                <a:ext uri="{FF2B5EF4-FFF2-40B4-BE49-F238E27FC236}">
                  <a16:creationId xmlns:a16="http://schemas.microsoft.com/office/drawing/2014/main" id="{090AF116-1FEC-4518-B138-65C9EC168289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A9D18E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01" name="圆角矩形 74">
              <a:extLst>
                <a:ext uri="{FF2B5EF4-FFF2-40B4-BE49-F238E27FC236}">
                  <a16:creationId xmlns:a16="http://schemas.microsoft.com/office/drawing/2014/main" id="{47D6E584-FF99-4093-97A8-C42E3667AED7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A9D18E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02" name="圆角矩形 75">
              <a:extLst>
                <a:ext uri="{FF2B5EF4-FFF2-40B4-BE49-F238E27FC236}">
                  <a16:creationId xmlns:a16="http://schemas.microsoft.com/office/drawing/2014/main" id="{909E4AB5-DEE3-47C9-AA86-7F11D1C762AD}"/>
                </a:ext>
              </a:extLst>
            </p:cNvPr>
            <p:cNvSpPr/>
            <p:nvPr/>
          </p:nvSpPr>
          <p:spPr bwMode="auto">
            <a:xfrm>
              <a:off x="8955176" y="3359329"/>
              <a:ext cx="268376" cy="268376"/>
            </a:xfrm>
            <a:prstGeom prst="roundRect">
              <a:avLst/>
            </a:prstGeom>
            <a:solidFill>
              <a:srgbClr val="A9D18E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03" name="文本框 130">
              <a:extLst>
                <a:ext uri="{FF2B5EF4-FFF2-40B4-BE49-F238E27FC236}">
                  <a16:creationId xmlns:a16="http://schemas.microsoft.com/office/drawing/2014/main" id="{633EC029-D86A-4849-9761-CE3756BF5F1C}"/>
                </a:ext>
              </a:extLst>
            </p:cNvPr>
            <p:cNvSpPr txBox="1"/>
            <p:nvPr/>
          </p:nvSpPr>
          <p:spPr>
            <a:xfrm rot="5400000">
              <a:off x="9041115" y="2992507"/>
              <a:ext cx="364872" cy="37241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sp>
        <p:nvSpPr>
          <p:cNvPr id="104" name="左大括号 132">
            <a:extLst>
              <a:ext uri="{FF2B5EF4-FFF2-40B4-BE49-F238E27FC236}">
                <a16:creationId xmlns:a16="http://schemas.microsoft.com/office/drawing/2014/main" id="{DB9EA6F7-C542-4022-91C5-89F83F1E8574}"/>
              </a:ext>
            </a:extLst>
          </p:cNvPr>
          <p:cNvSpPr/>
          <p:nvPr/>
        </p:nvSpPr>
        <p:spPr bwMode="auto">
          <a:xfrm rot="16200000">
            <a:off x="6106930" y="4059676"/>
            <a:ext cx="130697" cy="671990"/>
          </a:xfrm>
          <a:prstGeom prst="leftBrace">
            <a:avLst>
              <a:gd name="adj1" fmla="val 59039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05" name="左大括号 133">
            <a:extLst>
              <a:ext uri="{FF2B5EF4-FFF2-40B4-BE49-F238E27FC236}">
                <a16:creationId xmlns:a16="http://schemas.microsoft.com/office/drawing/2014/main" id="{520C221B-3DC9-4CD2-9A97-313423294734}"/>
              </a:ext>
            </a:extLst>
          </p:cNvPr>
          <p:cNvSpPr/>
          <p:nvPr/>
        </p:nvSpPr>
        <p:spPr bwMode="auto">
          <a:xfrm rot="16200000">
            <a:off x="7500183" y="4073301"/>
            <a:ext cx="130697" cy="671990"/>
          </a:xfrm>
          <a:prstGeom prst="leftBrace">
            <a:avLst>
              <a:gd name="adj1" fmla="val 59039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06" name="文本框 162">
            <a:extLst>
              <a:ext uri="{FF2B5EF4-FFF2-40B4-BE49-F238E27FC236}">
                <a16:creationId xmlns:a16="http://schemas.microsoft.com/office/drawing/2014/main" id="{0E72E1E8-93D3-49FD-B0A3-50B51896469C}"/>
              </a:ext>
            </a:extLst>
          </p:cNvPr>
          <p:cNvSpPr txBox="1"/>
          <p:nvPr/>
        </p:nvSpPr>
        <p:spPr>
          <a:xfrm>
            <a:off x="5934860" y="4358074"/>
            <a:ext cx="536449" cy="327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r>
              <a:rPr kumimoji="1" lang="en-US" altLang="zh-CN" dirty="0">
                <a:latin typeface="+mn-lt"/>
              </a:rPr>
              <a:t>vg.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07" name="文本框 164">
            <a:extLst>
              <a:ext uri="{FF2B5EF4-FFF2-40B4-BE49-F238E27FC236}">
                <a16:creationId xmlns:a16="http://schemas.microsoft.com/office/drawing/2014/main" id="{25F89765-DD63-4D37-84B8-4E77FB541811}"/>
              </a:ext>
            </a:extLst>
          </p:cNvPr>
          <p:cNvSpPr txBox="1"/>
          <p:nvPr/>
        </p:nvSpPr>
        <p:spPr>
          <a:xfrm>
            <a:off x="7322991" y="4362889"/>
            <a:ext cx="536449" cy="327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r>
              <a:rPr kumimoji="1" lang="en-US" altLang="zh-CN" dirty="0">
                <a:latin typeface="+mn-lt"/>
              </a:rPr>
              <a:t>vg.</a:t>
            </a:r>
            <a:endParaRPr kumimoji="1" lang="zh-CN" altLang="en-US" dirty="0">
              <a:latin typeface="+mn-lt"/>
            </a:endParaRPr>
          </a:p>
        </p:txBody>
      </p:sp>
      <p:cxnSp>
        <p:nvCxnSpPr>
          <p:cNvPr id="108" name="直线箭头连接符 165">
            <a:extLst>
              <a:ext uri="{FF2B5EF4-FFF2-40B4-BE49-F238E27FC236}">
                <a16:creationId xmlns:a16="http://schemas.microsoft.com/office/drawing/2014/main" id="{7ED61C4E-6E46-4F8F-8C3A-FC999A77061D}"/>
              </a:ext>
            </a:extLst>
          </p:cNvPr>
          <p:cNvCxnSpPr/>
          <p:nvPr/>
        </p:nvCxnSpPr>
        <p:spPr bwMode="auto">
          <a:xfrm>
            <a:off x="6183519" y="4630117"/>
            <a:ext cx="1170" cy="159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9" name="直线箭头连接符 166">
            <a:extLst>
              <a:ext uri="{FF2B5EF4-FFF2-40B4-BE49-F238E27FC236}">
                <a16:creationId xmlns:a16="http://schemas.microsoft.com/office/drawing/2014/main" id="{948986DA-882B-42C6-8B76-AC71D3E583A1}"/>
              </a:ext>
            </a:extLst>
          </p:cNvPr>
          <p:cNvCxnSpPr/>
          <p:nvPr/>
        </p:nvCxnSpPr>
        <p:spPr bwMode="auto">
          <a:xfrm>
            <a:off x="7549733" y="4631839"/>
            <a:ext cx="1170" cy="159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0" name="组合 167">
            <a:extLst>
              <a:ext uri="{FF2B5EF4-FFF2-40B4-BE49-F238E27FC236}">
                <a16:creationId xmlns:a16="http://schemas.microsoft.com/office/drawing/2014/main" id="{D542DA72-82D2-495E-9A94-EFF8F323E447}"/>
              </a:ext>
            </a:extLst>
          </p:cNvPr>
          <p:cNvGrpSpPr/>
          <p:nvPr/>
        </p:nvGrpSpPr>
        <p:grpSpPr>
          <a:xfrm>
            <a:off x="6105925" y="4791826"/>
            <a:ext cx="259994" cy="702114"/>
            <a:chOff x="8955176" y="2482810"/>
            <a:chExt cx="413039" cy="1115403"/>
          </a:xfrm>
        </p:grpSpPr>
        <p:sp>
          <p:nvSpPr>
            <p:cNvPr id="111" name="圆角矩形 168">
              <a:extLst>
                <a:ext uri="{FF2B5EF4-FFF2-40B4-BE49-F238E27FC236}">
                  <a16:creationId xmlns:a16="http://schemas.microsoft.com/office/drawing/2014/main" id="{2B9383A5-3FB6-4DC5-9BD5-91022E4E2BAC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12" name="圆角矩形 169">
              <a:extLst>
                <a:ext uri="{FF2B5EF4-FFF2-40B4-BE49-F238E27FC236}">
                  <a16:creationId xmlns:a16="http://schemas.microsoft.com/office/drawing/2014/main" id="{01B92AC3-0D76-40F8-819D-E8F5F5870C81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13" name="圆角矩形 170">
              <a:extLst>
                <a:ext uri="{FF2B5EF4-FFF2-40B4-BE49-F238E27FC236}">
                  <a16:creationId xmlns:a16="http://schemas.microsoft.com/office/drawing/2014/main" id="{E22B3676-A06D-481F-B4C0-A93E66C4A519}"/>
                </a:ext>
              </a:extLst>
            </p:cNvPr>
            <p:cNvSpPr/>
            <p:nvPr/>
          </p:nvSpPr>
          <p:spPr bwMode="auto">
            <a:xfrm>
              <a:off x="8955176" y="3329837"/>
              <a:ext cx="268375" cy="268376"/>
            </a:xfrm>
            <a:prstGeom prst="roundRect">
              <a:avLst/>
            </a:prstGeom>
            <a:solidFill>
              <a:srgbClr val="4D82E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14" name="文本框 171">
              <a:extLst>
                <a:ext uri="{FF2B5EF4-FFF2-40B4-BE49-F238E27FC236}">
                  <a16:creationId xmlns:a16="http://schemas.microsoft.com/office/drawing/2014/main" id="{F215C95F-3554-4C53-BAF0-2F54528378EC}"/>
                </a:ext>
              </a:extLst>
            </p:cNvPr>
            <p:cNvSpPr txBox="1"/>
            <p:nvPr/>
          </p:nvSpPr>
          <p:spPr>
            <a:xfrm rot="5400000">
              <a:off x="8999572" y="2992506"/>
              <a:ext cx="364872" cy="37241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grpSp>
        <p:nvGrpSpPr>
          <p:cNvPr id="115" name="组合 172">
            <a:extLst>
              <a:ext uri="{FF2B5EF4-FFF2-40B4-BE49-F238E27FC236}">
                <a16:creationId xmlns:a16="http://schemas.microsoft.com/office/drawing/2014/main" id="{4C602268-FABC-4040-9AC0-D97EEC9103B8}"/>
              </a:ext>
            </a:extLst>
          </p:cNvPr>
          <p:cNvGrpSpPr/>
          <p:nvPr/>
        </p:nvGrpSpPr>
        <p:grpSpPr>
          <a:xfrm>
            <a:off x="7475724" y="4791826"/>
            <a:ext cx="259994" cy="702114"/>
            <a:chOff x="8955176" y="2482810"/>
            <a:chExt cx="413039" cy="1115403"/>
          </a:xfrm>
        </p:grpSpPr>
        <p:sp>
          <p:nvSpPr>
            <p:cNvPr id="116" name="圆角矩形 173">
              <a:extLst>
                <a:ext uri="{FF2B5EF4-FFF2-40B4-BE49-F238E27FC236}">
                  <a16:creationId xmlns:a16="http://schemas.microsoft.com/office/drawing/2014/main" id="{01C41CF7-9F69-4159-AC04-795BC62DF888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17" name="圆角矩形 174">
              <a:extLst>
                <a:ext uri="{FF2B5EF4-FFF2-40B4-BE49-F238E27FC236}">
                  <a16:creationId xmlns:a16="http://schemas.microsoft.com/office/drawing/2014/main" id="{703E61F7-44E1-45CF-A526-4A86DC547614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18" name="圆角矩形 175">
              <a:extLst>
                <a:ext uri="{FF2B5EF4-FFF2-40B4-BE49-F238E27FC236}">
                  <a16:creationId xmlns:a16="http://schemas.microsoft.com/office/drawing/2014/main" id="{698E441D-5BCD-4AA5-93D8-8BE9A8B1039D}"/>
                </a:ext>
              </a:extLst>
            </p:cNvPr>
            <p:cNvSpPr/>
            <p:nvPr/>
          </p:nvSpPr>
          <p:spPr bwMode="auto">
            <a:xfrm>
              <a:off x="8955176" y="3329837"/>
              <a:ext cx="268375" cy="268376"/>
            </a:xfrm>
            <a:prstGeom prst="roundRect">
              <a:avLst/>
            </a:prstGeom>
            <a:solidFill>
              <a:srgbClr val="81C85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19" name="文本框 176">
              <a:extLst>
                <a:ext uri="{FF2B5EF4-FFF2-40B4-BE49-F238E27FC236}">
                  <a16:creationId xmlns:a16="http://schemas.microsoft.com/office/drawing/2014/main" id="{F055C3AB-107F-41CB-95F9-2A3D6D72A177}"/>
                </a:ext>
              </a:extLst>
            </p:cNvPr>
            <p:cNvSpPr txBox="1"/>
            <p:nvPr/>
          </p:nvSpPr>
          <p:spPr>
            <a:xfrm rot="5400000">
              <a:off x="8999572" y="2992506"/>
              <a:ext cx="364872" cy="37241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grpSp>
        <p:nvGrpSpPr>
          <p:cNvPr id="120" name="组合 177">
            <a:extLst>
              <a:ext uri="{FF2B5EF4-FFF2-40B4-BE49-F238E27FC236}">
                <a16:creationId xmlns:a16="http://schemas.microsoft.com/office/drawing/2014/main" id="{31E5DDD2-42AE-4476-8D32-A362AAD5F4F1}"/>
              </a:ext>
            </a:extLst>
          </p:cNvPr>
          <p:cNvGrpSpPr/>
          <p:nvPr/>
        </p:nvGrpSpPr>
        <p:grpSpPr>
          <a:xfrm>
            <a:off x="8582111" y="4788437"/>
            <a:ext cx="259994" cy="702114"/>
            <a:chOff x="8955176" y="2482810"/>
            <a:chExt cx="413039" cy="1115403"/>
          </a:xfrm>
        </p:grpSpPr>
        <p:sp>
          <p:nvSpPr>
            <p:cNvPr id="121" name="圆角矩形 178">
              <a:extLst>
                <a:ext uri="{FF2B5EF4-FFF2-40B4-BE49-F238E27FC236}">
                  <a16:creationId xmlns:a16="http://schemas.microsoft.com/office/drawing/2014/main" id="{D94A371E-30FE-43B4-A28E-C37E2BB73B0F}"/>
                </a:ext>
              </a:extLst>
            </p:cNvPr>
            <p:cNvSpPr/>
            <p:nvPr/>
          </p:nvSpPr>
          <p:spPr bwMode="auto">
            <a:xfrm>
              <a:off x="8955176" y="2482810"/>
              <a:ext cx="268376" cy="268376"/>
            </a:xfrm>
            <a:prstGeom prst="roundRect">
              <a:avLst/>
            </a:prstGeom>
            <a:solidFill>
              <a:srgbClr val="FFD966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22" name="圆角矩形 179">
              <a:extLst>
                <a:ext uri="{FF2B5EF4-FFF2-40B4-BE49-F238E27FC236}">
                  <a16:creationId xmlns:a16="http://schemas.microsoft.com/office/drawing/2014/main" id="{4493A691-BD7B-4DC6-A17F-15D5740DECD1}"/>
                </a:ext>
              </a:extLst>
            </p:cNvPr>
            <p:cNvSpPr/>
            <p:nvPr/>
          </p:nvSpPr>
          <p:spPr bwMode="auto">
            <a:xfrm>
              <a:off x="8960639" y="2822171"/>
              <a:ext cx="268376" cy="268376"/>
            </a:xfrm>
            <a:prstGeom prst="roundRect">
              <a:avLst/>
            </a:prstGeom>
            <a:solidFill>
              <a:srgbClr val="FFD966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23" name="圆角矩形 180">
              <a:extLst>
                <a:ext uri="{FF2B5EF4-FFF2-40B4-BE49-F238E27FC236}">
                  <a16:creationId xmlns:a16="http://schemas.microsoft.com/office/drawing/2014/main" id="{D7849734-8448-4313-9C86-3D30D99CBB0B}"/>
                </a:ext>
              </a:extLst>
            </p:cNvPr>
            <p:cNvSpPr/>
            <p:nvPr/>
          </p:nvSpPr>
          <p:spPr bwMode="auto">
            <a:xfrm>
              <a:off x="8955176" y="3329837"/>
              <a:ext cx="268375" cy="268376"/>
            </a:xfrm>
            <a:prstGeom prst="roundRect">
              <a:avLst/>
            </a:prstGeom>
            <a:solidFill>
              <a:srgbClr val="FFD966"/>
            </a:solidFill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2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  <p:sp>
          <p:nvSpPr>
            <p:cNvPr id="124" name="文本框 181">
              <a:extLst>
                <a:ext uri="{FF2B5EF4-FFF2-40B4-BE49-F238E27FC236}">
                  <a16:creationId xmlns:a16="http://schemas.microsoft.com/office/drawing/2014/main" id="{1F5FD4F0-E729-44DF-9752-EE1DCDD736D6}"/>
                </a:ext>
              </a:extLst>
            </p:cNvPr>
            <p:cNvSpPr txBox="1"/>
            <p:nvPr/>
          </p:nvSpPr>
          <p:spPr>
            <a:xfrm rot="5400000">
              <a:off x="8999572" y="2992506"/>
              <a:ext cx="364872" cy="37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…</a:t>
              </a:r>
              <a:endParaRPr lang="ja-JP" altLang="en-US" sz="1400" dirty="0"/>
            </a:p>
          </p:txBody>
        </p:sp>
      </p:grpSp>
      <p:cxnSp>
        <p:nvCxnSpPr>
          <p:cNvPr id="125" name="直线箭头连接符 182">
            <a:extLst>
              <a:ext uri="{FF2B5EF4-FFF2-40B4-BE49-F238E27FC236}">
                <a16:creationId xmlns:a16="http://schemas.microsoft.com/office/drawing/2014/main" id="{9937C7D2-088D-40C4-8777-2C0AD89A8FBC}"/>
              </a:ext>
            </a:extLst>
          </p:cNvPr>
          <p:cNvCxnSpPr>
            <a:cxnSpLocks/>
            <a:stCxn id="64" idx="2"/>
            <a:endCxn id="121" idx="0"/>
          </p:cNvCxnSpPr>
          <p:nvPr/>
        </p:nvCxnSpPr>
        <p:spPr bwMode="auto">
          <a:xfrm flipH="1">
            <a:off x="8666577" y="3515791"/>
            <a:ext cx="0" cy="12726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9906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6" name="左大括号 183">
            <a:extLst>
              <a:ext uri="{FF2B5EF4-FFF2-40B4-BE49-F238E27FC236}">
                <a16:creationId xmlns:a16="http://schemas.microsoft.com/office/drawing/2014/main" id="{15CCFD62-69D3-4350-80E8-86E21583BDCA}"/>
              </a:ext>
            </a:extLst>
          </p:cNvPr>
          <p:cNvSpPr/>
          <p:nvPr/>
        </p:nvSpPr>
        <p:spPr bwMode="auto">
          <a:xfrm rot="16200000">
            <a:off x="7355881" y="4375997"/>
            <a:ext cx="130697" cy="2498113"/>
          </a:xfrm>
          <a:prstGeom prst="leftBrace">
            <a:avLst>
              <a:gd name="adj1" fmla="val 59039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ＭＳ 明朝" pitchFamily="17" charset="-128"/>
              <a:ea typeface="ＭＳ 明朝" pitchFamily="17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文本框 184">
                <a:extLst>
                  <a:ext uri="{FF2B5EF4-FFF2-40B4-BE49-F238E27FC236}">
                    <a16:creationId xmlns:a16="http://schemas.microsoft.com/office/drawing/2014/main" id="{96366266-29AF-4327-8644-46D5971EA636}"/>
                  </a:ext>
                </a:extLst>
              </p:cNvPr>
              <p:cNvSpPr txBox="1"/>
              <p:nvPr/>
            </p:nvSpPr>
            <p:spPr>
              <a:xfrm>
                <a:off x="6246866" y="5640400"/>
                <a:ext cx="2236197" cy="720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𝑆𝑜𝑓𝑡𝑚𝑎𝑥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sSup>
                                <m:sSup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zh-CN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27" name="文本框 184">
                <a:extLst>
                  <a:ext uri="{FF2B5EF4-FFF2-40B4-BE49-F238E27FC236}">
                    <a16:creationId xmlns:a16="http://schemas.microsoft.com/office/drawing/2014/main" id="{96366266-29AF-4327-8644-46D5971EA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866" y="5640400"/>
                <a:ext cx="2236197" cy="720454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文本框 185">
                <a:extLst>
                  <a:ext uri="{FF2B5EF4-FFF2-40B4-BE49-F238E27FC236}">
                    <a16:creationId xmlns:a16="http://schemas.microsoft.com/office/drawing/2014/main" id="{EEEB4C7C-26D5-41CF-B2AC-EB2EDA8D0C05}"/>
                  </a:ext>
                </a:extLst>
              </p:cNvPr>
              <p:cNvSpPr txBox="1"/>
              <p:nvPr/>
            </p:nvSpPr>
            <p:spPr>
              <a:xfrm>
                <a:off x="5192532" y="3757071"/>
                <a:ext cx="810045" cy="327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𝐾𝑠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8" name="文本框 185">
                <a:extLst>
                  <a:ext uri="{FF2B5EF4-FFF2-40B4-BE49-F238E27FC236}">
                    <a16:creationId xmlns:a16="http://schemas.microsoft.com/office/drawing/2014/main" id="{EEEB4C7C-26D5-41CF-B2AC-EB2EDA8D0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32" y="3757071"/>
                <a:ext cx="810045" cy="327434"/>
              </a:xfrm>
              <a:prstGeom prst="rect">
                <a:avLst/>
              </a:prstGeom>
              <a:blipFill>
                <a:blip r:embed="rId4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文本框 186">
                <a:extLst>
                  <a:ext uri="{FF2B5EF4-FFF2-40B4-BE49-F238E27FC236}">
                    <a16:creationId xmlns:a16="http://schemas.microsoft.com/office/drawing/2014/main" id="{29A85CC7-2640-4A02-BF96-B8CE12FDCE3A}"/>
                  </a:ext>
                </a:extLst>
              </p:cNvPr>
              <p:cNvSpPr txBox="1"/>
              <p:nvPr/>
            </p:nvSpPr>
            <p:spPr>
              <a:xfrm>
                <a:off x="6602964" y="3751391"/>
                <a:ext cx="755274" cy="327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𝑉𝑠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9" name="文本框 186">
                <a:extLst>
                  <a:ext uri="{FF2B5EF4-FFF2-40B4-BE49-F238E27FC236}">
                    <a16:creationId xmlns:a16="http://schemas.microsoft.com/office/drawing/2014/main" id="{29A85CC7-2640-4A02-BF96-B8CE12FDC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64" y="3751391"/>
                <a:ext cx="755274" cy="327434"/>
              </a:xfrm>
              <a:prstGeom prst="rect">
                <a:avLst/>
              </a:prstGeom>
              <a:blipFill>
                <a:blip r:embed="rId4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0" name="图片 187">
            <a:extLst>
              <a:ext uri="{FF2B5EF4-FFF2-40B4-BE49-F238E27FC236}">
                <a16:creationId xmlns:a16="http://schemas.microsoft.com/office/drawing/2014/main" id="{65142628-0999-407C-802B-DB93292FC1E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7136" t="6239" r="35803" b="91738"/>
          <a:stretch/>
        </p:blipFill>
        <p:spPr>
          <a:xfrm>
            <a:off x="5222545" y="1853218"/>
            <a:ext cx="3242669" cy="94518"/>
          </a:xfrm>
          <a:prstGeom prst="rect">
            <a:avLst/>
          </a:prstGeom>
        </p:spPr>
      </p:pic>
      <p:sp>
        <p:nvSpPr>
          <p:cNvPr id="131" name="矩形 188">
            <a:extLst>
              <a:ext uri="{FF2B5EF4-FFF2-40B4-BE49-F238E27FC236}">
                <a16:creationId xmlns:a16="http://schemas.microsoft.com/office/drawing/2014/main" id="{21B7E351-C993-4037-A319-84DE51C13C56}"/>
              </a:ext>
            </a:extLst>
          </p:cNvPr>
          <p:cNvSpPr/>
          <p:nvPr/>
        </p:nvSpPr>
        <p:spPr bwMode="auto">
          <a:xfrm>
            <a:off x="5479466" y="1960161"/>
            <a:ext cx="2752796" cy="678098"/>
          </a:xfrm>
          <a:prstGeom prst="rect">
            <a:avLst/>
          </a:prstGeom>
          <a:solidFill>
            <a:srgbClr val="006FC1">
              <a:alpha val="10196"/>
            </a:srgbClr>
          </a:solidFill>
          <a:ln w="38100" cap="flat" cmpd="sng" algn="ctr">
            <a:solidFill>
              <a:srgbClr val="0070C0"/>
            </a:solidFill>
            <a:prstDash val="sysDash"/>
          </a:ln>
          <a:effectLst/>
        </p:spPr>
        <p:txBody>
          <a:bodyPr rtlCol="0" anchor="ctr"/>
          <a:lstStyle/>
          <a:p>
            <a:pPr algn="ctr"/>
            <a:endParaRPr lang="ja-JP" altLang="en-US" sz="1100" kern="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132" name="矩形 189">
            <a:extLst>
              <a:ext uri="{FF2B5EF4-FFF2-40B4-BE49-F238E27FC236}">
                <a16:creationId xmlns:a16="http://schemas.microsoft.com/office/drawing/2014/main" id="{EE56BE5A-9843-4AD4-AE21-F94662D2A821}"/>
              </a:ext>
            </a:extLst>
          </p:cNvPr>
          <p:cNvSpPr/>
          <p:nvPr/>
        </p:nvSpPr>
        <p:spPr bwMode="auto">
          <a:xfrm>
            <a:off x="6412262" y="1980010"/>
            <a:ext cx="887205" cy="64052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ja-JP" altLang="en-US" sz="1100" kern="0" dirty="0">
              <a:solidFill>
                <a:sysClr val="windowText" lastClr="000000"/>
              </a:solidFill>
              <a:ea typeface="ＭＳ Ｐゴシック"/>
            </a:endParaRPr>
          </a:p>
        </p:txBody>
      </p:sp>
      <p:cxnSp>
        <p:nvCxnSpPr>
          <p:cNvPr id="133" name="连接符: 肘形 169">
            <a:extLst>
              <a:ext uri="{FF2B5EF4-FFF2-40B4-BE49-F238E27FC236}">
                <a16:creationId xmlns:a16="http://schemas.microsoft.com/office/drawing/2014/main" id="{AB5F0C1F-2D73-426B-9A16-455D618C14CA}"/>
              </a:ext>
            </a:extLst>
          </p:cNvPr>
          <p:cNvCxnSpPr>
            <a:cxnSpLocks/>
            <a:stCxn id="131" idx="0"/>
            <a:endCxn id="64" idx="0"/>
          </p:cNvCxnSpPr>
          <p:nvPr/>
        </p:nvCxnSpPr>
        <p:spPr bwMode="auto">
          <a:xfrm rot="16200000" flipH="1">
            <a:off x="7232112" y="1583913"/>
            <a:ext cx="1062155" cy="1814652"/>
          </a:xfrm>
          <a:prstGeom prst="bentConnector3">
            <a:avLst>
              <a:gd name="adj1" fmla="val -21172"/>
            </a:avLst>
          </a:prstGeom>
          <a:solidFill>
            <a:schemeClr val="accent1"/>
          </a:solidFill>
          <a:ln w="28575" cap="flat" cmpd="sng" algn="ctr">
            <a:solidFill>
              <a:srgbClr val="F9906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4" name="圆角矩形 191">
            <a:extLst>
              <a:ext uri="{FF2B5EF4-FFF2-40B4-BE49-F238E27FC236}">
                <a16:creationId xmlns:a16="http://schemas.microsoft.com/office/drawing/2014/main" id="{B0082CED-09BE-4CF6-AB27-B03D3A3C136B}"/>
              </a:ext>
            </a:extLst>
          </p:cNvPr>
          <p:cNvSpPr/>
          <p:nvPr/>
        </p:nvSpPr>
        <p:spPr bwMode="auto">
          <a:xfrm>
            <a:off x="6977359" y="1989507"/>
            <a:ext cx="153675" cy="15367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12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文本框 192">
                <a:extLst>
                  <a:ext uri="{FF2B5EF4-FFF2-40B4-BE49-F238E27FC236}">
                    <a16:creationId xmlns:a16="http://schemas.microsoft.com/office/drawing/2014/main" id="{599561C3-6390-437D-9BD0-02279DECDB22}"/>
                  </a:ext>
                </a:extLst>
              </p:cNvPr>
              <p:cNvSpPr txBox="1"/>
              <p:nvPr/>
            </p:nvSpPr>
            <p:spPr>
              <a:xfrm>
                <a:off x="5589607" y="4936438"/>
                <a:ext cx="810045" cy="327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5" name="文本框 192">
                <a:extLst>
                  <a:ext uri="{FF2B5EF4-FFF2-40B4-BE49-F238E27FC236}">
                    <a16:creationId xmlns:a16="http://schemas.microsoft.com/office/drawing/2014/main" id="{599561C3-6390-437D-9BD0-02279DECD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607" y="4936438"/>
                <a:ext cx="810045" cy="327434"/>
              </a:xfrm>
              <a:prstGeom prst="rect">
                <a:avLst/>
              </a:prstGeom>
              <a:blipFill>
                <a:blip r:embed="rId4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193">
                <a:extLst>
                  <a:ext uri="{FF2B5EF4-FFF2-40B4-BE49-F238E27FC236}">
                    <a16:creationId xmlns:a16="http://schemas.microsoft.com/office/drawing/2014/main" id="{6B6F7490-C393-4D0E-97E6-EE8191409E55}"/>
                  </a:ext>
                </a:extLst>
              </p:cNvPr>
              <p:cNvSpPr txBox="1"/>
              <p:nvPr/>
            </p:nvSpPr>
            <p:spPr>
              <a:xfrm>
                <a:off x="6976712" y="4929279"/>
                <a:ext cx="810045" cy="327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6" name="文本框 193">
                <a:extLst>
                  <a:ext uri="{FF2B5EF4-FFF2-40B4-BE49-F238E27FC236}">
                    <a16:creationId xmlns:a16="http://schemas.microsoft.com/office/drawing/2014/main" id="{6B6F7490-C393-4D0E-97E6-EE8191409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712" y="4929279"/>
                <a:ext cx="810045" cy="327434"/>
              </a:xfrm>
              <a:prstGeom prst="rect">
                <a:avLst/>
              </a:prstGeom>
              <a:blipFill>
                <a:blip r:embed="rId44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文本框 194">
                <a:extLst>
                  <a:ext uri="{FF2B5EF4-FFF2-40B4-BE49-F238E27FC236}">
                    <a16:creationId xmlns:a16="http://schemas.microsoft.com/office/drawing/2014/main" id="{910B156C-E839-46DD-9C77-8C2CAB4DC55A}"/>
                  </a:ext>
                </a:extLst>
              </p:cNvPr>
              <p:cNvSpPr txBox="1"/>
              <p:nvPr/>
            </p:nvSpPr>
            <p:spPr>
              <a:xfrm>
                <a:off x="8067306" y="4914815"/>
                <a:ext cx="810045" cy="327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7" name="文本框 194">
                <a:extLst>
                  <a:ext uri="{FF2B5EF4-FFF2-40B4-BE49-F238E27FC236}">
                    <a16:creationId xmlns:a16="http://schemas.microsoft.com/office/drawing/2014/main" id="{910B156C-E839-46DD-9C77-8C2CAB4DC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306" y="4914815"/>
                <a:ext cx="810045" cy="327434"/>
              </a:xfrm>
              <a:prstGeom prst="rect">
                <a:avLst/>
              </a:prstGeom>
              <a:blipFill>
                <a:blip r:embed="rId45"/>
                <a:stretch>
                  <a:fillRect b="-3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直线箭头连接符 195">
            <a:extLst>
              <a:ext uri="{FF2B5EF4-FFF2-40B4-BE49-F238E27FC236}">
                <a16:creationId xmlns:a16="http://schemas.microsoft.com/office/drawing/2014/main" id="{CF0FBC1A-652D-47F9-8482-31E9F3959CB6}"/>
              </a:ext>
            </a:extLst>
          </p:cNvPr>
          <p:cNvCxnSpPr/>
          <p:nvPr/>
        </p:nvCxnSpPr>
        <p:spPr bwMode="auto">
          <a:xfrm>
            <a:off x="5864900" y="3493753"/>
            <a:ext cx="1170" cy="159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9" name="直线箭头连接符 196">
            <a:extLst>
              <a:ext uri="{FF2B5EF4-FFF2-40B4-BE49-F238E27FC236}">
                <a16:creationId xmlns:a16="http://schemas.microsoft.com/office/drawing/2014/main" id="{0D7112F4-A178-41E7-B32A-829FFD143E19}"/>
              </a:ext>
            </a:extLst>
          </p:cNvPr>
          <p:cNvCxnSpPr/>
          <p:nvPr/>
        </p:nvCxnSpPr>
        <p:spPr bwMode="auto">
          <a:xfrm>
            <a:off x="6487241" y="3494002"/>
            <a:ext cx="1170" cy="159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0" name="直线箭头连接符 197">
            <a:extLst>
              <a:ext uri="{FF2B5EF4-FFF2-40B4-BE49-F238E27FC236}">
                <a16:creationId xmlns:a16="http://schemas.microsoft.com/office/drawing/2014/main" id="{C486506A-A0AF-47EF-A2D0-EAF34BEC82DB}"/>
              </a:ext>
            </a:extLst>
          </p:cNvPr>
          <p:cNvCxnSpPr>
            <a:cxnSpLocks/>
          </p:cNvCxnSpPr>
          <p:nvPr/>
        </p:nvCxnSpPr>
        <p:spPr bwMode="auto">
          <a:xfrm>
            <a:off x="5949339" y="2741560"/>
            <a:ext cx="1303551" cy="2617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1" name="直线箭头连接符 198">
            <a:extLst>
              <a:ext uri="{FF2B5EF4-FFF2-40B4-BE49-F238E27FC236}">
                <a16:creationId xmlns:a16="http://schemas.microsoft.com/office/drawing/2014/main" id="{6741E5BA-8519-488B-8EDA-A5CBD516174E}"/>
              </a:ext>
            </a:extLst>
          </p:cNvPr>
          <p:cNvCxnSpPr/>
          <p:nvPr/>
        </p:nvCxnSpPr>
        <p:spPr bwMode="auto">
          <a:xfrm>
            <a:off x="7252890" y="3495126"/>
            <a:ext cx="1170" cy="159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2" name="直线箭头连接符 199">
            <a:extLst>
              <a:ext uri="{FF2B5EF4-FFF2-40B4-BE49-F238E27FC236}">
                <a16:creationId xmlns:a16="http://schemas.microsoft.com/office/drawing/2014/main" id="{9885A331-AAD7-4EB4-B813-8C7B5246E5C0}"/>
              </a:ext>
            </a:extLst>
          </p:cNvPr>
          <p:cNvCxnSpPr/>
          <p:nvPr/>
        </p:nvCxnSpPr>
        <p:spPr bwMode="auto">
          <a:xfrm>
            <a:off x="7871140" y="3495269"/>
            <a:ext cx="1170" cy="1595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直线箭头连接符 200">
            <a:extLst>
              <a:ext uri="{FF2B5EF4-FFF2-40B4-BE49-F238E27FC236}">
                <a16:creationId xmlns:a16="http://schemas.microsoft.com/office/drawing/2014/main" id="{B3B8862E-BE47-4C71-AB90-06114FDB106E}"/>
              </a:ext>
            </a:extLst>
          </p:cNvPr>
          <p:cNvCxnSpPr>
            <a:cxnSpLocks/>
            <a:stCxn id="55" idx="2"/>
            <a:endCxn id="75" idx="0"/>
          </p:cNvCxnSpPr>
          <p:nvPr/>
        </p:nvCxnSpPr>
        <p:spPr bwMode="auto">
          <a:xfrm>
            <a:off x="6843880" y="2750564"/>
            <a:ext cx="701927" cy="2597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4" name="直线箭头连接符 201">
            <a:extLst>
              <a:ext uri="{FF2B5EF4-FFF2-40B4-BE49-F238E27FC236}">
                <a16:creationId xmlns:a16="http://schemas.microsoft.com/office/drawing/2014/main" id="{D4164299-A47A-451B-8AD8-825C495F1058}"/>
              </a:ext>
            </a:extLst>
          </p:cNvPr>
          <p:cNvCxnSpPr>
            <a:cxnSpLocks/>
          </p:cNvCxnSpPr>
          <p:nvPr/>
        </p:nvCxnSpPr>
        <p:spPr bwMode="auto">
          <a:xfrm>
            <a:off x="7766097" y="2741958"/>
            <a:ext cx="103086" cy="2683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5" name="文本框 202">
            <a:extLst>
              <a:ext uri="{FF2B5EF4-FFF2-40B4-BE49-F238E27FC236}">
                <a16:creationId xmlns:a16="http://schemas.microsoft.com/office/drawing/2014/main" id="{286A903F-88AA-43A4-9CF0-81017DB48052}"/>
              </a:ext>
            </a:extLst>
          </p:cNvPr>
          <p:cNvSpPr txBox="1"/>
          <p:nvPr/>
        </p:nvSpPr>
        <p:spPr>
          <a:xfrm>
            <a:off x="8211066" y="2040181"/>
            <a:ext cx="323480" cy="354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…</a:t>
            </a:r>
            <a:endParaRPr lang="ja-JP" altLang="en-US" sz="2000" dirty="0"/>
          </a:p>
        </p:txBody>
      </p:sp>
      <p:sp>
        <p:nvSpPr>
          <p:cNvPr id="146" name="文本框 203">
            <a:extLst>
              <a:ext uri="{FF2B5EF4-FFF2-40B4-BE49-F238E27FC236}">
                <a16:creationId xmlns:a16="http://schemas.microsoft.com/office/drawing/2014/main" id="{14DCB349-CBDB-40B2-B8DC-47A4BEC9D6E3}"/>
              </a:ext>
            </a:extLst>
          </p:cNvPr>
          <p:cNvSpPr txBox="1"/>
          <p:nvPr/>
        </p:nvSpPr>
        <p:spPr>
          <a:xfrm>
            <a:off x="4831798" y="6338468"/>
            <a:ext cx="444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Proposed SW-CFA (e.g., N=1)</a:t>
            </a:r>
            <a:endParaRPr kumimoji="1" lang="zh-CN" altLang="en-US" sz="24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矩形 204">
                <a:extLst>
                  <a:ext uri="{FF2B5EF4-FFF2-40B4-BE49-F238E27FC236}">
                    <a16:creationId xmlns:a16="http://schemas.microsoft.com/office/drawing/2014/main" id="{3CF9AD4D-9485-4EC6-86C0-E095D21EDDBC}"/>
                  </a:ext>
                </a:extLst>
              </p:cNvPr>
              <p:cNvSpPr/>
              <p:nvPr/>
            </p:nvSpPr>
            <p:spPr bwMode="auto">
              <a:xfrm>
                <a:off x="5500887" y="2000300"/>
                <a:ext cx="378934" cy="171261"/>
              </a:xfrm>
              <a:prstGeom prst="rect">
                <a:avLst/>
              </a:prstGeom>
              <a:solidFill>
                <a:srgbClr val="FFFFFF">
                  <a:alpha val="75686"/>
                </a:srgbClr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lIns="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sSub>
                            <m:sSubPr>
                              <m:ctrlP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7" name="矩形 204">
                <a:extLst>
                  <a:ext uri="{FF2B5EF4-FFF2-40B4-BE49-F238E27FC236}">
                    <a16:creationId xmlns:a16="http://schemas.microsoft.com/office/drawing/2014/main" id="{3CF9AD4D-9485-4EC6-86C0-E095D21ED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0887" y="2000300"/>
                <a:ext cx="378934" cy="171261"/>
              </a:xfrm>
              <a:prstGeom prst="rect">
                <a:avLst/>
              </a:prstGeom>
              <a:blipFill>
                <a:blip r:embed="rId46"/>
                <a:stretch>
                  <a:fillRect l="-13846" t="-13333" r="-18462" b="-30000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矩形 205">
                <a:extLst>
                  <a:ext uri="{FF2B5EF4-FFF2-40B4-BE49-F238E27FC236}">
                    <a16:creationId xmlns:a16="http://schemas.microsoft.com/office/drawing/2014/main" id="{A6526B0B-F00A-4E58-A943-036475C7A73F}"/>
                  </a:ext>
                </a:extLst>
              </p:cNvPr>
              <p:cNvSpPr/>
              <p:nvPr/>
            </p:nvSpPr>
            <p:spPr bwMode="auto">
              <a:xfrm>
                <a:off x="6434208" y="2006525"/>
                <a:ext cx="296707" cy="171261"/>
              </a:xfrm>
              <a:prstGeom prst="rect">
                <a:avLst/>
              </a:prstGeom>
              <a:solidFill>
                <a:srgbClr val="FFFFFF">
                  <a:alpha val="75686"/>
                </a:srgbClr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lIns="0" rIns="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sSub>
                            <m:sSubPr>
                              <m:ctrlP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8" name="矩形 205">
                <a:extLst>
                  <a:ext uri="{FF2B5EF4-FFF2-40B4-BE49-F238E27FC236}">
                    <a16:creationId xmlns:a16="http://schemas.microsoft.com/office/drawing/2014/main" id="{A6526B0B-F00A-4E58-A943-036475C7A7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4208" y="2006525"/>
                <a:ext cx="296707" cy="171261"/>
              </a:xfrm>
              <a:prstGeom prst="rect">
                <a:avLst/>
              </a:prstGeom>
              <a:blipFill>
                <a:blip r:embed="rId47"/>
                <a:stretch>
                  <a:fillRect l="-11765" t="-13333" r="-5882" b="-30000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矩形 206">
                <a:extLst>
                  <a:ext uri="{FF2B5EF4-FFF2-40B4-BE49-F238E27FC236}">
                    <a16:creationId xmlns:a16="http://schemas.microsoft.com/office/drawing/2014/main" id="{4D59ED26-FFF3-48DB-9C8D-4493ABE7FFAA}"/>
                  </a:ext>
                </a:extLst>
              </p:cNvPr>
              <p:cNvSpPr/>
              <p:nvPr/>
            </p:nvSpPr>
            <p:spPr bwMode="auto">
              <a:xfrm>
                <a:off x="7335717" y="1997493"/>
                <a:ext cx="378934" cy="171261"/>
              </a:xfrm>
              <a:prstGeom prst="rect">
                <a:avLst/>
              </a:prstGeom>
              <a:solidFill>
                <a:srgbClr val="FFFFFF">
                  <a:alpha val="75686"/>
                </a:srgbClr>
              </a:solid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lIns="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sSub>
                            <m:sSubPr>
                              <m:ctrlP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9" name="矩形 206">
                <a:extLst>
                  <a:ext uri="{FF2B5EF4-FFF2-40B4-BE49-F238E27FC236}">
                    <a16:creationId xmlns:a16="http://schemas.microsoft.com/office/drawing/2014/main" id="{4D59ED26-FFF3-48DB-9C8D-4493ABE7F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5717" y="1997493"/>
                <a:ext cx="378934" cy="171261"/>
              </a:xfrm>
              <a:prstGeom prst="rect">
                <a:avLst/>
              </a:prstGeom>
              <a:blipFill>
                <a:blip r:embed="rId48"/>
                <a:stretch>
                  <a:fillRect l="-13846" t="-16667" r="-18462" b="-26667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右箭头 210">
            <a:extLst>
              <a:ext uri="{FF2B5EF4-FFF2-40B4-BE49-F238E27FC236}">
                <a16:creationId xmlns:a16="http://schemas.microsoft.com/office/drawing/2014/main" id="{6669380A-4C1F-48E3-BF9A-42156EC1F807}"/>
              </a:ext>
            </a:extLst>
          </p:cNvPr>
          <p:cNvSpPr/>
          <p:nvPr/>
        </p:nvSpPr>
        <p:spPr bwMode="auto">
          <a:xfrm>
            <a:off x="3772518" y="3499145"/>
            <a:ext cx="1015625" cy="662469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151" name="文本框 211">
            <a:extLst>
              <a:ext uri="{FF2B5EF4-FFF2-40B4-BE49-F238E27FC236}">
                <a16:creationId xmlns:a16="http://schemas.microsoft.com/office/drawing/2014/main" id="{D6C41319-BAFB-4185-9ECC-CCC99BC2053F}"/>
              </a:ext>
            </a:extLst>
          </p:cNvPr>
          <p:cNvSpPr txBox="1"/>
          <p:nvPr/>
        </p:nvSpPr>
        <p:spPr>
          <a:xfrm>
            <a:off x="3581541" y="4198278"/>
            <a:ext cx="1451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+mn-lt"/>
              </a:rPr>
              <a:t>Extension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152" name="文本框 212">
            <a:extLst>
              <a:ext uri="{FF2B5EF4-FFF2-40B4-BE49-F238E27FC236}">
                <a16:creationId xmlns:a16="http://schemas.microsoft.com/office/drawing/2014/main" id="{B79E4914-B159-4E4C-90F2-BCB4011AC936}"/>
              </a:ext>
            </a:extLst>
          </p:cNvPr>
          <p:cNvSpPr txBox="1"/>
          <p:nvPr/>
        </p:nvSpPr>
        <p:spPr>
          <a:xfrm>
            <a:off x="9339964" y="2747480"/>
            <a:ext cx="2764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latin typeface="+mn-lt"/>
              </a:rPr>
              <a:t>Cross-frame correlation</a:t>
            </a:r>
          </a:p>
          <a:p>
            <a:r>
              <a:rPr kumimoji="1" lang="ja-JP" altLang="en-US" sz="2800" i="1" dirty="0"/>
              <a:t>　</a:t>
            </a:r>
            <a:r>
              <a:rPr lang="en-US" altLang="zh-CN" sz="2400" i="1" dirty="0"/>
              <a:t>Q</a:t>
            </a:r>
            <a:r>
              <a:rPr lang="en-US" altLang="zh-CN" sz="2400" dirty="0"/>
              <a:t>: source frame</a:t>
            </a:r>
          </a:p>
          <a:p>
            <a:r>
              <a:rPr lang="en-US" altLang="zh-CN" sz="2400" i="1" dirty="0"/>
              <a:t>K, V</a:t>
            </a:r>
            <a:r>
              <a:rPr lang="en-US" altLang="zh-CN" sz="2400" dirty="0"/>
              <a:t>: Nearby frames in a sliding window</a:t>
            </a:r>
          </a:p>
        </p:txBody>
      </p:sp>
    </p:spTree>
    <p:extLst>
      <p:ext uri="{BB962C8B-B14F-4D97-AF65-F5344CB8AC3E}">
        <p14:creationId xmlns:p14="http://schemas.microsoft.com/office/powerpoint/2010/main" val="170561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F2C92B-40F2-4EBB-A314-E2B2C1C6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of Our Method</a:t>
            </a:r>
            <a:endParaRPr kumimoji="1" lang="ja-JP" altLang="en-US" dirty="0"/>
          </a:p>
        </p:txBody>
      </p:sp>
      <p:pic>
        <p:nvPicPr>
          <p:cNvPr id="8" name="图片 29">
            <a:extLst>
              <a:ext uri="{FF2B5EF4-FFF2-40B4-BE49-F238E27FC236}">
                <a16:creationId xmlns:a16="http://schemas.microsoft.com/office/drawing/2014/main" id="{26674E2E-231B-4F9C-B04B-43E13902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105" y="1025555"/>
            <a:ext cx="12104492" cy="3825173"/>
          </a:xfrm>
          <a:prstGeom prst="rect">
            <a:avLst/>
          </a:prstGeom>
        </p:spPr>
      </p:pic>
      <p:sp>
        <p:nvSpPr>
          <p:cNvPr id="9" name="文本框 2">
            <a:extLst>
              <a:ext uri="{FF2B5EF4-FFF2-40B4-BE49-F238E27FC236}">
                <a16:creationId xmlns:a16="http://schemas.microsoft.com/office/drawing/2014/main" id="{7BE4414C-0799-418E-8985-6BC24D857175}"/>
              </a:ext>
            </a:extLst>
          </p:cNvPr>
          <p:cNvSpPr txBox="1"/>
          <p:nvPr/>
        </p:nvSpPr>
        <p:spPr>
          <a:xfrm>
            <a:off x="736394" y="4871001"/>
            <a:ext cx="5058136" cy="1323439"/>
          </a:xfrm>
          <a:prstGeom prst="rect">
            <a:avLst/>
          </a:prstGeom>
          <a:solidFill>
            <a:srgbClr val="DAEDEF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For better content preservation: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ControlNet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For all-in-one</a:t>
            </a:r>
            <a:r>
              <a:rPr kumimoji="1" lang="en-US" altLang="zh-CN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 restoration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Task Prompt Guidance (TPG)</a:t>
            </a:r>
            <a:endParaRPr kumimoji="1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F7C1DFDC-47D1-4C96-A794-4D8F1141672D}"/>
              </a:ext>
            </a:extLst>
          </p:cNvPr>
          <p:cNvSpPr txBox="1"/>
          <p:nvPr/>
        </p:nvSpPr>
        <p:spPr>
          <a:xfrm>
            <a:off x="6253658" y="4850728"/>
            <a:ext cx="5623032" cy="1323439"/>
          </a:xfrm>
          <a:prstGeom prst="rect">
            <a:avLst/>
          </a:prstGeom>
          <a:solidFill>
            <a:srgbClr val="DAEDEF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For better content preservation: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DDIM Inversion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rPr>
              <a:t>For better temporal consistency</a:t>
            </a:r>
          </a:p>
          <a:p>
            <a:pPr marL="342900" lvl="0" indent="-342900" defTabSz="914400">
              <a:buFont typeface="Arial" panose="020B0604020202020204" pitchFamily="34" charset="0"/>
              <a:buChar char="•"/>
            </a:pPr>
            <a:r>
              <a:rPr lang="en-US" altLang="ja-JP" sz="2000" dirty="0"/>
              <a:t>Sliding-Window Cross-Frame Attention (SW-CFA)</a:t>
            </a:r>
            <a:endParaRPr kumimoji="1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13" name="スライド番号プレースホルダー 9">
            <a:extLst>
              <a:ext uri="{FF2B5EF4-FFF2-40B4-BE49-F238E27FC236}">
                <a16:creationId xmlns:a16="http://schemas.microsoft.com/office/drawing/2014/main" id="{D2A08470-C8DC-4867-B143-D019318AD9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6382" y="6599583"/>
            <a:ext cx="646044" cy="245165"/>
          </a:xfrm>
        </p:spPr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053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Image Restoration</a:t>
            </a:r>
            <a:endParaRPr lang="ja-JP" altLang="en-US" dirty="0"/>
          </a:p>
        </p:txBody>
      </p:sp>
      <p:pic>
        <p:nvPicPr>
          <p:cNvPr id="9" name="图片 67" descr="男人骑着摩托车&#10;&#10;中度可信度描述已自动生成">
            <a:extLst>
              <a:ext uri="{FF2B5EF4-FFF2-40B4-BE49-F238E27FC236}">
                <a16:creationId xmlns:a16="http://schemas.microsoft.com/office/drawing/2014/main" id="{A00DEC13-40CB-4C3D-A992-0191356C9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39" b="50202"/>
          <a:stretch/>
        </p:blipFill>
        <p:spPr>
          <a:xfrm>
            <a:off x="9038720" y="1072359"/>
            <a:ext cx="2922212" cy="2091838"/>
          </a:xfrm>
          <a:prstGeom prst="rect">
            <a:avLst/>
          </a:prstGeom>
        </p:spPr>
      </p:pic>
      <p:pic>
        <p:nvPicPr>
          <p:cNvPr id="15" name="图片 126" descr="草地上的汽车&#10;&#10;描述已自动生成">
            <a:extLst>
              <a:ext uri="{FF2B5EF4-FFF2-40B4-BE49-F238E27FC236}">
                <a16:creationId xmlns:a16="http://schemas.microsoft.com/office/drawing/2014/main" id="{45FC2B42-9835-49F4-A9AE-7FE3FEBE0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r="5641" b="49830"/>
          <a:stretch/>
        </p:blipFill>
        <p:spPr>
          <a:xfrm>
            <a:off x="5931959" y="1072359"/>
            <a:ext cx="2922211" cy="2091838"/>
          </a:xfrm>
          <a:prstGeom prst="rect">
            <a:avLst/>
          </a:prstGeom>
        </p:spPr>
      </p:pic>
      <p:pic>
        <p:nvPicPr>
          <p:cNvPr id="16" name="Picture 2" descr="daclip">
            <a:extLst>
              <a:ext uri="{FF2B5EF4-FFF2-40B4-BE49-F238E27FC236}">
                <a16:creationId xmlns:a16="http://schemas.microsoft.com/office/drawing/2014/main" id="{D9E72319-47D6-4EB4-AE2B-D02ADE8E3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93" y="993017"/>
            <a:ext cx="3271897" cy="22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aclip">
            <a:extLst>
              <a:ext uri="{FF2B5EF4-FFF2-40B4-BE49-F238E27FC236}">
                <a16:creationId xmlns:a16="http://schemas.microsoft.com/office/drawing/2014/main" id="{AEFF0DF6-C4D0-41F4-8BFB-4B861AE45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49" y="4133595"/>
            <a:ext cx="3225384" cy="22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aclip">
            <a:extLst>
              <a:ext uri="{FF2B5EF4-FFF2-40B4-BE49-F238E27FC236}">
                <a16:creationId xmlns:a16="http://schemas.microsoft.com/office/drawing/2014/main" id="{DAEFB5F7-5D76-4287-B9EA-E0A7C6781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1377" y="981363"/>
            <a:ext cx="2440435" cy="2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aclip">
            <a:extLst>
              <a:ext uri="{FF2B5EF4-FFF2-40B4-BE49-F238E27FC236}">
                <a16:creationId xmlns:a16="http://schemas.microsoft.com/office/drawing/2014/main" id="{2C7537B7-4573-47D8-8ADB-8074B8D30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5871" y="4122924"/>
            <a:ext cx="2351447" cy="2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コンテンツ プレースホルダー 5">
            <a:extLst>
              <a:ext uri="{FF2B5EF4-FFF2-40B4-BE49-F238E27FC236}">
                <a16:creationId xmlns:a16="http://schemas.microsoft.com/office/drawing/2014/main" id="{4B43C390-CBFE-4D33-9AB9-440919653F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9110" y="6284816"/>
            <a:ext cx="3013863" cy="50951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/>
              <a:t>Denoising</a:t>
            </a:r>
            <a:endParaRPr lang="ja-JP" altLang="en-US" dirty="0"/>
          </a:p>
        </p:txBody>
      </p:sp>
      <p:pic>
        <p:nvPicPr>
          <p:cNvPr id="14" name="图片 126" descr="草地上的汽车&#10;&#10;描述已自动生成">
            <a:extLst>
              <a:ext uri="{FF2B5EF4-FFF2-40B4-BE49-F238E27FC236}">
                <a16:creationId xmlns:a16="http://schemas.microsoft.com/office/drawing/2014/main" id="{33B2E925-AEB1-4A32-83C2-975B48F41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t="50264" r="5641"/>
          <a:stretch/>
        </p:blipFill>
        <p:spPr>
          <a:xfrm>
            <a:off x="5931959" y="4213004"/>
            <a:ext cx="2922211" cy="2073762"/>
          </a:xfrm>
          <a:prstGeom prst="rect">
            <a:avLst/>
          </a:prstGeom>
        </p:spPr>
      </p:pic>
      <p:pic>
        <p:nvPicPr>
          <p:cNvPr id="18" name="图片 67" descr="男人骑着摩托车&#10;&#10;中度可信度描述已自动生成">
            <a:extLst>
              <a:ext uri="{FF2B5EF4-FFF2-40B4-BE49-F238E27FC236}">
                <a16:creationId xmlns:a16="http://schemas.microsoft.com/office/drawing/2014/main" id="{29221CBC-93C2-49BC-8AE0-E162F94A6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02" r="6339"/>
          <a:stretch/>
        </p:blipFill>
        <p:spPr>
          <a:xfrm>
            <a:off x="9038720" y="4204140"/>
            <a:ext cx="2922212" cy="2091839"/>
          </a:xfrm>
          <a:prstGeom prst="rect">
            <a:avLst/>
          </a:prstGeom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6F0C4805-D2F2-488E-B360-3F9448847AEE}"/>
              </a:ext>
            </a:extLst>
          </p:cNvPr>
          <p:cNvCxnSpPr>
            <a:cxnSpLocks/>
          </p:cNvCxnSpPr>
          <p:nvPr/>
        </p:nvCxnSpPr>
        <p:spPr>
          <a:xfrm>
            <a:off x="1696041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5">
            <a:extLst>
              <a:ext uri="{FF2B5EF4-FFF2-40B4-BE49-F238E27FC236}">
                <a16:creationId xmlns:a16="http://schemas.microsoft.com/office/drawing/2014/main" id="{35761E97-73E2-4C4A-A8C4-F0784262C86B}"/>
              </a:ext>
            </a:extLst>
          </p:cNvPr>
          <p:cNvSpPr txBox="1">
            <a:spLocks/>
          </p:cNvSpPr>
          <p:nvPr/>
        </p:nvSpPr>
        <p:spPr>
          <a:xfrm>
            <a:off x="3415870" y="6284816"/>
            <a:ext cx="2351449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/>
              <a:t>Dehazing</a:t>
            </a:r>
            <a:endParaRPr lang="ja-JP" altLang="en-US" dirty="0"/>
          </a:p>
        </p:txBody>
      </p:sp>
      <p:sp>
        <p:nvSpPr>
          <p:cNvPr id="36" name="コンテンツ プレースホルダー 5">
            <a:extLst>
              <a:ext uri="{FF2B5EF4-FFF2-40B4-BE49-F238E27FC236}">
                <a16:creationId xmlns:a16="http://schemas.microsoft.com/office/drawing/2014/main" id="{4A367B44-3917-4B2C-9183-5411635CD42A}"/>
              </a:ext>
            </a:extLst>
          </p:cNvPr>
          <p:cNvSpPr txBox="1">
            <a:spLocks/>
          </p:cNvSpPr>
          <p:nvPr/>
        </p:nvSpPr>
        <p:spPr>
          <a:xfrm>
            <a:off x="5941534" y="6284816"/>
            <a:ext cx="2903060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 err="1"/>
              <a:t>Deraining</a:t>
            </a:r>
            <a:endParaRPr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DBFCEF7B-9588-44D7-88B0-56C74A6B5794}"/>
              </a:ext>
            </a:extLst>
          </p:cNvPr>
          <p:cNvSpPr txBox="1">
            <a:spLocks/>
          </p:cNvSpPr>
          <p:nvPr/>
        </p:nvSpPr>
        <p:spPr>
          <a:xfrm>
            <a:off x="9048296" y="6284816"/>
            <a:ext cx="2903060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/>
              <a:t>Super Resolution</a:t>
            </a:r>
            <a:endParaRPr lang="ja-JP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291BEFF7-1035-4069-B2C5-9A9B4E9657E8}"/>
              </a:ext>
            </a:extLst>
          </p:cNvPr>
          <p:cNvCxnSpPr>
            <a:cxnSpLocks/>
          </p:cNvCxnSpPr>
          <p:nvPr/>
        </p:nvCxnSpPr>
        <p:spPr>
          <a:xfrm>
            <a:off x="4591594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EDAC5F75-E5CD-4818-B8FD-D96AB81F0D83}"/>
              </a:ext>
            </a:extLst>
          </p:cNvPr>
          <p:cNvCxnSpPr>
            <a:cxnSpLocks/>
          </p:cNvCxnSpPr>
          <p:nvPr/>
        </p:nvCxnSpPr>
        <p:spPr>
          <a:xfrm>
            <a:off x="7393064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6368868F-C0CA-40CA-AD09-526BF06CC9D0}"/>
              </a:ext>
            </a:extLst>
          </p:cNvPr>
          <p:cNvCxnSpPr>
            <a:cxnSpLocks/>
          </p:cNvCxnSpPr>
          <p:nvPr/>
        </p:nvCxnSpPr>
        <p:spPr>
          <a:xfrm>
            <a:off x="10499826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94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4">
            <a:extLst>
              <a:ext uri="{FF2B5EF4-FFF2-40B4-BE49-F238E27FC236}">
                <a16:creationId xmlns:a16="http://schemas.microsoft.com/office/drawing/2014/main" id="{E67C0925-E767-4809-B4A4-23DF7380D12D}"/>
              </a:ext>
            </a:extLst>
          </p:cNvPr>
          <p:cNvSpPr txBox="1"/>
          <p:nvPr/>
        </p:nvSpPr>
        <p:spPr>
          <a:xfrm>
            <a:off x="429289" y="5676980"/>
            <a:ext cx="1149927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+mn-lt"/>
              </a:rPr>
              <a:t>FID and KID: No-reference </a:t>
            </a:r>
            <a:r>
              <a:rPr kumimoji="1" lang="en-US" altLang="zh-CN" sz="2400" dirty="0"/>
              <a:t>metrics widely used for diffusion-based image generation</a:t>
            </a:r>
            <a:endParaRPr kumimoji="1" lang="en-US" altLang="zh-CN" sz="2400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Evaluating feature distribution similarity between clean images and restored images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Experiments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graphicFrame>
        <p:nvGraphicFramePr>
          <p:cNvPr id="36" name="表 5">
            <a:extLst>
              <a:ext uri="{FF2B5EF4-FFF2-40B4-BE49-F238E27FC236}">
                <a16:creationId xmlns:a16="http://schemas.microsoft.com/office/drawing/2014/main" id="{0E5DB4F0-64F5-4E16-8E80-9C974D829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13655"/>
              </p:ext>
            </p:extLst>
          </p:nvPr>
        </p:nvGraphicFramePr>
        <p:xfrm>
          <a:off x="250334" y="1564873"/>
          <a:ext cx="11665530" cy="22096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4255">
                  <a:extLst>
                    <a:ext uri="{9D8B030D-6E8A-4147-A177-3AD203B41FA5}">
                      <a16:colId xmlns:a16="http://schemas.microsoft.com/office/drawing/2014/main" val="2461006319"/>
                    </a:ext>
                  </a:extLst>
                </a:gridCol>
                <a:gridCol w="1944255">
                  <a:extLst>
                    <a:ext uri="{9D8B030D-6E8A-4147-A177-3AD203B41FA5}">
                      <a16:colId xmlns:a16="http://schemas.microsoft.com/office/drawing/2014/main" val="647563637"/>
                    </a:ext>
                  </a:extLst>
                </a:gridCol>
                <a:gridCol w="1944255">
                  <a:extLst>
                    <a:ext uri="{9D8B030D-6E8A-4147-A177-3AD203B41FA5}">
                      <a16:colId xmlns:a16="http://schemas.microsoft.com/office/drawing/2014/main" val="3596386328"/>
                    </a:ext>
                  </a:extLst>
                </a:gridCol>
                <a:gridCol w="1944255">
                  <a:extLst>
                    <a:ext uri="{9D8B030D-6E8A-4147-A177-3AD203B41FA5}">
                      <a16:colId xmlns:a16="http://schemas.microsoft.com/office/drawing/2014/main" val="654830010"/>
                    </a:ext>
                  </a:extLst>
                </a:gridCol>
                <a:gridCol w="1944255">
                  <a:extLst>
                    <a:ext uri="{9D8B030D-6E8A-4147-A177-3AD203B41FA5}">
                      <a16:colId xmlns:a16="http://schemas.microsoft.com/office/drawing/2014/main" val="3869169546"/>
                    </a:ext>
                  </a:extLst>
                </a:gridCol>
                <a:gridCol w="1944255">
                  <a:extLst>
                    <a:ext uri="{9D8B030D-6E8A-4147-A177-3AD203B41FA5}">
                      <a16:colId xmlns:a16="http://schemas.microsoft.com/office/drawing/2014/main" val="2309578843"/>
                    </a:ext>
                  </a:extLst>
                </a:gridCol>
              </a:tblGrid>
              <a:tr h="672707"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Dehazing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Denoising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MP4 Compress.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</a:t>
                      </a:r>
                    </a:p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797269"/>
                  </a:ext>
                </a:extLst>
              </a:tr>
              <a:tr h="80756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REVIDE-inside</a:t>
                      </a:r>
                    </a:p>
                    <a:p>
                      <a:pPr algn="ctr"/>
                      <a:r>
                        <a:rPr lang="en-US" altLang="ja-JP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zh-CN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5091</a:t>
                      </a:r>
                      <a:r>
                        <a:rPr lang="en-US" altLang="ja-JP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DAVIS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(6208)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NYURain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-syn</a:t>
                      </a:r>
                    </a:p>
                    <a:p>
                      <a:pPr algn="ctr"/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(6234)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MFQEv2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(5310)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REDS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000" b="0" i="0" u="non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(5000)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4664251"/>
                  </a:ext>
                </a:extLst>
              </a:tr>
              <a:tr h="67270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</a:t>
                      </a:r>
                    </a:p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(Real-world)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REVIDE-inside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CVRD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NYURain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-real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MFQEv2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UDM10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761627"/>
                  </a:ext>
                </a:extLst>
              </a:tr>
            </a:tbl>
          </a:graphicData>
        </a:graphic>
      </p:graphicFrame>
      <p:sp>
        <p:nvSpPr>
          <p:cNvPr id="37" name="文本框 4">
            <a:extLst>
              <a:ext uri="{FF2B5EF4-FFF2-40B4-BE49-F238E27FC236}">
                <a16:creationId xmlns:a16="http://schemas.microsoft.com/office/drawing/2014/main" id="{A8C8FC9F-BDE2-4A22-A239-AECFD288E109}"/>
              </a:ext>
            </a:extLst>
          </p:cNvPr>
          <p:cNvSpPr txBox="1"/>
          <p:nvPr/>
        </p:nvSpPr>
        <p:spPr>
          <a:xfrm>
            <a:off x="416589" y="3987880"/>
            <a:ext cx="1149927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+mn-lt"/>
              </a:rPr>
              <a:t>The number of training images for each task is balanced.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Challenging test scenes f</a:t>
            </a:r>
            <a:r>
              <a:rPr kumimoji="1" lang="en-US" altLang="zh-CN" sz="2400" dirty="0">
                <a:latin typeface="+mn-lt"/>
              </a:rPr>
              <a:t>ocusing on real-world generalization performance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B4D83E7D-2530-48BE-8B9C-E5ADE1C559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870016"/>
            <a:ext cx="11210787" cy="123555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- Datasets (All-in-one restoration for five tasks)</a:t>
            </a:r>
          </a:p>
        </p:txBody>
      </p:sp>
      <p:sp>
        <p:nvSpPr>
          <p:cNvPr id="39" name="コンテンツ プレースホルダー 2">
            <a:extLst>
              <a:ext uri="{FF2B5EF4-FFF2-40B4-BE49-F238E27FC236}">
                <a16:creationId xmlns:a16="http://schemas.microsoft.com/office/drawing/2014/main" id="{32EAD901-8763-4778-8F17-E77ED32BB141}"/>
              </a:ext>
            </a:extLst>
          </p:cNvPr>
          <p:cNvSpPr txBox="1">
            <a:spLocks/>
          </p:cNvSpPr>
          <p:nvPr/>
        </p:nvSpPr>
        <p:spPr>
          <a:xfrm>
            <a:off x="250334" y="5103688"/>
            <a:ext cx="11772423" cy="1235556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ja-JP" dirty="0"/>
              <a:t>- Evaluation metrics</a:t>
            </a:r>
            <a:endParaRPr lang="en-US" altLang="ja-JP" sz="2400" b="0" dirty="0"/>
          </a:p>
        </p:txBody>
      </p:sp>
    </p:spTree>
    <p:extLst>
      <p:ext uri="{BB962C8B-B14F-4D97-AF65-F5344CB8AC3E}">
        <p14:creationId xmlns:p14="http://schemas.microsoft.com/office/powerpoint/2010/main" val="36407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Numerical Comparisons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773B3D6C-C2F6-48B0-9F42-0F5C8F68F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37" y="1204720"/>
            <a:ext cx="11627526" cy="3735327"/>
          </a:xfrm>
          <a:prstGeom prst="rect">
            <a:avLst/>
          </a:prstGeom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685DC6F4-5E61-4D01-9140-1819EADB964F}"/>
              </a:ext>
            </a:extLst>
          </p:cNvPr>
          <p:cNvSpPr/>
          <p:nvPr/>
        </p:nvSpPr>
        <p:spPr bwMode="auto">
          <a:xfrm>
            <a:off x="282236" y="4504758"/>
            <a:ext cx="11444944" cy="3568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008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295398" cy="509518"/>
          </a:xfrm>
        </p:spPr>
        <p:txBody>
          <a:bodyPr/>
          <a:lstStyle/>
          <a:p>
            <a:r>
              <a:rPr lang="en-US" altLang="ja-JP" dirty="0"/>
              <a:t>Visual Comparisons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1CA1E4-E0E5-4190-9ABF-AB034756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12" y="1031906"/>
            <a:ext cx="11806608" cy="55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3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Dehazing Results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17" name="文本框 10">
            <a:extLst>
              <a:ext uri="{FF2B5EF4-FFF2-40B4-BE49-F238E27FC236}">
                <a16:creationId xmlns:a16="http://schemas.microsoft.com/office/drawing/2014/main" id="{52A39BDC-77D1-4D73-8797-D1DE3635D946}"/>
              </a:ext>
            </a:extLst>
          </p:cNvPr>
          <p:cNvSpPr txBox="1"/>
          <p:nvPr/>
        </p:nvSpPr>
        <p:spPr>
          <a:xfrm>
            <a:off x="3300964" y="3457900"/>
            <a:ext cx="1345464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Input</a:t>
            </a:r>
            <a:endParaRPr kumimoji="1" lang="zh-CN" altLang="en-US" sz="2814" dirty="0"/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7C3A45D7-B357-4179-9CD1-6A896B622178}"/>
              </a:ext>
            </a:extLst>
          </p:cNvPr>
          <p:cNvSpPr txBox="1"/>
          <p:nvPr/>
        </p:nvSpPr>
        <p:spPr>
          <a:xfrm>
            <a:off x="2831303" y="6408908"/>
            <a:ext cx="228478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InstructP2P</a:t>
            </a:r>
            <a:endParaRPr kumimoji="1" lang="zh-CN" altLang="en-US" sz="2814" dirty="0"/>
          </a:p>
        </p:txBody>
      </p:sp>
      <p:sp>
        <p:nvSpPr>
          <p:cNvPr id="19" name="文本框 12">
            <a:extLst>
              <a:ext uri="{FF2B5EF4-FFF2-40B4-BE49-F238E27FC236}">
                <a16:creationId xmlns:a16="http://schemas.microsoft.com/office/drawing/2014/main" id="{46EA9C9D-5829-4A90-BC1D-E87F2E9D3C91}"/>
              </a:ext>
            </a:extLst>
          </p:cNvPr>
          <p:cNvSpPr txBox="1"/>
          <p:nvPr/>
        </p:nvSpPr>
        <p:spPr>
          <a:xfrm>
            <a:off x="6974604" y="3457900"/>
            <a:ext cx="2019091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 err="1"/>
              <a:t>WeatherDiff</a:t>
            </a:r>
            <a:endParaRPr kumimoji="1" lang="zh-CN" altLang="en-US" sz="2814" dirty="0"/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2D83299F-58D9-4DD2-A031-1E69AAC06FDE}"/>
              </a:ext>
            </a:extLst>
          </p:cNvPr>
          <p:cNvSpPr txBox="1"/>
          <p:nvPr/>
        </p:nvSpPr>
        <p:spPr>
          <a:xfrm>
            <a:off x="6848491" y="6402305"/>
            <a:ext cx="228478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b="1" dirty="0"/>
              <a:t>TDM (Ours)</a:t>
            </a:r>
            <a:endParaRPr kumimoji="1" lang="zh-CN" altLang="en-US" sz="2814" b="1" dirty="0"/>
          </a:p>
        </p:txBody>
      </p:sp>
      <p:pic>
        <p:nvPicPr>
          <p:cNvPr id="21" name="dehazing_W002_0_input">
            <a:hlinkClick r:id="" action="ppaction://media"/>
            <a:extLst>
              <a:ext uri="{FF2B5EF4-FFF2-40B4-BE49-F238E27FC236}">
                <a16:creationId xmlns:a16="http://schemas.microsoft.com/office/drawing/2014/main" id="{DC4D00FE-3F36-4110-A2B8-C771A147D8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80565" y="957436"/>
            <a:ext cx="3855997" cy="2570665"/>
          </a:xfrm>
          <a:prstGeom prst="rect">
            <a:avLst/>
          </a:prstGeom>
        </p:spPr>
      </p:pic>
      <p:pic>
        <p:nvPicPr>
          <p:cNvPr id="22" name="dehazing_W002_0_output">
            <a:hlinkClick r:id="" action="ppaction://media"/>
            <a:extLst>
              <a:ext uri="{FF2B5EF4-FFF2-40B4-BE49-F238E27FC236}">
                <a16:creationId xmlns:a16="http://schemas.microsoft.com/office/drawing/2014/main" id="{862A9E57-CE77-4499-BD08-79B57B7B63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3899140"/>
            <a:ext cx="3855997" cy="2570664"/>
          </a:xfrm>
          <a:prstGeom prst="rect">
            <a:avLst/>
          </a:prstGeom>
        </p:spPr>
      </p:pic>
      <p:pic>
        <p:nvPicPr>
          <p:cNvPr id="23" name="dehazing_W002_0">
            <a:hlinkClick r:id="" action="ppaction://media"/>
            <a:extLst>
              <a:ext uri="{FF2B5EF4-FFF2-40B4-BE49-F238E27FC236}">
                <a16:creationId xmlns:a16="http://schemas.microsoft.com/office/drawing/2014/main" id="{AD3E0125-D125-4D29-A4E9-18F6437EE9C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957436"/>
            <a:ext cx="3855997" cy="2570665"/>
          </a:xfrm>
          <a:prstGeom prst="rect">
            <a:avLst/>
          </a:prstGeom>
        </p:spPr>
      </p:pic>
      <p:pic>
        <p:nvPicPr>
          <p:cNvPr id="24" name="dehazing_W002_0">
            <a:hlinkClick r:id="" action="ppaction://media"/>
            <a:extLst>
              <a:ext uri="{FF2B5EF4-FFF2-40B4-BE49-F238E27FC236}">
                <a16:creationId xmlns:a16="http://schemas.microsoft.com/office/drawing/2014/main" id="{C4A7753A-C779-47B2-A17F-6F82F90C042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77938" y="3897388"/>
            <a:ext cx="3858624" cy="257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8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Deraining</a:t>
            </a:r>
            <a:r>
              <a:rPr lang="en-US" altLang="ja-JP" dirty="0"/>
              <a:t> Results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12" name="deraining_input">
            <a:hlinkClick r:id="" action="ppaction://media"/>
            <a:extLst>
              <a:ext uri="{FF2B5EF4-FFF2-40B4-BE49-F238E27FC236}">
                <a16:creationId xmlns:a16="http://schemas.microsoft.com/office/drawing/2014/main" id="{FA20AEAB-68A8-4015-8D0A-5C86ABB8FD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bright="5000" contrast="20000"/>
          </a:blip>
          <a:stretch>
            <a:fillRect/>
          </a:stretch>
        </p:blipFill>
        <p:spPr>
          <a:xfrm>
            <a:off x="2188593" y="998231"/>
            <a:ext cx="3855997" cy="2570664"/>
          </a:xfrm>
          <a:prstGeom prst="rect">
            <a:avLst/>
          </a:prstGeom>
        </p:spPr>
      </p:pic>
      <p:pic>
        <p:nvPicPr>
          <p:cNvPr id="13" name="deraining_output">
            <a:hlinkClick r:id="" action="ppaction://media"/>
            <a:extLst>
              <a:ext uri="{FF2B5EF4-FFF2-40B4-BE49-F238E27FC236}">
                <a16:creationId xmlns:a16="http://schemas.microsoft.com/office/drawing/2014/main" id="{B353CB22-0AB8-4F0F-A04D-3FFDDCF3DC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lum bright="5000" contrast="20000"/>
          </a:blip>
          <a:stretch>
            <a:fillRect/>
          </a:stretch>
        </p:blipFill>
        <p:spPr>
          <a:xfrm>
            <a:off x="6185632" y="3945341"/>
            <a:ext cx="3855997" cy="2570665"/>
          </a:xfrm>
          <a:prstGeom prst="rect">
            <a:avLst/>
          </a:prstGeom>
        </p:spPr>
      </p:pic>
      <p:pic>
        <p:nvPicPr>
          <p:cNvPr id="14" name="frame_wd">
            <a:hlinkClick r:id="" action="ppaction://media"/>
            <a:extLst>
              <a:ext uri="{FF2B5EF4-FFF2-40B4-BE49-F238E27FC236}">
                <a16:creationId xmlns:a16="http://schemas.microsoft.com/office/drawing/2014/main" id="{808003BD-96DA-4066-9736-40D28C73336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lum bright="5000" contrast="20000"/>
          </a:blip>
          <a:stretch>
            <a:fillRect/>
          </a:stretch>
        </p:blipFill>
        <p:spPr>
          <a:xfrm>
            <a:off x="6185632" y="998231"/>
            <a:ext cx="3855997" cy="2570664"/>
          </a:xfrm>
          <a:prstGeom prst="rect">
            <a:avLst/>
          </a:prstGeom>
        </p:spPr>
      </p:pic>
      <p:pic>
        <p:nvPicPr>
          <p:cNvPr id="15" name="frame_ip2p">
            <a:hlinkClick r:id="" action="ppaction://media"/>
            <a:extLst>
              <a:ext uri="{FF2B5EF4-FFF2-40B4-BE49-F238E27FC236}">
                <a16:creationId xmlns:a16="http://schemas.microsoft.com/office/drawing/2014/main" id="{E84A8C90-4CAB-4057-B7ED-A036E712AAA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lum bright="5000" contrast="20000"/>
          </a:blip>
          <a:stretch>
            <a:fillRect/>
          </a:stretch>
        </p:blipFill>
        <p:spPr>
          <a:xfrm>
            <a:off x="2188593" y="3945341"/>
            <a:ext cx="3855997" cy="2570665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9DE9C5B9-0D10-404D-A936-CB7982D67EC5}"/>
              </a:ext>
            </a:extLst>
          </p:cNvPr>
          <p:cNvSpPr txBox="1"/>
          <p:nvPr/>
        </p:nvSpPr>
        <p:spPr>
          <a:xfrm>
            <a:off x="3469796" y="3490185"/>
            <a:ext cx="1293590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Input</a:t>
            </a:r>
            <a:endParaRPr kumimoji="1" lang="zh-CN" altLang="en-US" sz="2814" dirty="0"/>
          </a:p>
        </p:txBody>
      </p:sp>
      <p:sp>
        <p:nvSpPr>
          <p:cNvPr id="25" name="文本框 11">
            <a:extLst>
              <a:ext uri="{FF2B5EF4-FFF2-40B4-BE49-F238E27FC236}">
                <a16:creationId xmlns:a16="http://schemas.microsoft.com/office/drawing/2014/main" id="{D4243F66-A419-4C4C-80CD-98BE6E3D9043}"/>
              </a:ext>
            </a:extLst>
          </p:cNvPr>
          <p:cNvSpPr txBox="1"/>
          <p:nvPr/>
        </p:nvSpPr>
        <p:spPr>
          <a:xfrm>
            <a:off x="2974198" y="6454080"/>
            <a:ext cx="228478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InstructP2P</a:t>
            </a:r>
            <a:endParaRPr kumimoji="1" lang="zh-CN" altLang="en-US" sz="2814" dirty="0"/>
          </a:p>
        </p:txBody>
      </p:sp>
      <p:sp>
        <p:nvSpPr>
          <p:cNvPr id="26" name="文本框 12">
            <a:extLst>
              <a:ext uri="{FF2B5EF4-FFF2-40B4-BE49-F238E27FC236}">
                <a16:creationId xmlns:a16="http://schemas.microsoft.com/office/drawing/2014/main" id="{129FB755-A2E7-49CA-AFBC-C54FD6FB67EF}"/>
              </a:ext>
            </a:extLst>
          </p:cNvPr>
          <p:cNvSpPr txBox="1"/>
          <p:nvPr/>
        </p:nvSpPr>
        <p:spPr>
          <a:xfrm>
            <a:off x="7104085" y="3514482"/>
            <a:ext cx="2019091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 err="1"/>
              <a:t>WeatherDiff</a:t>
            </a:r>
            <a:endParaRPr kumimoji="1" lang="zh-CN" altLang="en-US" sz="2814" dirty="0"/>
          </a:p>
        </p:txBody>
      </p:sp>
      <p:sp>
        <p:nvSpPr>
          <p:cNvPr id="27" name="文本框 13">
            <a:extLst>
              <a:ext uri="{FF2B5EF4-FFF2-40B4-BE49-F238E27FC236}">
                <a16:creationId xmlns:a16="http://schemas.microsoft.com/office/drawing/2014/main" id="{226E632F-9B43-4DF6-8342-752EAFC4AD50}"/>
              </a:ext>
            </a:extLst>
          </p:cNvPr>
          <p:cNvSpPr txBox="1"/>
          <p:nvPr/>
        </p:nvSpPr>
        <p:spPr>
          <a:xfrm>
            <a:off x="6971237" y="6469107"/>
            <a:ext cx="228478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b="1" dirty="0"/>
              <a:t>TDM (Ours)</a:t>
            </a:r>
            <a:endParaRPr kumimoji="1" lang="zh-CN" altLang="en-US" sz="2814" b="1" dirty="0"/>
          </a:p>
        </p:txBody>
      </p:sp>
    </p:spTree>
    <p:extLst>
      <p:ext uri="{BB962C8B-B14F-4D97-AF65-F5344CB8AC3E}">
        <p14:creationId xmlns:p14="http://schemas.microsoft.com/office/powerpoint/2010/main" val="198726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Denoising Results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145EA452-1ECC-4BA8-9B12-9ED42A69AB22}"/>
              </a:ext>
            </a:extLst>
          </p:cNvPr>
          <p:cNvSpPr txBox="1"/>
          <p:nvPr/>
        </p:nvSpPr>
        <p:spPr>
          <a:xfrm>
            <a:off x="2909489" y="3482369"/>
            <a:ext cx="1330408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Input</a:t>
            </a:r>
            <a:endParaRPr kumimoji="1" lang="zh-CN" altLang="en-US" sz="2814" dirty="0"/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518586F0-A972-401E-A311-9B9409434111}"/>
              </a:ext>
            </a:extLst>
          </p:cNvPr>
          <p:cNvSpPr txBox="1"/>
          <p:nvPr/>
        </p:nvSpPr>
        <p:spPr>
          <a:xfrm>
            <a:off x="2432300" y="6433377"/>
            <a:ext cx="228478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InstructP2P</a:t>
            </a:r>
            <a:endParaRPr kumimoji="1" lang="zh-CN" altLang="en-US" sz="2814" dirty="0"/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2A16FD08-243B-4F2E-A01F-6C326CE72E10}"/>
              </a:ext>
            </a:extLst>
          </p:cNvPr>
          <p:cNvSpPr txBox="1"/>
          <p:nvPr/>
        </p:nvSpPr>
        <p:spPr>
          <a:xfrm>
            <a:off x="7263420" y="3482369"/>
            <a:ext cx="2019091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 err="1"/>
              <a:t>WeatherDiff</a:t>
            </a:r>
            <a:endParaRPr kumimoji="1" lang="zh-CN" altLang="en-US" sz="2814" dirty="0"/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F37CD8B6-2205-4ED7-957E-AF061C275B42}"/>
              </a:ext>
            </a:extLst>
          </p:cNvPr>
          <p:cNvSpPr txBox="1"/>
          <p:nvPr/>
        </p:nvSpPr>
        <p:spPr>
          <a:xfrm>
            <a:off x="7137306" y="6426773"/>
            <a:ext cx="228478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b="1" dirty="0"/>
              <a:t>TDM (Ours)</a:t>
            </a:r>
            <a:endParaRPr kumimoji="1" lang="zh-CN" altLang="en-US" sz="2814" b="1" dirty="0"/>
          </a:p>
        </p:txBody>
      </p:sp>
      <p:pic>
        <p:nvPicPr>
          <p:cNvPr id="9" name="denoising_scene5_0">
            <a:hlinkClick r:id="" action="ppaction://media"/>
            <a:extLst>
              <a:ext uri="{FF2B5EF4-FFF2-40B4-BE49-F238E27FC236}">
                <a16:creationId xmlns:a16="http://schemas.microsoft.com/office/drawing/2014/main" id="{E11599B4-08B9-4161-9A68-E6812939A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bright="15000" contrast="15000"/>
          </a:blip>
          <a:stretch>
            <a:fillRect/>
          </a:stretch>
        </p:blipFill>
        <p:spPr>
          <a:xfrm>
            <a:off x="1325362" y="3912848"/>
            <a:ext cx="4498663" cy="2570664"/>
          </a:xfrm>
          <a:prstGeom prst="rect">
            <a:avLst/>
          </a:prstGeom>
        </p:spPr>
      </p:pic>
      <p:pic>
        <p:nvPicPr>
          <p:cNvPr id="11" name="denoising_scene5_0">
            <a:hlinkClick r:id="" action="ppaction://media"/>
            <a:extLst>
              <a:ext uri="{FF2B5EF4-FFF2-40B4-BE49-F238E27FC236}">
                <a16:creationId xmlns:a16="http://schemas.microsoft.com/office/drawing/2014/main" id="{E469114A-2BA8-47CB-B18B-549873B356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lum bright="15000" contrast="15000"/>
          </a:blip>
          <a:stretch>
            <a:fillRect/>
          </a:stretch>
        </p:blipFill>
        <p:spPr>
          <a:xfrm>
            <a:off x="6037103" y="981905"/>
            <a:ext cx="4485194" cy="2570665"/>
          </a:xfrm>
          <a:prstGeom prst="rect">
            <a:avLst/>
          </a:prstGeom>
        </p:spPr>
      </p:pic>
      <p:pic>
        <p:nvPicPr>
          <p:cNvPr id="12" name="denoising_scene5_0_input">
            <a:hlinkClick r:id="" action="ppaction://media"/>
            <a:extLst>
              <a:ext uri="{FF2B5EF4-FFF2-40B4-BE49-F238E27FC236}">
                <a16:creationId xmlns:a16="http://schemas.microsoft.com/office/drawing/2014/main" id="{26A35DB7-A823-4551-805D-26786CC30A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lum bright="15000" contrast="15000"/>
          </a:blip>
          <a:stretch>
            <a:fillRect/>
          </a:stretch>
        </p:blipFill>
        <p:spPr>
          <a:xfrm>
            <a:off x="1325362" y="981906"/>
            <a:ext cx="4498663" cy="2570664"/>
          </a:xfrm>
          <a:prstGeom prst="rect">
            <a:avLst/>
          </a:prstGeom>
        </p:spPr>
      </p:pic>
      <p:pic>
        <p:nvPicPr>
          <p:cNvPr id="13" name="denoising_scene5_0_output">
            <a:hlinkClick r:id="" action="ppaction://media"/>
            <a:extLst>
              <a:ext uri="{FF2B5EF4-FFF2-40B4-BE49-F238E27FC236}">
                <a16:creationId xmlns:a16="http://schemas.microsoft.com/office/drawing/2014/main" id="{F8D5AB73-8728-46B4-8584-49D3E8F6C06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lum bright="15000" contrast="15000"/>
          </a:blip>
          <a:stretch>
            <a:fillRect/>
          </a:stretch>
        </p:blipFill>
        <p:spPr>
          <a:xfrm>
            <a:off x="6023634" y="3912848"/>
            <a:ext cx="4498663" cy="2570664"/>
          </a:xfrm>
          <a:prstGeom prst="rect">
            <a:avLst/>
          </a:prstGeom>
        </p:spPr>
      </p:pic>
      <p:grpSp>
        <p:nvGrpSpPr>
          <p:cNvPr id="14" name="组合 9">
            <a:extLst>
              <a:ext uri="{FF2B5EF4-FFF2-40B4-BE49-F238E27FC236}">
                <a16:creationId xmlns:a16="http://schemas.microsoft.com/office/drawing/2014/main" id="{19EBCD2F-F466-41B2-B4D2-08E4732FFCA0}"/>
              </a:ext>
            </a:extLst>
          </p:cNvPr>
          <p:cNvGrpSpPr/>
          <p:nvPr/>
        </p:nvGrpSpPr>
        <p:grpSpPr>
          <a:xfrm>
            <a:off x="1325362" y="980452"/>
            <a:ext cx="9196935" cy="5523126"/>
            <a:chOff x="4522312" y="3345566"/>
            <a:chExt cx="31382413" cy="18846389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FA6B72D0-287C-4B5F-9BB4-21283EFE1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2312" y="3345566"/>
              <a:ext cx="15359323" cy="8776756"/>
            </a:xfrm>
            <a:prstGeom prst="rect">
              <a:avLst/>
            </a:prstGeom>
          </p:spPr>
        </p:pic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17EAAC57-E5CC-4A99-AE0E-0221AA157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45402" y="3345566"/>
              <a:ext cx="15359323" cy="877675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7E17FA0A-5D76-45A4-B5C9-31E451AFE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2312" y="13415199"/>
              <a:ext cx="15359323" cy="8776756"/>
            </a:xfrm>
            <a:prstGeom prst="rect">
              <a:avLst/>
            </a:prstGeom>
          </p:spPr>
        </p:pic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1B8839E1-B1D4-4792-B341-7505761D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45402" y="13415199"/>
              <a:ext cx="15359323" cy="8776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88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Denoising Results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8174A7B3-EFDB-4ECC-A17B-2688866F9564}"/>
              </a:ext>
            </a:extLst>
          </p:cNvPr>
          <p:cNvSpPr txBox="1"/>
          <p:nvPr/>
        </p:nvSpPr>
        <p:spPr>
          <a:xfrm>
            <a:off x="2595140" y="3377527"/>
            <a:ext cx="1071604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Input</a:t>
            </a:r>
            <a:endParaRPr kumimoji="1" lang="zh-CN" altLang="en-US" sz="2814" dirty="0"/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2F5C210A-86E4-4BEE-A87E-9E23FB88A066}"/>
              </a:ext>
            </a:extLst>
          </p:cNvPr>
          <p:cNvSpPr txBox="1"/>
          <p:nvPr/>
        </p:nvSpPr>
        <p:spPr>
          <a:xfrm>
            <a:off x="1988549" y="6012546"/>
            <a:ext cx="228478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InstructP2P</a:t>
            </a:r>
            <a:endParaRPr kumimoji="1" lang="zh-CN" altLang="en-US" sz="2814" dirty="0"/>
          </a:p>
        </p:txBody>
      </p:sp>
      <p:sp>
        <p:nvSpPr>
          <p:cNvPr id="16" name="文本框 12">
            <a:extLst>
              <a:ext uri="{FF2B5EF4-FFF2-40B4-BE49-F238E27FC236}">
                <a16:creationId xmlns:a16="http://schemas.microsoft.com/office/drawing/2014/main" id="{F5E1077C-8654-4763-872F-9A3F54536122}"/>
              </a:ext>
            </a:extLst>
          </p:cNvPr>
          <p:cNvSpPr txBox="1"/>
          <p:nvPr/>
        </p:nvSpPr>
        <p:spPr>
          <a:xfrm>
            <a:off x="7923579" y="3377527"/>
            <a:ext cx="2019091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 err="1"/>
              <a:t>WeatherDiff</a:t>
            </a:r>
            <a:endParaRPr kumimoji="1" lang="zh-CN" altLang="en-US" sz="2814" dirty="0"/>
          </a:p>
        </p:txBody>
      </p:sp>
      <p:sp>
        <p:nvSpPr>
          <p:cNvPr id="17" name="文本框 13">
            <a:extLst>
              <a:ext uri="{FF2B5EF4-FFF2-40B4-BE49-F238E27FC236}">
                <a16:creationId xmlns:a16="http://schemas.microsoft.com/office/drawing/2014/main" id="{43937BD9-C5A4-42C5-8C05-CE603427B434}"/>
              </a:ext>
            </a:extLst>
          </p:cNvPr>
          <p:cNvSpPr txBox="1"/>
          <p:nvPr/>
        </p:nvSpPr>
        <p:spPr>
          <a:xfrm>
            <a:off x="7790731" y="6012545"/>
            <a:ext cx="228478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b="1" dirty="0"/>
              <a:t>TDM (Ours)</a:t>
            </a:r>
            <a:endParaRPr kumimoji="1" lang="zh-CN" altLang="en-US" sz="2814" b="1" dirty="0"/>
          </a:p>
        </p:txBody>
      </p:sp>
      <p:pic>
        <p:nvPicPr>
          <p:cNvPr id="18" name="denoising_1_vid_1">
            <a:hlinkClick r:id="" action="ppaction://media"/>
            <a:extLst>
              <a:ext uri="{FF2B5EF4-FFF2-40B4-BE49-F238E27FC236}">
                <a16:creationId xmlns:a16="http://schemas.microsoft.com/office/drawing/2014/main" id="{ED077DB4-8B5A-484A-83E2-9AC2290D50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bright="15000" contrast="15000"/>
          </a:blip>
          <a:stretch>
            <a:fillRect/>
          </a:stretch>
        </p:blipFill>
        <p:spPr>
          <a:xfrm>
            <a:off x="429280" y="1185663"/>
            <a:ext cx="5597684" cy="2262893"/>
          </a:xfrm>
          <a:prstGeom prst="rect">
            <a:avLst/>
          </a:prstGeom>
        </p:spPr>
      </p:pic>
      <p:pic>
        <p:nvPicPr>
          <p:cNvPr id="19" name="denoising_1_vid_2">
            <a:hlinkClick r:id="" action="ppaction://media"/>
            <a:extLst>
              <a:ext uri="{FF2B5EF4-FFF2-40B4-BE49-F238E27FC236}">
                <a16:creationId xmlns:a16="http://schemas.microsoft.com/office/drawing/2014/main" id="{59354C8C-928D-4DC0-A623-3238972BB4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lum bright="15000" contrast="15000"/>
          </a:blip>
          <a:stretch>
            <a:fillRect/>
          </a:stretch>
        </p:blipFill>
        <p:spPr>
          <a:xfrm>
            <a:off x="6134282" y="1166107"/>
            <a:ext cx="5597684" cy="2262893"/>
          </a:xfrm>
          <a:prstGeom prst="rect">
            <a:avLst/>
          </a:prstGeom>
        </p:spPr>
      </p:pic>
      <p:pic>
        <p:nvPicPr>
          <p:cNvPr id="20" name="denoising_1_vid_3">
            <a:hlinkClick r:id="" action="ppaction://media"/>
            <a:extLst>
              <a:ext uri="{FF2B5EF4-FFF2-40B4-BE49-F238E27FC236}">
                <a16:creationId xmlns:a16="http://schemas.microsoft.com/office/drawing/2014/main" id="{4A25B4B3-C707-421C-AD60-A49B868528E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lum bright="15000" contrast="15000"/>
          </a:blip>
          <a:stretch>
            <a:fillRect/>
          </a:stretch>
        </p:blipFill>
        <p:spPr>
          <a:xfrm>
            <a:off x="429280" y="3823650"/>
            <a:ext cx="5597684" cy="2262893"/>
          </a:xfrm>
          <a:prstGeom prst="rect">
            <a:avLst/>
          </a:prstGeom>
        </p:spPr>
      </p:pic>
      <p:pic>
        <p:nvPicPr>
          <p:cNvPr id="21" name="denoising_1_vid_4">
            <a:hlinkClick r:id="" action="ppaction://media"/>
            <a:extLst>
              <a:ext uri="{FF2B5EF4-FFF2-40B4-BE49-F238E27FC236}">
                <a16:creationId xmlns:a16="http://schemas.microsoft.com/office/drawing/2014/main" id="{CDAF3359-7E66-403D-8AB6-FB8C4873C6D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lum bright="15000" contrast="15000"/>
          </a:blip>
          <a:stretch>
            <a:fillRect/>
          </a:stretch>
        </p:blipFill>
        <p:spPr>
          <a:xfrm>
            <a:off x="6134282" y="3823650"/>
            <a:ext cx="5597684" cy="226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295398" cy="509518"/>
          </a:xfrm>
        </p:spPr>
        <p:txBody>
          <a:bodyPr/>
          <a:lstStyle/>
          <a:p>
            <a:r>
              <a:rPr lang="en-US" altLang="ja-JP" dirty="0"/>
              <a:t>Compression Artifact Reduction Results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24149D15-2E55-4226-BDC6-30142E21BBDF}"/>
              </a:ext>
            </a:extLst>
          </p:cNvPr>
          <p:cNvSpPr txBox="1"/>
          <p:nvPr/>
        </p:nvSpPr>
        <p:spPr>
          <a:xfrm>
            <a:off x="4142263" y="3451519"/>
            <a:ext cx="101581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Input</a:t>
            </a:r>
            <a:endParaRPr kumimoji="1" lang="zh-CN" altLang="en-US" sz="2814" dirty="0"/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E8A5A383-A768-46B3-9DE3-20A32227776E}"/>
              </a:ext>
            </a:extLst>
          </p:cNvPr>
          <p:cNvSpPr txBox="1"/>
          <p:nvPr/>
        </p:nvSpPr>
        <p:spPr>
          <a:xfrm>
            <a:off x="3357313" y="6315587"/>
            <a:ext cx="2615119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InstructP2P</a:t>
            </a:r>
            <a:endParaRPr kumimoji="1" lang="zh-CN" altLang="en-US" sz="2814" dirty="0"/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DC8DED8-78FD-4ED3-BCE0-1A17DC168F40}"/>
              </a:ext>
            </a:extLst>
          </p:cNvPr>
          <p:cNvSpPr txBox="1"/>
          <p:nvPr/>
        </p:nvSpPr>
        <p:spPr>
          <a:xfrm>
            <a:off x="6712050" y="3493467"/>
            <a:ext cx="2311010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 err="1"/>
              <a:t>WeatherDiff</a:t>
            </a:r>
            <a:endParaRPr kumimoji="1" lang="zh-CN" altLang="en-US" sz="2814" dirty="0"/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54235E0D-CA16-4ED1-8612-E2EE39FA6469}"/>
              </a:ext>
            </a:extLst>
          </p:cNvPr>
          <p:cNvSpPr txBox="1"/>
          <p:nvPr/>
        </p:nvSpPr>
        <p:spPr>
          <a:xfrm>
            <a:off x="6559996" y="6315587"/>
            <a:ext cx="2615119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b="1" dirty="0"/>
              <a:t>TDM (Ours)</a:t>
            </a:r>
            <a:endParaRPr kumimoji="1" lang="zh-CN" altLang="en-US" sz="2814" b="1" dirty="0"/>
          </a:p>
        </p:txBody>
      </p:sp>
      <p:pic>
        <p:nvPicPr>
          <p:cNvPr id="9" name="mp4_crew_0">
            <a:hlinkClick r:id="" action="ppaction://media"/>
            <a:extLst>
              <a:ext uri="{FF2B5EF4-FFF2-40B4-BE49-F238E27FC236}">
                <a16:creationId xmlns:a16="http://schemas.microsoft.com/office/drawing/2014/main" id="{5F73F561-3DF5-4DC9-B34A-8C3021E98B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bright="5000" contrast="15000"/>
          </a:blip>
          <a:stretch>
            <a:fillRect/>
          </a:stretch>
        </p:blipFill>
        <p:spPr>
          <a:xfrm>
            <a:off x="6302546" y="1045730"/>
            <a:ext cx="3130174" cy="2504139"/>
          </a:xfrm>
          <a:prstGeom prst="rect">
            <a:avLst/>
          </a:prstGeom>
        </p:spPr>
      </p:pic>
      <p:pic>
        <p:nvPicPr>
          <p:cNvPr id="11" name="mp4_crew_0">
            <a:hlinkClick r:id="" action="ppaction://media"/>
            <a:extLst>
              <a:ext uri="{FF2B5EF4-FFF2-40B4-BE49-F238E27FC236}">
                <a16:creationId xmlns:a16="http://schemas.microsoft.com/office/drawing/2014/main" id="{3154AA8B-E229-48ED-A49C-DDB9B7E31F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lum bright="5000" contrast="15000"/>
          </a:blip>
          <a:stretch>
            <a:fillRect/>
          </a:stretch>
        </p:blipFill>
        <p:spPr>
          <a:xfrm>
            <a:off x="3085084" y="3905403"/>
            <a:ext cx="3130174" cy="2504139"/>
          </a:xfrm>
          <a:prstGeom prst="rect">
            <a:avLst/>
          </a:prstGeom>
        </p:spPr>
      </p:pic>
      <p:pic>
        <p:nvPicPr>
          <p:cNvPr id="12" name="mp4_crew_0_input">
            <a:hlinkClick r:id="" action="ppaction://media"/>
            <a:extLst>
              <a:ext uri="{FF2B5EF4-FFF2-40B4-BE49-F238E27FC236}">
                <a16:creationId xmlns:a16="http://schemas.microsoft.com/office/drawing/2014/main" id="{C2E0092C-EF29-4660-9246-E7BFAAB3D10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lum bright="5000" contrast="15000"/>
          </a:blip>
          <a:stretch>
            <a:fillRect/>
          </a:stretch>
        </p:blipFill>
        <p:spPr>
          <a:xfrm>
            <a:off x="3099785" y="1045730"/>
            <a:ext cx="3130174" cy="2504139"/>
          </a:xfrm>
          <a:prstGeom prst="rect">
            <a:avLst/>
          </a:prstGeom>
        </p:spPr>
      </p:pic>
      <p:pic>
        <p:nvPicPr>
          <p:cNvPr id="13" name="mp4_crew_0_output">
            <a:hlinkClick r:id="" action="ppaction://media"/>
            <a:extLst>
              <a:ext uri="{FF2B5EF4-FFF2-40B4-BE49-F238E27FC236}">
                <a16:creationId xmlns:a16="http://schemas.microsoft.com/office/drawing/2014/main" id="{C57172F7-C724-4BC0-AC2B-9B7B3A62846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lum bright="5000" contrast="15000"/>
          </a:blip>
          <a:stretch>
            <a:fillRect/>
          </a:stretch>
        </p:blipFill>
        <p:spPr>
          <a:xfrm>
            <a:off x="6302468" y="3905403"/>
            <a:ext cx="3130174" cy="2504139"/>
          </a:xfrm>
          <a:prstGeom prst="rect">
            <a:avLst/>
          </a:prstGeom>
        </p:spPr>
      </p:pic>
      <p:grpSp>
        <p:nvGrpSpPr>
          <p:cNvPr id="14" name="组合 21">
            <a:extLst>
              <a:ext uri="{FF2B5EF4-FFF2-40B4-BE49-F238E27FC236}">
                <a16:creationId xmlns:a16="http://schemas.microsoft.com/office/drawing/2014/main" id="{4916B45A-F7ED-481B-8638-1C0427563278}"/>
              </a:ext>
            </a:extLst>
          </p:cNvPr>
          <p:cNvGrpSpPr/>
          <p:nvPr/>
        </p:nvGrpSpPr>
        <p:grpSpPr>
          <a:xfrm>
            <a:off x="3092136" y="1045730"/>
            <a:ext cx="6340507" cy="5367877"/>
            <a:chOff x="10551020" y="3568312"/>
            <a:chExt cx="21635512" cy="18316639"/>
          </a:xfrm>
        </p:grpSpPr>
        <p:pic>
          <p:nvPicPr>
            <p:cNvPr id="15" name="图片 17" descr="形状, 矩形&#10;&#10;描述已自动生成">
              <a:extLst>
                <a:ext uri="{FF2B5EF4-FFF2-40B4-BE49-F238E27FC236}">
                  <a16:creationId xmlns:a16="http://schemas.microsoft.com/office/drawing/2014/main" id="{532B67C4-21D7-4F33-B9F9-06EF85C51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5083" y="3568312"/>
              <a:ext cx="10680995" cy="8544796"/>
            </a:xfrm>
            <a:prstGeom prst="rect">
              <a:avLst/>
            </a:prstGeom>
          </p:spPr>
        </p:pic>
        <p:pic>
          <p:nvPicPr>
            <p:cNvPr id="16" name="图片 18" descr="形状, 矩形&#10;&#10;描述已自动生成">
              <a:extLst>
                <a:ext uri="{FF2B5EF4-FFF2-40B4-BE49-F238E27FC236}">
                  <a16:creationId xmlns:a16="http://schemas.microsoft.com/office/drawing/2014/main" id="{82F65E9B-077C-4668-80DD-8412AB9CB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5537" y="3568312"/>
              <a:ext cx="10680995" cy="8544796"/>
            </a:xfrm>
            <a:prstGeom prst="rect">
              <a:avLst/>
            </a:prstGeom>
          </p:spPr>
        </p:pic>
        <p:pic>
          <p:nvPicPr>
            <p:cNvPr id="17" name="图片 19" descr="形状, 矩形&#10;&#10;描述已自动生成">
              <a:extLst>
                <a:ext uri="{FF2B5EF4-FFF2-40B4-BE49-F238E27FC236}">
                  <a16:creationId xmlns:a16="http://schemas.microsoft.com/office/drawing/2014/main" id="{0A0A1B65-FA48-466E-BF7F-448FBC99F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020" y="13340155"/>
              <a:ext cx="10680995" cy="8544796"/>
            </a:xfrm>
            <a:prstGeom prst="rect">
              <a:avLst/>
            </a:prstGeom>
          </p:spPr>
        </p:pic>
        <p:pic>
          <p:nvPicPr>
            <p:cNvPr id="18" name="图片 20" descr="形状, 矩形&#10;&#10;描述已自动生成">
              <a:extLst>
                <a:ext uri="{FF2B5EF4-FFF2-40B4-BE49-F238E27FC236}">
                  <a16:creationId xmlns:a16="http://schemas.microsoft.com/office/drawing/2014/main" id="{931D4FB4-51A7-4C16-AEA8-3C5C70948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1474" y="13340155"/>
              <a:ext cx="10680995" cy="8544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37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295398" cy="509518"/>
          </a:xfrm>
        </p:spPr>
        <p:txBody>
          <a:bodyPr/>
          <a:lstStyle/>
          <a:p>
            <a:r>
              <a:rPr lang="en-US" altLang="ja-JP" dirty="0"/>
              <a:t>Compression Artifact Reduction Results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1ECAEC69-5F21-40C6-A7F0-15D181FA5236}"/>
              </a:ext>
            </a:extLst>
          </p:cNvPr>
          <p:cNvSpPr txBox="1"/>
          <p:nvPr/>
        </p:nvSpPr>
        <p:spPr>
          <a:xfrm>
            <a:off x="3357313" y="3470625"/>
            <a:ext cx="1015816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Input</a:t>
            </a:r>
            <a:endParaRPr kumimoji="1" lang="zh-CN" altLang="en-US" sz="2814" dirty="0"/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FCAF79C9-5F3C-46BF-8B3A-FFA2D76444FC}"/>
              </a:ext>
            </a:extLst>
          </p:cNvPr>
          <p:cNvSpPr txBox="1"/>
          <p:nvPr/>
        </p:nvSpPr>
        <p:spPr>
          <a:xfrm>
            <a:off x="2562089" y="6192214"/>
            <a:ext cx="2615119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/>
              <a:t>InstructP2P</a:t>
            </a:r>
            <a:endParaRPr kumimoji="1" lang="zh-CN" altLang="en-US" sz="2814" dirty="0"/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CEF5DF4A-608E-44C0-A0AD-5372B4E510ED}"/>
              </a:ext>
            </a:extLst>
          </p:cNvPr>
          <p:cNvSpPr txBox="1"/>
          <p:nvPr/>
        </p:nvSpPr>
        <p:spPr>
          <a:xfrm>
            <a:off x="7492573" y="3470625"/>
            <a:ext cx="2311010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dirty="0" err="1"/>
              <a:t>WeatherDiff</a:t>
            </a:r>
            <a:endParaRPr kumimoji="1" lang="zh-CN" altLang="en-US" sz="2814" dirty="0"/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D8A4F025-217F-4D19-A235-C9132F2CF16B}"/>
              </a:ext>
            </a:extLst>
          </p:cNvPr>
          <p:cNvSpPr txBox="1"/>
          <p:nvPr/>
        </p:nvSpPr>
        <p:spPr>
          <a:xfrm>
            <a:off x="7340518" y="6192214"/>
            <a:ext cx="2615119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14" b="1" dirty="0"/>
              <a:t>TDM (Ours)</a:t>
            </a:r>
            <a:endParaRPr kumimoji="1" lang="zh-CN" altLang="en-US" sz="2814" b="1" dirty="0"/>
          </a:p>
        </p:txBody>
      </p:sp>
      <p:pic>
        <p:nvPicPr>
          <p:cNvPr id="9" name="mp4_1_vid_1">
            <a:hlinkClick r:id="" action="ppaction://media"/>
            <a:extLst>
              <a:ext uri="{FF2B5EF4-FFF2-40B4-BE49-F238E27FC236}">
                <a16:creationId xmlns:a16="http://schemas.microsoft.com/office/drawing/2014/main" id="{C4E39FF1-6049-4BF7-9855-57713CD40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bright="5000" contrast="15000"/>
          </a:blip>
          <a:stretch>
            <a:fillRect/>
          </a:stretch>
        </p:blipFill>
        <p:spPr>
          <a:xfrm>
            <a:off x="1524039" y="1172986"/>
            <a:ext cx="4691219" cy="2376884"/>
          </a:xfrm>
          <a:prstGeom prst="rect">
            <a:avLst/>
          </a:prstGeom>
        </p:spPr>
      </p:pic>
      <p:pic>
        <p:nvPicPr>
          <p:cNvPr id="11" name="mp4_1_vid_4">
            <a:hlinkClick r:id="" action="ppaction://media"/>
            <a:extLst>
              <a:ext uri="{FF2B5EF4-FFF2-40B4-BE49-F238E27FC236}">
                <a16:creationId xmlns:a16="http://schemas.microsoft.com/office/drawing/2014/main" id="{C6BA3B2B-EB0A-4A48-9702-222483A2B7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lum bright="5000" contrast="15000"/>
          </a:blip>
          <a:stretch>
            <a:fillRect/>
          </a:stretch>
        </p:blipFill>
        <p:spPr>
          <a:xfrm>
            <a:off x="6302469" y="3905403"/>
            <a:ext cx="4691218" cy="2376884"/>
          </a:xfrm>
          <a:prstGeom prst="rect">
            <a:avLst/>
          </a:prstGeom>
        </p:spPr>
      </p:pic>
      <p:pic>
        <p:nvPicPr>
          <p:cNvPr id="12" name="mp4_1_vid_2">
            <a:hlinkClick r:id="" action="ppaction://media"/>
            <a:extLst>
              <a:ext uri="{FF2B5EF4-FFF2-40B4-BE49-F238E27FC236}">
                <a16:creationId xmlns:a16="http://schemas.microsoft.com/office/drawing/2014/main" id="{6541097F-E6EA-4A3E-AF3B-B574C0BD59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lum bright="5000" contrast="15000"/>
          </a:blip>
          <a:stretch>
            <a:fillRect/>
          </a:stretch>
        </p:blipFill>
        <p:spPr>
          <a:xfrm>
            <a:off x="6302468" y="1172986"/>
            <a:ext cx="4691219" cy="2376884"/>
          </a:xfrm>
          <a:prstGeom prst="rect">
            <a:avLst/>
          </a:prstGeom>
        </p:spPr>
      </p:pic>
      <p:pic>
        <p:nvPicPr>
          <p:cNvPr id="13" name="mp4_1_vid_3">
            <a:hlinkClick r:id="" action="ppaction://media"/>
            <a:extLst>
              <a:ext uri="{FF2B5EF4-FFF2-40B4-BE49-F238E27FC236}">
                <a16:creationId xmlns:a16="http://schemas.microsoft.com/office/drawing/2014/main" id="{5ABB9D77-569C-42F8-B224-534AE0E458F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lum bright="5000" contrast="15000"/>
          </a:blip>
          <a:stretch>
            <a:fillRect/>
          </a:stretch>
        </p:blipFill>
        <p:spPr>
          <a:xfrm>
            <a:off x="1524039" y="3905403"/>
            <a:ext cx="4691219" cy="23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295398" cy="509518"/>
          </a:xfrm>
        </p:spPr>
        <p:txBody>
          <a:bodyPr/>
          <a:lstStyle/>
          <a:p>
            <a:r>
              <a:rPr lang="en-US" altLang="ja-JP" dirty="0"/>
              <a:t>Temporal Consistency Evaluation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0E6D13-0B2E-439F-BCD4-4048A7C47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8" y="3156526"/>
            <a:ext cx="11794463" cy="2918982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ECC11D2C-4742-4D04-978C-504377EBD501}"/>
              </a:ext>
            </a:extLst>
          </p:cNvPr>
          <p:cNvSpPr txBox="1"/>
          <p:nvPr/>
        </p:nvSpPr>
        <p:spPr>
          <a:xfrm>
            <a:off x="429289" y="1693566"/>
            <a:ext cx="1149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Frame Consistency (FC): </a:t>
            </a:r>
            <a:r>
              <a:rPr lang="en" altLang="zh-CN" sz="24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" altLang="zh-CN" sz="24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he average cosine similarity between consecutive frames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Warping Error (WE): </a:t>
            </a:r>
            <a:r>
              <a:rPr lang="en" altLang="zh-CN" sz="24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average mean squared error of consecutive frames after aligning the next frame to the current one using estimated optical flow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2A8B42C5-E0B5-41A5-BCB2-CF779F8945CB}"/>
              </a:ext>
            </a:extLst>
          </p:cNvPr>
          <p:cNvSpPr txBox="1">
            <a:spLocks/>
          </p:cNvSpPr>
          <p:nvPr/>
        </p:nvSpPr>
        <p:spPr>
          <a:xfrm>
            <a:off x="250334" y="1120274"/>
            <a:ext cx="11772423" cy="1235556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ja-JP" dirty="0"/>
              <a:t>- Evaluation metrics</a:t>
            </a:r>
            <a:endParaRPr lang="en-US" altLang="ja-JP" sz="2400" b="0" dirty="0"/>
          </a:p>
        </p:txBody>
      </p:sp>
    </p:spTree>
    <p:extLst>
      <p:ext uri="{BB962C8B-B14F-4D97-AF65-F5344CB8AC3E}">
        <p14:creationId xmlns:p14="http://schemas.microsoft.com/office/powerpoint/2010/main" val="53362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Task-Specific Restoration</a:t>
            </a:r>
            <a:endParaRPr lang="ja-JP" altLang="en-US" dirty="0"/>
          </a:p>
        </p:txBody>
      </p:sp>
      <p:pic>
        <p:nvPicPr>
          <p:cNvPr id="9" name="图片 67" descr="男人骑着摩托车&#10;&#10;中度可信度描述已自动生成">
            <a:extLst>
              <a:ext uri="{FF2B5EF4-FFF2-40B4-BE49-F238E27FC236}">
                <a16:creationId xmlns:a16="http://schemas.microsoft.com/office/drawing/2014/main" id="{A00DEC13-40CB-4C3D-A992-0191356C9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39" b="50202"/>
          <a:stretch/>
        </p:blipFill>
        <p:spPr>
          <a:xfrm>
            <a:off x="9038720" y="1072359"/>
            <a:ext cx="2922212" cy="2091838"/>
          </a:xfrm>
          <a:prstGeom prst="rect">
            <a:avLst/>
          </a:prstGeom>
        </p:spPr>
      </p:pic>
      <p:pic>
        <p:nvPicPr>
          <p:cNvPr id="15" name="图片 126" descr="草地上的汽车&#10;&#10;描述已自动生成">
            <a:extLst>
              <a:ext uri="{FF2B5EF4-FFF2-40B4-BE49-F238E27FC236}">
                <a16:creationId xmlns:a16="http://schemas.microsoft.com/office/drawing/2014/main" id="{45FC2B42-9835-49F4-A9AE-7FE3FEBE0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r="5641" b="49830"/>
          <a:stretch/>
        </p:blipFill>
        <p:spPr>
          <a:xfrm>
            <a:off x="5931959" y="1072359"/>
            <a:ext cx="2922211" cy="2091838"/>
          </a:xfrm>
          <a:prstGeom prst="rect">
            <a:avLst/>
          </a:prstGeom>
        </p:spPr>
      </p:pic>
      <p:pic>
        <p:nvPicPr>
          <p:cNvPr id="16" name="Picture 2" descr="daclip">
            <a:extLst>
              <a:ext uri="{FF2B5EF4-FFF2-40B4-BE49-F238E27FC236}">
                <a16:creationId xmlns:a16="http://schemas.microsoft.com/office/drawing/2014/main" id="{D9E72319-47D6-4EB4-AE2B-D02ADE8E3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93" y="993017"/>
            <a:ext cx="3271897" cy="22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aclip">
            <a:extLst>
              <a:ext uri="{FF2B5EF4-FFF2-40B4-BE49-F238E27FC236}">
                <a16:creationId xmlns:a16="http://schemas.microsoft.com/office/drawing/2014/main" id="{AEFF0DF6-C4D0-41F4-8BFB-4B861AE45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49" y="4133595"/>
            <a:ext cx="3225384" cy="22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aclip">
            <a:extLst>
              <a:ext uri="{FF2B5EF4-FFF2-40B4-BE49-F238E27FC236}">
                <a16:creationId xmlns:a16="http://schemas.microsoft.com/office/drawing/2014/main" id="{DAEFB5F7-5D76-4287-B9EA-E0A7C6781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1377" y="981363"/>
            <a:ext cx="2440435" cy="2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aclip">
            <a:extLst>
              <a:ext uri="{FF2B5EF4-FFF2-40B4-BE49-F238E27FC236}">
                <a16:creationId xmlns:a16="http://schemas.microsoft.com/office/drawing/2014/main" id="{2C7537B7-4573-47D8-8ADB-8074B8D30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5871" y="4122924"/>
            <a:ext cx="2351447" cy="2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コンテンツ プレースホルダー 5">
            <a:extLst>
              <a:ext uri="{FF2B5EF4-FFF2-40B4-BE49-F238E27FC236}">
                <a16:creationId xmlns:a16="http://schemas.microsoft.com/office/drawing/2014/main" id="{4B43C390-CBFE-4D33-9AB9-440919653F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9110" y="6284816"/>
            <a:ext cx="3013863" cy="50951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/>
              <a:t>Denoising</a:t>
            </a:r>
            <a:endParaRPr lang="ja-JP" altLang="en-US" dirty="0"/>
          </a:p>
        </p:txBody>
      </p:sp>
      <p:pic>
        <p:nvPicPr>
          <p:cNvPr id="14" name="图片 126" descr="草地上的汽车&#10;&#10;描述已自动生成">
            <a:extLst>
              <a:ext uri="{FF2B5EF4-FFF2-40B4-BE49-F238E27FC236}">
                <a16:creationId xmlns:a16="http://schemas.microsoft.com/office/drawing/2014/main" id="{33B2E925-AEB1-4A32-83C2-975B48F41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t="50264" r="5641"/>
          <a:stretch/>
        </p:blipFill>
        <p:spPr>
          <a:xfrm>
            <a:off x="5931959" y="4213004"/>
            <a:ext cx="2922211" cy="2073762"/>
          </a:xfrm>
          <a:prstGeom prst="rect">
            <a:avLst/>
          </a:prstGeom>
        </p:spPr>
      </p:pic>
      <p:pic>
        <p:nvPicPr>
          <p:cNvPr id="18" name="图片 67" descr="男人骑着摩托车&#10;&#10;中度可信度描述已自动生成">
            <a:extLst>
              <a:ext uri="{FF2B5EF4-FFF2-40B4-BE49-F238E27FC236}">
                <a16:creationId xmlns:a16="http://schemas.microsoft.com/office/drawing/2014/main" id="{29221CBC-93C2-49BC-8AE0-E162F94A6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02" r="6339"/>
          <a:stretch/>
        </p:blipFill>
        <p:spPr>
          <a:xfrm>
            <a:off x="9038720" y="4204140"/>
            <a:ext cx="2922212" cy="2091839"/>
          </a:xfrm>
          <a:prstGeom prst="rect">
            <a:avLst/>
          </a:prstGeom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6F0C4805-D2F2-488E-B360-3F9448847AEE}"/>
              </a:ext>
            </a:extLst>
          </p:cNvPr>
          <p:cNvCxnSpPr>
            <a:cxnSpLocks/>
          </p:cNvCxnSpPr>
          <p:nvPr/>
        </p:nvCxnSpPr>
        <p:spPr>
          <a:xfrm>
            <a:off x="1696041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5">
            <a:extLst>
              <a:ext uri="{FF2B5EF4-FFF2-40B4-BE49-F238E27FC236}">
                <a16:creationId xmlns:a16="http://schemas.microsoft.com/office/drawing/2014/main" id="{35761E97-73E2-4C4A-A8C4-F0784262C86B}"/>
              </a:ext>
            </a:extLst>
          </p:cNvPr>
          <p:cNvSpPr txBox="1">
            <a:spLocks/>
          </p:cNvSpPr>
          <p:nvPr/>
        </p:nvSpPr>
        <p:spPr>
          <a:xfrm>
            <a:off x="3415870" y="6284816"/>
            <a:ext cx="2351449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/>
              <a:t>Dehazing</a:t>
            </a:r>
            <a:endParaRPr lang="ja-JP" altLang="en-US" dirty="0"/>
          </a:p>
        </p:txBody>
      </p:sp>
      <p:sp>
        <p:nvSpPr>
          <p:cNvPr id="36" name="コンテンツ プレースホルダー 5">
            <a:extLst>
              <a:ext uri="{FF2B5EF4-FFF2-40B4-BE49-F238E27FC236}">
                <a16:creationId xmlns:a16="http://schemas.microsoft.com/office/drawing/2014/main" id="{4A367B44-3917-4B2C-9183-5411635CD42A}"/>
              </a:ext>
            </a:extLst>
          </p:cNvPr>
          <p:cNvSpPr txBox="1">
            <a:spLocks/>
          </p:cNvSpPr>
          <p:nvPr/>
        </p:nvSpPr>
        <p:spPr>
          <a:xfrm>
            <a:off x="5941534" y="6284816"/>
            <a:ext cx="2903060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 err="1"/>
              <a:t>Deraining</a:t>
            </a:r>
            <a:endParaRPr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DBFCEF7B-9588-44D7-88B0-56C74A6B5794}"/>
              </a:ext>
            </a:extLst>
          </p:cNvPr>
          <p:cNvSpPr txBox="1">
            <a:spLocks/>
          </p:cNvSpPr>
          <p:nvPr/>
        </p:nvSpPr>
        <p:spPr>
          <a:xfrm>
            <a:off x="9048296" y="6284816"/>
            <a:ext cx="2903060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/>
              <a:t>Super Resolution</a:t>
            </a:r>
            <a:endParaRPr lang="ja-JP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291BEFF7-1035-4069-B2C5-9A9B4E9657E8}"/>
              </a:ext>
            </a:extLst>
          </p:cNvPr>
          <p:cNvCxnSpPr>
            <a:cxnSpLocks/>
          </p:cNvCxnSpPr>
          <p:nvPr/>
        </p:nvCxnSpPr>
        <p:spPr>
          <a:xfrm>
            <a:off x="4591594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EDAC5F75-E5CD-4818-B8FD-D96AB81F0D83}"/>
              </a:ext>
            </a:extLst>
          </p:cNvPr>
          <p:cNvCxnSpPr>
            <a:cxnSpLocks/>
          </p:cNvCxnSpPr>
          <p:nvPr/>
        </p:nvCxnSpPr>
        <p:spPr>
          <a:xfrm>
            <a:off x="7393064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6368868F-C0CA-40CA-AD09-526BF06CC9D0}"/>
              </a:ext>
            </a:extLst>
          </p:cNvPr>
          <p:cNvCxnSpPr>
            <a:cxnSpLocks/>
          </p:cNvCxnSpPr>
          <p:nvPr/>
        </p:nvCxnSpPr>
        <p:spPr>
          <a:xfrm>
            <a:off x="10499826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0B84BEC-C8CD-40FF-9B8A-B26F51EC94E4}"/>
              </a:ext>
            </a:extLst>
          </p:cNvPr>
          <p:cNvSpPr/>
          <p:nvPr/>
        </p:nvSpPr>
        <p:spPr>
          <a:xfrm>
            <a:off x="189110" y="3321071"/>
            <a:ext cx="3062119" cy="5095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+mn-ea"/>
              </a:rPr>
              <a:t>Network </a:t>
            </a:r>
            <a:endParaRPr kumimoji="1" lang="ja-JP" altLang="en-US" sz="2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7C05AD5-FEB7-415D-BD4C-CC5FC5DFF3A8}"/>
              </a:ext>
            </a:extLst>
          </p:cNvPr>
          <p:cNvSpPr/>
          <p:nvPr/>
        </p:nvSpPr>
        <p:spPr>
          <a:xfrm>
            <a:off x="3457905" y="3321071"/>
            <a:ext cx="2247463" cy="5095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+mn-ea"/>
              </a:rPr>
              <a:t>Network </a:t>
            </a:r>
            <a:endParaRPr kumimoji="1" lang="ja-JP" altLang="en-US" sz="2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87E764-0AED-4EC1-AA39-1C413CA472C5}"/>
              </a:ext>
            </a:extLst>
          </p:cNvPr>
          <p:cNvSpPr/>
          <p:nvPr/>
        </p:nvSpPr>
        <p:spPr>
          <a:xfrm>
            <a:off x="5954107" y="3321071"/>
            <a:ext cx="2858017" cy="5095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+mn-ea"/>
              </a:rPr>
              <a:t>Network </a:t>
            </a:r>
            <a:endParaRPr kumimoji="1" lang="ja-JP" altLang="en-US" sz="2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F7BB9EE-C29D-466F-B15F-280CCCD26ABB}"/>
              </a:ext>
            </a:extLst>
          </p:cNvPr>
          <p:cNvSpPr/>
          <p:nvPr/>
        </p:nvSpPr>
        <p:spPr>
          <a:xfrm>
            <a:off x="9091437" y="3321071"/>
            <a:ext cx="2858017" cy="5095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+mn-ea"/>
              </a:rPr>
              <a:t>Network </a:t>
            </a:r>
            <a:endParaRPr kumimoji="1" lang="ja-JP" altLang="en-US" sz="28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210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295398" cy="509518"/>
          </a:xfrm>
        </p:spPr>
        <p:txBody>
          <a:bodyPr/>
          <a:lstStyle/>
          <a:p>
            <a:r>
              <a:rPr lang="en-US" altLang="ja-JP" dirty="0"/>
              <a:t>Ablation Study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B637F6-7429-4A57-9544-1D870748E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81" y="1114096"/>
            <a:ext cx="11723438" cy="3157435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CD4D181B-EEEA-426A-B824-56B7A86DF297}"/>
              </a:ext>
            </a:extLst>
          </p:cNvPr>
          <p:cNvSpPr txBox="1"/>
          <p:nvPr/>
        </p:nvSpPr>
        <p:spPr>
          <a:xfrm>
            <a:off x="429289" y="4500774"/>
            <a:ext cx="6355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TPG: </a:t>
            </a:r>
            <a:r>
              <a:rPr lang="en" altLang="zh-CN" sz="24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Task prompt guidance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Inv.</a:t>
            </a:r>
            <a:r>
              <a:rPr lang="en" altLang="zh-CN" sz="24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" altLang="zh-CN" sz="24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DDIM inversion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4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SW-CFA</a:t>
            </a:r>
            <a:r>
              <a:rPr lang="en" altLang="zh-CN" sz="24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" altLang="zh-CN" sz="24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Sliding-window cross-frame attention</a:t>
            </a:r>
          </a:p>
        </p:txBody>
      </p:sp>
    </p:spTree>
    <p:extLst>
      <p:ext uri="{BB962C8B-B14F-4D97-AF65-F5344CB8AC3E}">
        <p14:creationId xmlns:p14="http://schemas.microsoft.com/office/powerpoint/2010/main" val="1245970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72360"/>
            <a:ext cx="9295398" cy="509518"/>
          </a:xfrm>
        </p:spPr>
        <p:txBody>
          <a:bodyPr/>
          <a:lstStyle/>
          <a:p>
            <a:r>
              <a:rPr lang="en-US" altLang="ja-JP" dirty="0"/>
              <a:t>Conclusions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479108C-9C11-46A1-A10A-CFCBDACB70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386" y="971616"/>
            <a:ext cx="11210787" cy="1235556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ja-JP" sz="2800" dirty="0">
                <a:latin typeface="NimbusRomNo9L-Regu"/>
              </a:rPr>
              <a:t>W</a:t>
            </a:r>
            <a:r>
              <a:rPr lang="en-US" altLang="ja-JP" sz="2800" i="0" u="none" strike="noStrike" baseline="0" dirty="0">
                <a:latin typeface="NimbusRomNo9L-Regu"/>
              </a:rPr>
              <a:t>e build an all-in-one video restoration diffusion model.</a:t>
            </a:r>
          </a:p>
          <a:p>
            <a:pPr marL="285750" lvl="1" indent="0">
              <a:buNone/>
            </a:pPr>
            <a:r>
              <a:rPr lang="en-US" altLang="ja-JP" sz="2400" b="0" i="0" u="none" strike="noStrike" baseline="0" dirty="0">
                <a:latin typeface="NimbusRomNo9L-Medi"/>
              </a:rPr>
              <a:t>– </a:t>
            </a:r>
            <a:r>
              <a:rPr lang="en-US" altLang="ja-JP" sz="2400" i="0" u="none" strike="noStrike" baseline="0" dirty="0">
                <a:latin typeface="NimbusRomNo9L-Regu"/>
              </a:rPr>
              <a:t>Training strategies:</a:t>
            </a:r>
            <a:r>
              <a:rPr lang="en-US" altLang="ja-JP" sz="2400" b="0" i="0" u="none" strike="noStrike" baseline="0" dirty="0">
                <a:latin typeface="NimbusRomNo9L-Regu"/>
              </a:rPr>
              <a:t> We achieve efficient training by fine-tuning a single ControlNet using single-image inputs without requiring video inputs. </a:t>
            </a:r>
          </a:p>
          <a:p>
            <a:pPr marL="285750" lvl="1" indent="0">
              <a:buNone/>
            </a:pPr>
            <a:r>
              <a:rPr lang="en-US" altLang="ja-JP" sz="2400" b="0" i="0" u="none" strike="noStrike" baseline="0" dirty="0">
                <a:latin typeface="NimbusRomNo9L-Medi"/>
              </a:rPr>
              <a:t>– </a:t>
            </a:r>
            <a:r>
              <a:rPr lang="en-US" altLang="ja-JP" sz="2400" i="0" u="none" strike="noStrike" baseline="0" dirty="0">
                <a:latin typeface="NimbusRomNo9L-Regu"/>
              </a:rPr>
              <a:t>Inference strategies:</a:t>
            </a:r>
            <a:r>
              <a:rPr lang="en-US" altLang="ja-JP" sz="2400" b="0" i="0" u="none" strike="noStrike" baseline="0" dirty="0">
                <a:latin typeface="NimbusRomNo9L-Regu"/>
              </a:rPr>
              <a:t> We incorporate DDIM Inversion and introduce a novel SW-CFA mechanism for improving content preservation and temporal consistency.</a:t>
            </a:r>
          </a:p>
          <a:p>
            <a:pPr marL="285750" lvl="1" indent="0">
              <a:buNone/>
            </a:pPr>
            <a:r>
              <a:rPr lang="en-US" altLang="ja-JP" sz="2400" b="0" i="0" u="none" strike="noStrike" baseline="0" dirty="0">
                <a:latin typeface="NimbusRomNo9L-Medi"/>
              </a:rPr>
              <a:t>– </a:t>
            </a:r>
            <a:r>
              <a:rPr lang="en-US" altLang="ja-JP" sz="2400" i="0" u="none" strike="noStrike" baseline="0" dirty="0">
                <a:latin typeface="NimbusRomNo9L-Regu"/>
              </a:rPr>
              <a:t>Scalability: </a:t>
            </a:r>
            <a:r>
              <a:rPr lang="en-US" altLang="ja-JP" sz="2400" b="0" i="0" u="none" strike="noStrike" baseline="0" dirty="0">
                <a:latin typeface="NimbusRomNo9L-Regu"/>
              </a:rPr>
              <a:t>Our proposed model can be trained with a single GPU and is adaptable for video inference after being trained on single-image restoration datasets.</a:t>
            </a:r>
          </a:p>
          <a:p>
            <a:pPr marL="285750" lvl="1" indent="0">
              <a:buNone/>
            </a:pPr>
            <a:r>
              <a:rPr lang="en-US" altLang="ja-JP" sz="2400" b="0" i="0" u="none" strike="noStrike" baseline="0" dirty="0">
                <a:latin typeface="NimbusRomNo9L-Medi"/>
              </a:rPr>
              <a:t>– </a:t>
            </a:r>
            <a:r>
              <a:rPr lang="en-US" altLang="ja-JP" sz="2400" i="0" u="none" strike="noStrike" baseline="0" dirty="0">
                <a:latin typeface="NimbusRomNo9L-Regu"/>
              </a:rPr>
              <a:t>Generalization performance: </a:t>
            </a:r>
            <a:r>
              <a:rPr lang="en-US" altLang="ja-JP" sz="2400" b="0" i="0" u="none" strike="noStrike" baseline="0" dirty="0">
                <a:latin typeface="NimbusRomNo9L-Regu"/>
              </a:rPr>
              <a:t>We demonstrated strong generalization performance of our TDM to real-world data.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15051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4A4450-0086-405A-9DC5-E733FDB0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5400" dirty="0"/>
              <a:t>Thank you for your listening.</a:t>
            </a:r>
            <a:endParaRPr kumimoji="1" lang="ja-JP" altLang="en-US" sz="5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7184166-0463-42B4-83E1-50DCEF365A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846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All-in-One Restoration</a:t>
            </a:r>
            <a:endParaRPr lang="ja-JP" altLang="en-US" dirty="0"/>
          </a:p>
        </p:txBody>
      </p:sp>
      <p:pic>
        <p:nvPicPr>
          <p:cNvPr id="9" name="图片 67" descr="男人骑着摩托车&#10;&#10;中度可信度描述已自动生成">
            <a:extLst>
              <a:ext uri="{FF2B5EF4-FFF2-40B4-BE49-F238E27FC236}">
                <a16:creationId xmlns:a16="http://schemas.microsoft.com/office/drawing/2014/main" id="{A00DEC13-40CB-4C3D-A992-0191356C9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39" b="50202"/>
          <a:stretch/>
        </p:blipFill>
        <p:spPr>
          <a:xfrm>
            <a:off x="9038720" y="1072359"/>
            <a:ext cx="2922212" cy="2091838"/>
          </a:xfrm>
          <a:prstGeom prst="rect">
            <a:avLst/>
          </a:prstGeom>
        </p:spPr>
      </p:pic>
      <p:pic>
        <p:nvPicPr>
          <p:cNvPr id="15" name="图片 126" descr="草地上的汽车&#10;&#10;描述已自动生成">
            <a:extLst>
              <a:ext uri="{FF2B5EF4-FFF2-40B4-BE49-F238E27FC236}">
                <a16:creationId xmlns:a16="http://schemas.microsoft.com/office/drawing/2014/main" id="{45FC2B42-9835-49F4-A9AE-7FE3FEBE0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r="5641" b="49830"/>
          <a:stretch/>
        </p:blipFill>
        <p:spPr>
          <a:xfrm>
            <a:off x="5931959" y="1072359"/>
            <a:ext cx="2922211" cy="2091838"/>
          </a:xfrm>
          <a:prstGeom prst="rect">
            <a:avLst/>
          </a:prstGeom>
        </p:spPr>
      </p:pic>
      <p:pic>
        <p:nvPicPr>
          <p:cNvPr id="16" name="Picture 2" descr="daclip">
            <a:extLst>
              <a:ext uri="{FF2B5EF4-FFF2-40B4-BE49-F238E27FC236}">
                <a16:creationId xmlns:a16="http://schemas.microsoft.com/office/drawing/2014/main" id="{D9E72319-47D6-4EB4-AE2B-D02ADE8E3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93" y="993017"/>
            <a:ext cx="3271897" cy="22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aclip">
            <a:extLst>
              <a:ext uri="{FF2B5EF4-FFF2-40B4-BE49-F238E27FC236}">
                <a16:creationId xmlns:a16="http://schemas.microsoft.com/office/drawing/2014/main" id="{AEFF0DF6-C4D0-41F4-8BFB-4B861AE45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49" y="4133595"/>
            <a:ext cx="3225384" cy="22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aclip">
            <a:extLst>
              <a:ext uri="{FF2B5EF4-FFF2-40B4-BE49-F238E27FC236}">
                <a16:creationId xmlns:a16="http://schemas.microsoft.com/office/drawing/2014/main" id="{DAEFB5F7-5D76-4287-B9EA-E0A7C6781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1377" y="981363"/>
            <a:ext cx="2440435" cy="2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aclip">
            <a:extLst>
              <a:ext uri="{FF2B5EF4-FFF2-40B4-BE49-F238E27FC236}">
                <a16:creationId xmlns:a16="http://schemas.microsoft.com/office/drawing/2014/main" id="{2C7537B7-4573-47D8-8ADB-8074B8D30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5871" y="4122924"/>
            <a:ext cx="2351447" cy="2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コンテンツ プレースホルダー 5">
            <a:extLst>
              <a:ext uri="{FF2B5EF4-FFF2-40B4-BE49-F238E27FC236}">
                <a16:creationId xmlns:a16="http://schemas.microsoft.com/office/drawing/2014/main" id="{4B43C390-CBFE-4D33-9AB9-440919653F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9110" y="6284816"/>
            <a:ext cx="3013863" cy="50951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/>
              <a:t>Denoising</a:t>
            </a:r>
            <a:endParaRPr lang="ja-JP" altLang="en-US" dirty="0"/>
          </a:p>
        </p:txBody>
      </p:sp>
      <p:pic>
        <p:nvPicPr>
          <p:cNvPr id="14" name="图片 126" descr="草地上的汽车&#10;&#10;描述已自动生成">
            <a:extLst>
              <a:ext uri="{FF2B5EF4-FFF2-40B4-BE49-F238E27FC236}">
                <a16:creationId xmlns:a16="http://schemas.microsoft.com/office/drawing/2014/main" id="{33B2E925-AEB1-4A32-83C2-975B48F41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t="50264" r="5641"/>
          <a:stretch/>
        </p:blipFill>
        <p:spPr>
          <a:xfrm>
            <a:off x="5931959" y="4213004"/>
            <a:ext cx="2922211" cy="2073762"/>
          </a:xfrm>
          <a:prstGeom prst="rect">
            <a:avLst/>
          </a:prstGeom>
        </p:spPr>
      </p:pic>
      <p:pic>
        <p:nvPicPr>
          <p:cNvPr id="18" name="图片 67" descr="男人骑着摩托车&#10;&#10;中度可信度描述已自动生成">
            <a:extLst>
              <a:ext uri="{FF2B5EF4-FFF2-40B4-BE49-F238E27FC236}">
                <a16:creationId xmlns:a16="http://schemas.microsoft.com/office/drawing/2014/main" id="{29221CBC-93C2-49BC-8AE0-E162F94A6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02" r="6339"/>
          <a:stretch/>
        </p:blipFill>
        <p:spPr>
          <a:xfrm>
            <a:off x="9038720" y="4204140"/>
            <a:ext cx="2922212" cy="2091839"/>
          </a:xfrm>
          <a:prstGeom prst="rect">
            <a:avLst/>
          </a:prstGeom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6F0C4805-D2F2-488E-B360-3F9448847AEE}"/>
              </a:ext>
            </a:extLst>
          </p:cNvPr>
          <p:cNvCxnSpPr>
            <a:cxnSpLocks/>
          </p:cNvCxnSpPr>
          <p:nvPr/>
        </p:nvCxnSpPr>
        <p:spPr>
          <a:xfrm>
            <a:off x="1696041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5">
            <a:extLst>
              <a:ext uri="{FF2B5EF4-FFF2-40B4-BE49-F238E27FC236}">
                <a16:creationId xmlns:a16="http://schemas.microsoft.com/office/drawing/2014/main" id="{35761E97-73E2-4C4A-A8C4-F0784262C86B}"/>
              </a:ext>
            </a:extLst>
          </p:cNvPr>
          <p:cNvSpPr txBox="1">
            <a:spLocks/>
          </p:cNvSpPr>
          <p:nvPr/>
        </p:nvSpPr>
        <p:spPr>
          <a:xfrm>
            <a:off x="3415870" y="6284816"/>
            <a:ext cx="2351449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/>
              <a:t>Dehazing</a:t>
            </a:r>
            <a:endParaRPr lang="ja-JP" altLang="en-US" dirty="0"/>
          </a:p>
        </p:txBody>
      </p:sp>
      <p:sp>
        <p:nvSpPr>
          <p:cNvPr id="36" name="コンテンツ プレースホルダー 5">
            <a:extLst>
              <a:ext uri="{FF2B5EF4-FFF2-40B4-BE49-F238E27FC236}">
                <a16:creationId xmlns:a16="http://schemas.microsoft.com/office/drawing/2014/main" id="{4A367B44-3917-4B2C-9183-5411635CD42A}"/>
              </a:ext>
            </a:extLst>
          </p:cNvPr>
          <p:cNvSpPr txBox="1">
            <a:spLocks/>
          </p:cNvSpPr>
          <p:nvPr/>
        </p:nvSpPr>
        <p:spPr>
          <a:xfrm>
            <a:off x="5941534" y="6284816"/>
            <a:ext cx="2903060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 err="1"/>
              <a:t>Deraining</a:t>
            </a:r>
            <a:endParaRPr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DBFCEF7B-9588-44D7-88B0-56C74A6B5794}"/>
              </a:ext>
            </a:extLst>
          </p:cNvPr>
          <p:cNvSpPr txBox="1">
            <a:spLocks/>
          </p:cNvSpPr>
          <p:nvPr/>
        </p:nvSpPr>
        <p:spPr>
          <a:xfrm>
            <a:off x="9048296" y="6284816"/>
            <a:ext cx="2903060" cy="509518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kumimoji="1" sz="2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6pPr>
            <a:lvl7pPr marL="3028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7pPr>
            <a:lvl8pPr marL="3486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8pPr>
            <a:lvl9pPr marL="3943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ja-JP" dirty="0"/>
              <a:t>Super Resolution</a:t>
            </a:r>
            <a:endParaRPr lang="ja-JP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291BEFF7-1035-4069-B2C5-9A9B4E9657E8}"/>
              </a:ext>
            </a:extLst>
          </p:cNvPr>
          <p:cNvCxnSpPr>
            <a:cxnSpLocks/>
          </p:cNvCxnSpPr>
          <p:nvPr/>
        </p:nvCxnSpPr>
        <p:spPr>
          <a:xfrm>
            <a:off x="4591594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EDAC5F75-E5CD-4818-B8FD-D96AB81F0D83}"/>
              </a:ext>
            </a:extLst>
          </p:cNvPr>
          <p:cNvCxnSpPr>
            <a:cxnSpLocks/>
          </p:cNvCxnSpPr>
          <p:nvPr/>
        </p:nvCxnSpPr>
        <p:spPr>
          <a:xfrm>
            <a:off x="7393064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6368868F-C0CA-40CA-AD09-526BF06CC9D0}"/>
              </a:ext>
            </a:extLst>
          </p:cNvPr>
          <p:cNvCxnSpPr>
            <a:cxnSpLocks/>
          </p:cNvCxnSpPr>
          <p:nvPr/>
        </p:nvCxnSpPr>
        <p:spPr>
          <a:xfrm>
            <a:off x="10499826" y="3132792"/>
            <a:ext cx="0" cy="1085470"/>
          </a:xfrm>
          <a:prstGeom prst="straightConnector1">
            <a:avLst/>
          </a:prstGeom>
          <a:ln w="635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83B6476-CFCD-4C36-B7B2-99CAF67BD2A9}"/>
              </a:ext>
            </a:extLst>
          </p:cNvPr>
          <p:cNvSpPr/>
          <p:nvPr/>
        </p:nvSpPr>
        <p:spPr>
          <a:xfrm>
            <a:off x="189110" y="3331617"/>
            <a:ext cx="11762246" cy="5095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+mn-ea"/>
              </a:rPr>
              <a:t>A </a:t>
            </a:r>
            <a:r>
              <a:rPr kumimoji="1" lang="en-US" altLang="ja-JP" sz="2800" b="1" dirty="0">
                <a:solidFill>
                  <a:srgbClr val="C00000"/>
                </a:solidFill>
                <a:latin typeface="+mn-ea"/>
              </a:rPr>
              <a:t>Single</a:t>
            </a:r>
            <a:r>
              <a:rPr kumimoji="1" lang="en-US" altLang="ja-JP" sz="2800" b="1" dirty="0">
                <a:solidFill>
                  <a:schemeClr val="tx1"/>
                </a:solidFill>
                <a:latin typeface="+mn-ea"/>
              </a:rPr>
              <a:t> Network </a:t>
            </a:r>
            <a:endParaRPr kumimoji="1" lang="ja-JP" altLang="en-US" sz="28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567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Stable Diffusion on Image Generation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19" name="Picture 2" descr="row01">
            <a:extLst>
              <a:ext uri="{FF2B5EF4-FFF2-40B4-BE49-F238E27FC236}">
                <a16:creationId xmlns:a16="http://schemas.microsoft.com/office/drawing/2014/main" id="{9C25CBC7-26D7-47BB-8CDC-4AE884C6E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53330" b="57767"/>
          <a:stretch/>
        </p:blipFill>
        <p:spPr bwMode="auto">
          <a:xfrm>
            <a:off x="8289556" y="1903848"/>
            <a:ext cx="2202025" cy="29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5E73E39A-19A3-4A9A-A78A-786C930BA935}"/>
              </a:ext>
            </a:extLst>
          </p:cNvPr>
          <p:cNvSpPr txBox="1"/>
          <p:nvPr/>
        </p:nvSpPr>
        <p:spPr>
          <a:xfrm>
            <a:off x="1103860" y="1770491"/>
            <a:ext cx="255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5"/>
                </a:solidFill>
              </a:rPr>
              <a:t>“</a:t>
            </a:r>
            <a:r>
              <a:rPr kumimoji="1" lang="en-US" altLang="zh-CN" sz="2400" dirty="0">
                <a:solidFill>
                  <a:schemeClr val="accent5"/>
                </a:solidFill>
              </a:rPr>
              <a:t>A woman chasing a dog on a beach”</a:t>
            </a:r>
          </a:p>
          <a:p>
            <a:pPr algn="ctr"/>
            <a:r>
              <a:rPr kumimoji="1" lang="en-US" altLang="zh-CN" sz="2400" dirty="0"/>
              <a:t>Condition (Text)</a:t>
            </a:r>
            <a:endParaRPr kumimoji="1" lang="zh-CN" altLang="en-US" sz="2400" dirty="0"/>
          </a:p>
        </p:txBody>
      </p:sp>
      <p:grpSp>
        <p:nvGrpSpPr>
          <p:cNvPr id="21" name="组合 7">
            <a:extLst>
              <a:ext uri="{FF2B5EF4-FFF2-40B4-BE49-F238E27FC236}">
                <a16:creationId xmlns:a16="http://schemas.microsoft.com/office/drawing/2014/main" id="{50BFBE56-D17A-475B-98E0-8767029A572D}"/>
              </a:ext>
            </a:extLst>
          </p:cNvPr>
          <p:cNvGrpSpPr/>
          <p:nvPr/>
        </p:nvGrpSpPr>
        <p:grpSpPr>
          <a:xfrm>
            <a:off x="4203477" y="1879209"/>
            <a:ext cx="3399882" cy="2959111"/>
            <a:chOff x="3086100" y="2175693"/>
            <a:chExt cx="2311400" cy="1583626"/>
          </a:xfrm>
        </p:grpSpPr>
        <p:sp>
          <p:nvSpPr>
            <p:cNvPr id="22" name="矩形 12">
              <a:extLst>
                <a:ext uri="{FF2B5EF4-FFF2-40B4-BE49-F238E27FC236}">
                  <a16:creationId xmlns:a16="http://schemas.microsoft.com/office/drawing/2014/main" id="{DA144163-76C5-4422-9EC9-8F9748FE2F9B}"/>
                </a:ext>
              </a:extLst>
            </p:cNvPr>
            <p:cNvSpPr/>
            <p:nvPr/>
          </p:nvSpPr>
          <p:spPr bwMode="auto">
            <a:xfrm>
              <a:off x="3086100" y="2175693"/>
              <a:ext cx="2311400" cy="1583626"/>
            </a:xfrm>
            <a:prstGeom prst="rect">
              <a:avLst/>
            </a:prstGeom>
            <a:solidFill>
              <a:srgbClr val="E8F0F7"/>
            </a:solidFill>
            <a:ln w="285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44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p:grpSp>
          <p:nvGrpSpPr>
            <p:cNvPr id="23" name="组合 13">
              <a:extLst>
                <a:ext uri="{FF2B5EF4-FFF2-40B4-BE49-F238E27FC236}">
                  <a16:creationId xmlns:a16="http://schemas.microsoft.com/office/drawing/2014/main" id="{243BC5B9-AA16-4693-B974-C3B813902D37}"/>
                </a:ext>
              </a:extLst>
            </p:cNvPr>
            <p:cNvGrpSpPr/>
            <p:nvPr/>
          </p:nvGrpSpPr>
          <p:grpSpPr>
            <a:xfrm>
              <a:off x="3228340" y="2330449"/>
              <a:ext cx="361632" cy="1327151"/>
              <a:chOff x="3228340" y="2330449"/>
              <a:chExt cx="361632" cy="1327151"/>
            </a:xfrm>
          </p:grpSpPr>
          <p:sp>
            <p:nvSpPr>
              <p:cNvPr id="33" name="矩形: 圆角 37">
                <a:extLst>
                  <a:ext uri="{FF2B5EF4-FFF2-40B4-BE49-F238E27FC236}">
                    <a16:creationId xmlns:a16="http://schemas.microsoft.com/office/drawing/2014/main" id="{9A317A54-ABC3-4E72-827A-536F0F5BB4EA}"/>
                  </a:ext>
                </a:extLst>
              </p:cNvPr>
              <p:cNvSpPr/>
              <p:nvPr/>
            </p:nvSpPr>
            <p:spPr bwMode="auto">
              <a:xfrm>
                <a:off x="3228340" y="2330449"/>
                <a:ext cx="158750" cy="1327151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34" name="矩形: 圆角 38">
                <a:extLst>
                  <a:ext uri="{FF2B5EF4-FFF2-40B4-BE49-F238E27FC236}">
                    <a16:creationId xmlns:a16="http://schemas.microsoft.com/office/drawing/2014/main" id="{8938A02E-0785-4CBE-BCA3-83D2A5C11F1E}"/>
                  </a:ext>
                </a:extLst>
              </p:cNvPr>
              <p:cNvSpPr/>
              <p:nvPr/>
            </p:nvSpPr>
            <p:spPr bwMode="auto">
              <a:xfrm>
                <a:off x="3431222" y="2330449"/>
                <a:ext cx="158750" cy="1327151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ECFE6DEF-8C6E-40BA-A058-F5E66F3C75A3}"/>
                </a:ext>
              </a:extLst>
            </p:cNvPr>
            <p:cNvSpPr txBox="1"/>
            <p:nvPr/>
          </p:nvSpPr>
          <p:spPr>
            <a:xfrm>
              <a:off x="3554728" y="2642216"/>
              <a:ext cx="438151" cy="37883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dirty="0"/>
                <a:t>…</a:t>
              </a:r>
              <a:endParaRPr lang="ja-JP" altLang="en-US" sz="4000" dirty="0"/>
            </a:p>
          </p:txBody>
        </p:sp>
        <p:grpSp>
          <p:nvGrpSpPr>
            <p:cNvPr id="25" name="组合 15">
              <a:extLst>
                <a:ext uri="{FF2B5EF4-FFF2-40B4-BE49-F238E27FC236}">
                  <a16:creationId xmlns:a16="http://schemas.microsoft.com/office/drawing/2014/main" id="{5E49D19C-DD0F-433E-91C6-CA13836DADA4}"/>
                </a:ext>
              </a:extLst>
            </p:cNvPr>
            <p:cNvGrpSpPr/>
            <p:nvPr/>
          </p:nvGrpSpPr>
          <p:grpSpPr>
            <a:xfrm>
              <a:off x="3959648" y="2518717"/>
              <a:ext cx="564304" cy="846139"/>
              <a:chOff x="3953823" y="2570954"/>
              <a:chExt cx="564304" cy="846139"/>
            </a:xfrm>
          </p:grpSpPr>
          <p:sp>
            <p:nvSpPr>
              <p:cNvPr id="30" name="矩形: 圆角 34">
                <a:extLst>
                  <a:ext uri="{FF2B5EF4-FFF2-40B4-BE49-F238E27FC236}">
                    <a16:creationId xmlns:a16="http://schemas.microsoft.com/office/drawing/2014/main" id="{8D763142-17DD-4F7F-985A-06C044FF3488}"/>
                  </a:ext>
                </a:extLst>
              </p:cNvPr>
              <p:cNvSpPr/>
              <p:nvPr/>
            </p:nvSpPr>
            <p:spPr bwMode="auto">
              <a:xfrm>
                <a:off x="3953823" y="2570956"/>
                <a:ext cx="158750" cy="846137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31" name="矩形: 圆角 35">
                <a:extLst>
                  <a:ext uri="{FF2B5EF4-FFF2-40B4-BE49-F238E27FC236}">
                    <a16:creationId xmlns:a16="http://schemas.microsoft.com/office/drawing/2014/main" id="{8303887E-0863-40AA-B6DA-CA4F86098AAA}"/>
                  </a:ext>
                </a:extLst>
              </p:cNvPr>
              <p:cNvSpPr/>
              <p:nvPr/>
            </p:nvSpPr>
            <p:spPr bwMode="auto">
              <a:xfrm>
                <a:off x="4159457" y="2570955"/>
                <a:ext cx="158750" cy="846137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32" name="矩形: 圆角 36">
                <a:extLst>
                  <a:ext uri="{FF2B5EF4-FFF2-40B4-BE49-F238E27FC236}">
                    <a16:creationId xmlns:a16="http://schemas.microsoft.com/office/drawing/2014/main" id="{B0D624D9-A9A4-4241-853D-EDA11AD79B2F}"/>
                  </a:ext>
                </a:extLst>
              </p:cNvPr>
              <p:cNvSpPr/>
              <p:nvPr/>
            </p:nvSpPr>
            <p:spPr bwMode="auto">
              <a:xfrm>
                <a:off x="4359377" y="2570954"/>
                <a:ext cx="158750" cy="846137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  <p:sp>
          <p:nvSpPr>
            <p:cNvPr id="26" name="文本框 16">
              <a:extLst>
                <a:ext uri="{FF2B5EF4-FFF2-40B4-BE49-F238E27FC236}">
                  <a16:creationId xmlns:a16="http://schemas.microsoft.com/office/drawing/2014/main" id="{EFE58ED8-A8DE-4769-84ED-A5696ED6DA26}"/>
                </a:ext>
              </a:extLst>
            </p:cNvPr>
            <p:cNvSpPr txBox="1"/>
            <p:nvPr/>
          </p:nvSpPr>
          <p:spPr>
            <a:xfrm>
              <a:off x="4476275" y="2642216"/>
              <a:ext cx="438151" cy="37883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dirty="0"/>
                <a:t>…</a:t>
              </a:r>
              <a:endParaRPr lang="ja-JP" altLang="en-US" sz="4000" dirty="0"/>
            </a:p>
          </p:txBody>
        </p:sp>
        <p:grpSp>
          <p:nvGrpSpPr>
            <p:cNvPr id="27" name="组合 17">
              <a:extLst>
                <a:ext uri="{FF2B5EF4-FFF2-40B4-BE49-F238E27FC236}">
                  <a16:creationId xmlns:a16="http://schemas.microsoft.com/office/drawing/2014/main" id="{5C7316FE-D4A0-42E0-818C-044DA355D7FE}"/>
                </a:ext>
              </a:extLst>
            </p:cNvPr>
            <p:cNvGrpSpPr/>
            <p:nvPr/>
          </p:nvGrpSpPr>
          <p:grpSpPr>
            <a:xfrm>
              <a:off x="4895162" y="2330449"/>
              <a:ext cx="361632" cy="1327151"/>
              <a:chOff x="3228340" y="2330449"/>
              <a:chExt cx="361632" cy="1327151"/>
            </a:xfrm>
          </p:grpSpPr>
          <p:sp>
            <p:nvSpPr>
              <p:cNvPr id="28" name="矩形: 圆角 32">
                <a:extLst>
                  <a:ext uri="{FF2B5EF4-FFF2-40B4-BE49-F238E27FC236}">
                    <a16:creationId xmlns:a16="http://schemas.microsoft.com/office/drawing/2014/main" id="{2CD48734-AAEE-42D1-8FCC-D6DA98DA53AB}"/>
                  </a:ext>
                </a:extLst>
              </p:cNvPr>
              <p:cNvSpPr/>
              <p:nvPr/>
            </p:nvSpPr>
            <p:spPr bwMode="auto">
              <a:xfrm>
                <a:off x="3228340" y="2330449"/>
                <a:ext cx="158750" cy="1327151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29" name="矩形: 圆角 33">
                <a:extLst>
                  <a:ext uri="{FF2B5EF4-FFF2-40B4-BE49-F238E27FC236}">
                    <a16:creationId xmlns:a16="http://schemas.microsoft.com/office/drawing/2014/main" id="{AF449B8E-8480-4A63-A57F-87287DCC8336}"/>
                  </a:ext>
                </a:extLst>
              </p:cNvPr>
              <p:cNvSpPr/>
              <p:nvPr/>
            </p:nvSpPr>
            <p:spPr bwMode="auto">
              <a:xfrm>
                <a:off x="3431222" y="2330449"/>
                <a:ext cx="158750" cy="1327151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</p:grpSp>
      <p:sp>
        <p:nvSpPr>
          <p:cNvPr id="35" name="右箭头 8">
            <a:extLst>
              <a:ext uri="{FF2B5EF4-FFF2-40B4-BE49-F238E27FC236}">
                <a16:creationId xmlns:a16="http://schemas.microsoft.com/office/drawing/2014/main" id="{F8C95130-F296-4C32-8BC9-A03CD1F334DF}"/>
              </a:ext>
            </a:extLst>
          </p:cNvPr>
          <p:cNvSpPr/>
          <p:nvPr/>
        </p:nvSpPr>
        <p:spPr bwMode="auto">
          <a:xfrm>
            <a:off x="3540643" y="2293813"/>
            <a:ext cx="560635" cy="555786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44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36" name="右箭头 11">
            <a:extLst>
              <a:ext uri="{FF2B5EF4-FFF2-40B4-BE49-F238E27FC236}">
                <a16:creationId xmlns:a16="http://schemas.microsoft.com/office/drawing/2014/main" id="{0D5BE1CC-A693-4F9B-B39C-EE88D17DB551}"/>
              </a:ext>
            </a:extLst>
          </p:cNvPr>
          <p:cNvSpPr/>
          <p:nvPr/>
        </p:nvSpPr>
        <p:spPr bwMode="auto">
          <a:xfrm>
            <a:off x="7663883" y="2950605"/>
            <a:ext cx="560635" cy="555786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44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37" name="文本框 25">
            <a:extLst>
              <a:ext uri="{FF2B5EF4-FFF2-40B4-BE49-F238E27FC236}">
                <a16:creationId xmlns:a16="http://schemas.microsoft.com/office/drawing/2014/main" id="{5A5F7030-6A63-4EA5-8140-C15AF2953C81}"/>
              </a:ext>
            </a:extLst>
          </p:cNvPr>
          <p:cNvSpPr txBox="1"/>
          <p:nvPr/>
        </p:nvSpPr>
        <p:spPr>
          <a:xfrm>
            <a:off x="8016606" y="4821112"/>
            <a:ext cx="2658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Generated image</a:t>
            </a:r>
          </a:p>
          <a:p>
            <a:pPr algn="ctr"/>
            <a:r>
              <a:rPr kumimoji="1" lang="en-US" altLang="zh-CN" sz="2400" dirty="0"/>
              <a:t>(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Degradation-free</a:t>
            </a:r>
            <a:r>
              <a:rPr kumimoji="1" lang="en-US" altLang="zh-CN" sz="2400" dirty="0"/>
              <a:t>)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38" name="右箭头 61">
            <a:extLst>
              <a:ext uri="{FF2B5EF4-FFF2-40B4-BE49-F238E27FC236}">
                <a16:creationId xmlns:a16="http://schemas.microsoft.com/office/drawing/2014/main" id="{95E5B6D5-6AAC-4158-BD21-373AF4E1C6E4}"/>
              </a:ext>
            </a:extLst>
          </p:cNvPr>
          <p:cNvSpPr/>
          <p:nvPr/>
        </p:nvSpPr>
        <p:spPr bwMode="auto">
          <a:xfrm>
            <a:off x="3542676" y="3690513"/>
            <a:ext cx="560635" cy="555786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44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39" name="文本框 62">
            <a:extLst>
              <a:ext uri="{FF2B5EF4-FFF2-40B4-BE49-F238E27FC236}">
                <a16:creationId xmlns:a16="http://schemas.microsoft.com/office/drawing/2014/main" id="{CB6E18D6-0DF5-40B1-ABED-9A50D21C4FDB}"/>
              </a:ext>
            </a:extLst>
          </p:cNvPr>
          <p:cNvSpPr txBox="1"/>
          <p:nvPr/>
        </p:nvSpPr>
        <p:spPr>
          <a:xfrm>
            <a:off x="1860333" y="4660662"/>
            <a:ext cx="204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Sampled noise</a:t>
            </a:r>
          </a:p>
        </p:txBody>
      </p:sp>
      <p:sp>
        <p:nvSpPr>
          <p:cNvPr id="40" name="文本框 63">
            <a:extLst>
              <a:ext uri="{FF2B5EF4-FFF2-40B4-BE49-F238E27FC236}">
                <a16:creationId xmlns:a16="http://schemas.microsoft.com/office/drawing/2014/main" id="{9D414D0C-4574-483B-86E1-898452A6C27A}"/>
              </a:ext>
            </a:extLst>
          </p:cNvPr>
          <p:cNvSpPr txBox="1"/>
          <p:nvPr/>
        </p:nvSpPr>
        <p:spPr>
          <a:xfrm>
            <a:off x="3731173" y="4862959"/>
            <a:ext cx="4311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Stable Diffusion</a:t>
            </a:r>
          </a:p>
          <a:p>
            <a:pPr algn="ctr"/>
            <a:r>
              <a:rPr kumimoji="1" lang="en-US" altLang="zh-CN" sz="2400" dirty="0"/>
              <a:t>(Pre-rained on</a:t>
            </a:r>
          </a:p>
          <a:p>
            <a:pPr algn="ctr"/>
            <a:r>
              <a:rPr kumimoji="1" lang="en-US" altLang="zh-CN" sz="2400" b="1" dirty="0">
                <a:solidFill>
                  <a:srgbClr val="FF0000"/>
                </a:solidFill>
              </a:rPr>
              <a:t>degradation-free</a:t>
            </a:r>
            <a:r>
              <a:rPr kumimoji="1" lang="en-US" altLang="zh-CN" sz="2400" dirty="0"/>
              <a:t> images)</a:t>
            </a:r>
            <a:endParaRPr kumimoji="1" lang="zh-CN" altLang="en-US" sz="2400" dirty="0"/>
          </a:p>
        </p:txBody>
      </p:sp>
      <p:pic>
        <p:nvPicPr>
          <p:cNvPr id="41" name="object 37">
            <a:extLst>
              <a:ext uri="{FF2B5EF4-FFF2-40B4-BE49-F238E27FC236}">
                <a16:creationId xmlns:a16="http://schemas.microsoft.com/office/drawing/2014/main" id="{A2600571-8354-44D0-BFB8-23F24A4B881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5940" y="3221276"/>
            <a:ext cx="1093994" cy="14701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65">
                <a:extLst>
                  <a:ext uri="{FF2B5EF4-FFF2-40B4-BE49-F238E27FC236}">
                    <a16:creationId xmlns:a16="http://schemas.microsoft.com/office/drawing/2014/main" id="{FA5D6C24-D957-4371-82E3-28AD9DE68D55}"/>
                  </a:ext>
                </a:extLst>
              </p:cNvPr>
              <p:cNvSpPr txBox="1"/>
              <p:nvPr/>
            </p:nvSpPr>
            <p:spPr>
              <a:xfrm>
                <a:off x="4211954" y="1099859"/>
                <a:ext cx="33998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ja-JP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T steps</a:t>
                </a:r>
              </a:p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(Iterative denoising)</a:t>
                </a:r>
                <a:endParaRPr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文本框 65">
                <a:extLst>
                  <a:ext uri="{FF2B5EF4-FFF2-40B4-BE49-F238E27FC236}">
                    <a16:creationId xmlns:a16="http://schemas.microsoft.com/office/drawing/2014/main" id="{FA5D6C24-D957-4371-82E3-28AD9DE68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54" y="1099859"/>
                <a:ext cx="3399882" cy="707886"/>
              </a:xfrm>
              <a:prstGeom prst="rect">
                <a:avLst/>
              </a:prstGeom>
              <a:blipFill>
                <a:blip r:embed="rId4"/>
                <a:stretch>
                  <a:fillRect t="-4274" b="-136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18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Stable Diffusion on Image Restoration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42" name="Picture 2" descr="row01">
            <a:extLst>
              <a:ext uri="{FF2B5EF4-FFF2-40B4-BE49-F238E27FC236}">
                <a16:creationId xmlns:a16="http://schemas.microsoft.com/office/drawing/2014/main" id="{D9F9B5B1-68F7-49E7-A949-5F1509746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53330" b="57767"/>
          <a:stretch/>
        </p:blipFill>
        <p:spPr bwMode="auto">
          <a:xfrm>
            <a:off x="9625675" y="1741024"/>
            <a:ext cx="2202025" cy="29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组合 20">
            <a:extLst>
              <a:ext uri="{FF2B5EF4-FFF2-40B4-BE49-F238E27FC236}">
                <a16:creationId xmlns:a16="http://schemas.microsoft.com/office/drawing/2014/main" id="{04F78904-5D71-463F-B6CA-22CA4902568B}"/>
              </a:ext>
            </a:extLst>
          </p:cNvPr>
          <p:cNvGrpSpPr/>
          <p:nvPr/>
        </p:nvGrpSpPr>
        <p:grpSpPr>
          <a:xfrm>
            <a:off x="5498986" y="1768935"/>
            <a:ext cx="3399881" cy="2959111"/>
            <a:chOff x="3086100" y="2175693"/>
            <a:chExt cx="2311400" cy="1583626"/>
          </a:xfrm>
        </p:grpSpPr>
        <p:sp>
          <p:nvSpPr>
            <p:cNvPr id="44" name="矩形 21">
              <a:extLst>
                <a:ext uri="{FF2B5EF4-FFF2-40B4-BE49-F238E27FC236}">
                  <a16:creationId xmlns:a16="http://schemas.microsoft.com/office/drawing/2014/main" id="{E2E56521-3815-4B03-B26E-0793DD149D7E}"/>
                </a:ext>
              </a:extLst>
            </p:cNvPr>
            <p:cNvSpPr/>
            <p:nvPr/>
          </p:nvSpPr>
          <p:spPr bwMode="auto">
            <a:xfrm>
              <a:off x="3086100" y="2175693"/>
              <a:ext cx="2311400" cy="1583626"/>
            </a:xfrm>
            <a:prstGeom prst="rect">
              <a:avLst/>
            </a:prstGeom>
            <a:solidFill>
              <a:srgbClr val="E8F0F7"/>
            </a:solidFill>
            <a:ln w="285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44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p:grpSp>
          <p:nvGrpSpPr>
            <p:cNvPr id="45" name="组合 22">
              <a:extLst>
                <a:ext uri="{FF2B5EF4-FFF2-40B4-BE49-F238E27FC236}">
                  <a16:creationId xmlns:a16="http://schemas.microsoft.com/office/drawing/2014/main" id="{15E8DA6E-9932-4D38-990D-F0BAC753CF75}"/>
                </a:ext>
              </a:extLst>
            </p:cNvPr>
            <p:cNvGrpSpPr/>
            <p:nvPr/>
          </p:nvGrpSpPr>
          <p:grpSpPr>
            <a:xfrm>
              <a:off x="3228340" y="2330449"/>
              <a:ext cx="361632" cy="1327151"/>
              <a:chOff x="3228340" y="2330449"/>
              <a:chExt cx="361632" cy="1327151"/>
            </a:xfrm>
          </p:grpSpPr>
          <p:sp>
            <p:nvSpPr>
              <p:cNvPr id="55" name="矩形: 圆角 37">
                <a:extLst>
                  <a:ext uri="{FF2B5EF4-FFF2-40B4-BE49-F238E27FC236}">
                    <a16:creationId xmlns:a16="http://schemas.microsoft.com/office/drawing/2014/main" id="{27A15978-231B-4E54-89C7-860F600D0C2A}"/>
                  </a:ext>
                </a:extLst>
              </p:cNvPr>
              <p:cNvSpPr/>
              <p:nvPr/>
            </p:nvSpPr>
            <p:spPr bwMode="auto">
              <a:xfrm>
                <a:off x="3228340" y="2330449"/>
                <a:ext cx="158750" cy="1327151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56" name="矩形: 圆角 38">
                <a:extLst>
                  <a:ext uri="{FF2B5EF4-FFF2-40B4-BE49-F238E27FC236}">
                    <a16:creationId xmlns:a16="http://schemas.microsoft.com/office/drawing/2014/main" id="{0E6B888B-6F9D-4BF1-A96A-545DF5485350}"/>
                  </a:ext>
                </a:extLst>
              </p:cNvPr>
              <p:cNvSpPr/>
              <p:nvPr/>
            </p:nvSpPr>
            <p:spPr bwMode="auto">
              <a:xfrm>
                <a:off x="3431222" y="2330449"/>
                <a:ext cx="158750" cy="1327151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  <p:sp>
          <p:nvSpPr>
            <p:cNvPr id="46" name="文本框 23">
              <a:extLst>
                <a:ext uri="{FF2B5EF4-FFF2-40B4-BE49-F238E27FC236}">
                  <a16:creationId xmlns:a16="http://schemas.microsoft.com/office/drawing/2014/main" id="{1B47319A-2A41-4C67-832B-9C82E4C6B013}"/>
                </a:ext>
              </a:extLst>
            </p:cNvPr>
            <p:cNvSpPr txBox="1"/>
            <p:nvPr/>
          </p:nvSpPr>
          <p:spPr>
            <a:xfrm>
              <a:off x="3554728" y="2642216"/>
              <a:ext cx="438151" cy="37883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dirty="0"/>
                <a:t>…</a:t>
              </a:r>
              <a:endParaRPr lang="ja-JP" altLang="en-US" sz="4000" dirty="0"/>
            </a:p>
          </p:txBody>
        </p:sp>
        <p:grpSp>
          <p:nvGrpSpPr>
            <p:cNvPr id="47" name="组合 24">
              <a:extLst>
                <a:ext uri="{FF2B5EF4-FFF2-40B4-BE49-F238E27FC236}">
                  <a16:creationId xmlns:a16="http://schemas.microsoft.com/office/drawing/2014/main" id="{EE86ADB9-5C5F-4ADE-819F-0BCD81FD28EA}"/>
                </a:ext>
              </a:extLst>
            </p:cNvPr>
            <p:cNvGrpSpPr/>
            <p:nvPr/>
          </p:nvGrpSpPr>
          <p:grpSpPr>
            <a:xfrm>
              <a:off x="3959648" y="2518717"/>
              <a:ext cx="564304" cy="846139"/>
              <a:chOff x="3953823" y="2570954"/>
              <a:chExt cx="564304" cy="846139"/>
            </a:xfrm>
          </p:grpSpPr>
          <p:sp>
            <p:nvSpPr>
              <p:cNvPr id="52" name="矩形: 圆角 34">
                <a:extLst>
                  <a:ext uri="{FF2B5EF4-FFF2-40B4-BE49-F238E27FC236}">
                    <a16:creationId xmlns:a16="http://schemas.microsoft.com/office/drawing/2014/main" id="{73BD6C1F-528C-45EB-B8A4-30176A1E6A7B}"/>
                  </a:ext>
                </a:extLst>
              </p:cNvPr>
              <p:cNvSpPr/>
              <p:nvPr/>
            </p:nvSpPr>
            <p:spPr bwMode="auto">
              <a:xfrm>
                <a:off x="3953823" y="2570956"/>
                <a:ext cx="158750" cy="846137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53" name="矩形: 圆角 35">
                <a:extLst>
                  <a:ext uri="{FF2B5EF4-FFF2-40B4-BE49-F238E27FC236}">
                    <a16:creationId xmlns:a16="http://schemas.microsoft.com/office/drawing/2014/main" id="{DC4903E8-26FF-437B-8E93-BB2FC457A5E6}"/>
                  </a:ext>
                </a:extLst>
              </p:cNvPr>
              <p:cNvSpPr/>
              <p:nvPr/>
            </p:nvSpPr>
            <p:spPr bwMode="auto">
              <a:xfrm>
                <a:off x="4159457" y="2570955"/>
                <a:ext cx="158750" cy="846137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54" name="矩形: 圆角 36">
                <a:extLst>
                  <a:ext uri="{FF2B5EF4-FFF2-40B4-BE49-F238E27FC236}">
                    <a16:creationId xmlns:a16="http://schemas.microsoft.com/office/drawing/2014/main" id="{3FEAE912-02E4-48E0-ABB8-829772702258}"/>
                  </a:ext>
                </a:extLst>
              </p:cNvPr>
              <p:cNvSpPr/>
              <p:nvPr/>
            </p:nvSpPr>
            <p:spPr bwMode="auto">
              <a:xfrm>
                <a:off x="4359377" y="2570954"/>
                <a:ext cx="158750" cy="846137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  <p:sp>
          <p:nvSpPr>
            <p:cNvPr id="48" name="文本框 25">
              <a:extLst>
                <a:ext uri="{FF2B5EF4-FFF2-40B4-BE49-F238E27FC236}">
                  <a16:creationId xmlns:a16="http://schemas.microsoft.com/office/drawing/2014/main" id="{988F5E8A-1794-402B-B6CB-C08BA6985381}"/>
                </a:ext>
              </a:extLst>
            </p:cNvPr>
            <p:cNvSpPr txBox="1"/>
            <p:nvPr/>
          </p:nvSpPr>
          <p:spPr>
            <a:xfrm>
              <a:off x="4476275" y="2642216"/>
              <a:ext cx="438151" cy="37883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dirty="0"/>
                <a:t>…</a:t>
              </a:r>
              <a:endParaRPr lang="ja-JP" altLang="en-US" sz="4000" dirty="0"/>
            </a:p>
          </p:txBody>
        </p:sp>
        <p:grpSp>
          <p:nvGrpSpPr>
            <p:cNvPr id="49" name="组合 26">
              <a:extLst>
                <a:ext uri="{FF2B5EF4-FFF2-40B4-BE49-F238E27FC236}">
                  <a16:creationId xmlns:a16="http://schemas.microsoft.com/office/drawing/2014/main" id="{F665892A-4064-40A0-9DF9-A89F7EEC1D59}"/>
                </a:ext>
              </a:extLst>
            </p:cNvPr>
            <p:cNvGrpSpPr/>
            <p:nvPr/>
          </p:nvGrpSpPr>
          <p:grpSpPr>
            <a:xfrm>
              <a:off x="4895162" y="2330449"/>
              <a:ext cx="361632" cy="1327151"/>
              <a:chOff x="3228340" y="2330449"/>
              <a:chExt cx="361632" cy="1327151"/>
            </a:xfrm>
          </p:grpSpPr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ED859CD2-2030-4CB3-9BD4-8AE9D289175D}"/>
                  </a:ext>
                </a:extLst>
              </p:cNvPr>
              <p:cNvSpPr/>
              <p:nvPr/>
            </p:nvSpPr>
            <p:spPr bwMode="auto">
              <a:xfrm>
                <a:off x="3228340" y="2330449"/>
                <a:ext cx="158750" cy="1327151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51" name="矩形: 圆角 33">
                <a:extLst>
                  <a:ext uri="{FF2B5EF4-FFF2-40B4-BE49-F238E27FC236}">
                    <a16:creationId xmlns:a16="http://schemas.microsoft.com/office/drawing/2014/main" id="{F63EA529-DE29-4A1C-BD19-985EC882B84A}"/>
                  </a:ext>
                </a:extLst>
              </p:cNvPr>
              <p:cNvSpPr/>
              <p:nvPr/>
            </p:nvSpPr>
            <p:spPr bwMode="auto">
              <a:xfrm>
                <a:off x="3431222" y="2330449"/>
                <a:ext cx="158750" cy="1327151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</p:grpSp>
      <p:sp>
        <p:nvSpPr>
          <p:cNvPr id="57" name="右箭头 35">
            <a:extLst>
              <a:ext uri="{FF2B5EF4-FFF2-40B4-BE49-F238E27FC236}">
                <a16:creationId xmlns:a16="http://schemas.microsoft.com/office/drawing/2014/main" id="{82036413-3D6C-4E64-9360-A8B4EA90D674}"/>
              </a:ext>
            </a:extLst>
          </p:cNvPr>
          <p:cNvSpPr/>
          <p:nvPr/>
        </p:nvSpPr>
        <p:spPr bwMode="auto">
          <a:xfrm>
            <a:off x="8991271" y="2922536"/>
            <a:ext cx="560635" cy="555786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44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pic>
        <p:nvPicPr>
          <p:cNvPr id="58" name="Picture 2" descr="row01">
            <a:extLst>
              <a:ext uri="{FF2B5EF4-FFF2-40B4-BE49-F238E27FC236}">
                <a16:creationId xmlns:a16="http://schemas.microsoft.com/office/drawing/2014/main" id="{D1AEC646-AE55-42FA-BB10-FF2774AC9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53330" b="57767"/>
          <a:stretch/>
        </p:blipFill>
        <p:spPr bwMode="auto">
          <a:xfrm>
            <a:off x="291511" y="1186945"/>
            <a:ext cx="1208542" cy="16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本框 9">
            <a:extLst>
              <a:ext uri="{FF2B5EF4-FFF2-40B4-BE49-F238E27FC236}">
                <a16:creationId xmlns:a16="http://schemas.microsoft.com/office/drawing/2014/main" id="{B6D45509-3710-47CC-8C9F-7BA39D9B7896}"/>
              </a:ext>
            </a:extLst>
          </p:cNvPr>
          <p:cNvSpPr txBox="1"/>
          <p:nvPr/>
        </p:nvSpPr>
        <p:spPr>
          <a:xfrm>
            <a:off x="144913" y="2739863"/>
            <a:ext cx="150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Degraded Image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60" name="文本框 5">
            <a:extLst>
              <a:ext uri="{FF2B5EF4-FFF2-40B4-BE49-F238E27FC236}">
                <a16:creationId xmlns:a16="http://schemas.microsoft.com/office/drawing/2014/main" id="{7A442677-4D45-494A-A6D3-2D2DB36F13AD}"/>
              </a:ext>
            </a:extLst>
          </p:cNvPr>
          <p:cNvSpPr txBox="1"/>
          <p:nvPr/>
        </p:nvSpPr>
        <p:spPr>
          <a:xfrm>
            <a:off x="20019" y="5347243"/>
            <a:ext cx="175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Sampled noise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61" name="文本框 10">
            <a:extLst>
              <a:ext uri="{FF2B5EF4-FFF2-40B4-BE49-F238E27FC236}">
                <a16:creationId xmlns:a16="http://schemas.microsoft.com/office/drawing/2014/main" id="{B7F7A1A3-A8FA-4833-A00E-9D2E81DE628D}"/>
              </a:ext>
            </a:extLst>
          </p:cNvPr>
          <p:cNvSpPr txBox="1"/>
          <p:nvPr/>
        </p:nvSpPr>
        <p:spPr>
          <a:xfrm>
            <a:off x="9545210" y="4658288"/>
            <a:ext cx="236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+mn-lt"/>
              </a:rPr>
              <a:t>Restored </a:t>
            </a:r>
            <a:r>
              <a:rPr kumimoji="1" lang="en-US" altLang="zh-CN" sz="2400" dirty="0">
                <a:latin typeface="+mn-lt"/>
              </a:rPr>
              <a:t>Image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62" name="矩形 11">
            <a:extLst>
              <a:ext uri="{FF2B5EF4-FFF2-40B4-BE49-F238E27FC236}">
                <a16:creationId xmlns:a16="http://schemas.microsoft.com/office/drawing/2014/main" id="{0BC5D37E-937A-4469-936E-522B8DAD65C8}"/>
              </a:ext>
            </a:extLst>
          </p:cNvPr>
          <p:cNvSpPr/>
          <p:nvPr/>
        </p:nvSpPr>
        <p:spPr bwMode="auto">
          <a:xfrm>
            <a:off x="2089336" y="2873143"/>
            <a:ext cx="1137876" cy="826498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0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rPr>
              <a:t>Forward Process</a:t>
            </a:r>
            <a:endParaRPr kumimoji="1" lang="zh-CN" altLang="en-US" sz="20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pic>
        <p:nvPicPr>
          <p:cNvPr id="63" name="object 37">
            <a:extLst>
              <a:ext uri="{FF2B5EF4-FFF2-40B4-BE49-F238E27FC236}">
                <a16:creationId xmlns:a16="http://schemas.microsoft.com/office/drawing/2014/main" id="{A75A2D6A-9086-4740-A934-CD8C14AD19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511" y="3774489"/>
            <a:ext cx="1208542" cy="1624055"/>
          </a:xfrm>
          <a:prstGeom prst="rect">
            <a:avLst/>
          </a:prstGeom>
        </p:spPr>
      </p:pic>
      <p:pic>
        <p:nvPicPr>
          <p:cNvPr id="64" name="Picture 2" descr="row01">
            <a:extLst>
              <a:ext uri="{FF2B5EF4-FFF2-40B4-BE49-F238E27FC236}">
                <a16:creationId xmlns:a16="http://schemas.microsoft.com/office/drawing/2014/main" id="{3190745B-295D-4CB6-9EAA-F1D79F1D0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53330" b="57767"/>
          <a:stretch/>
        </p:blipFill>
        <p:spPr bwMode="auto">
          <a:xfrm>
            <a:off x="3543367" y="2463371"/>
            <a:ext cx="1208542" cy="16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object 37">
            <a:extLst>
              <a:ext uri="{FF2B5EF4-FFF2-40B4-BE49-F238E27FC236}">
                <a16:creationId xmlns:a16="http://schemas.microsoft.com/office/drawing/2014/main" id="{1B9486E5-D7F3-4C21-B4F7-30C3869D9BBB}"/>
              </a:ext>
            </a:extLst>
          </p:cNvPr>
          <p:cNvPicPr/>
          <p:nvPr/>
        </p:nvPicPr>
        <p:blipFill>
          <a:blip r:embed="rId5" cstate="print">
            <a:alphaModFix amt="50000"/>
          </a:blip>
          <a:stretch>
            <a:fillRect/>
          </a:stretch>
        </p:blipFill>
        <p:spPr>
          <a:xfrm>
            <a:off x="3543367" y="2472752"/>
            <a:ext cx="1208542" cy="1624055"/>
          </a:xfrm>
          <a:prstGeom prst="rect">
            <a:avLst/>
          </a:prstGeom>
        </p:spPr>
      </p:pic>
      <p:sp>
        <p:nvSpPr>
          <p:cNvPr id="66" name="文本框 16">
            <a:extLst>
              <a:ext uri="{FF2B5EF4-FFF2-40B4-BE49-F238E27FC236}">
                <a16:creationId xmlns:a16="http://schemas.microsoft.com/office/drawing/2014/main" id="{2951A2A6-0A58-4F88-9DE6-09E2500C26BF}"/>
              </a:ext>
            </a:extLst>
          </p:cNvPr>
          <p:cNvSpPr txBox="1"/>
          <p:nvPr/>
        </p:nvSpPr>
        <p:spPr>
          <a:xfrm>
            <a:off x="3268711" y="4057984"/>
            <a:ext cx="1757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</a:rPr>
              <a:t>Noisy image</a:t>
            </a:r>
            <a:endParaRPr lang="zh-CN" altLang="en-US" sz="2400" b="1" dirty="0"/>
          </a:p>
        </p:txBody>
      </p:sp>
      <p:sp>
        <p:nvSpPr>
          <p:cNvPr id="67" name="文本框 17">
            <a:extLst>
              <a:ext uri="{FF2B5EF4-FFF2-40B4-BE49-F238E27FC236}">
                <a16:creationId xmlns:a16="http://schemas.microsoft.com/office/drawing/2014/main" id="{2D9E9BDE-DA2F-47CA-A6F3-3F7787E82FEB}"/>
              </a:ext>
            </a:extLst>
          </p:cNvPr>
          <p:cNvSpPr txBox="1"/>
          <p:nvPr/>
        </p:nvSpPr>
        <p:spPr>
          <a:xfrm>
            <a:off x="2206632" y="4591302"/>
            <a:ext cx="34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/>
              <a:t>Not a pure random noise,</a:t>
            </a:r>
          </a:p>
          <a:p>
            <a:r>
              <a:rPr kumimoji="1" lang="en-US" altLang="zh-CN" b="1" i="1" dirty="0">
                <a:latin typeface="+mn-lt"/>
              </a:rPr>
              <a:t>But derived from degraded Image</a:t>
            </a:r>
          </a:p>
        </p:txBody>
      </p:sp>
      <p:cxnSp>
        <p:nvCxnSpPr>
          <p:cNvPr id="68" name="肘形连接符 37">
            <a:extLst>
              <a:ext uri="{FF2B5EF4-FFF2-40B4-BE49-F238E27FC236}">
                <a16:creationId xmlns:a16="http://schemas.microsoft.com/office/drawing/2014/main" id="{CFCA4446-C0FC-457D-9635-97E6FFECAA58}"/>
              </a:ext>
            </a:extLst>
          </p:cNvPr>
          <p:cNvCxnSpPr>
            <a:cxnSpLocks/>
            <a:stCxn id="58" idx="3"/>
            <a:endCxn id="62" idx="1"/>
          </p:cNvCxnSpPr>
          <p:nvPr/>
        </p:nvCxnSpPr>
        <p:spPr bwMode="auto">
          <a:xfrm>
            <a:off x="1500053" y="1998973"/>
            <a:ext cx="589283" cy="128741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9" name="肘形连接符 38">
            <a:extLst>
              <a:ext uri="{FF2B5EF4-FFF2-40B4-BE49-F238E27FC236}">
                <a16:creationId xmlns:a16="http://schemas.microsoft.com/office/drawing/2014/main" id="{38969F02-60C1-46F3-A7A9-FC75C6B3F1A5}"/>
              </a:ext>
            </a:extLst>
          </p:cNvPr>
          <p:cNvCxnSpPr>
            <a:cxnSpLocks/>
            <a:stCxn id="63" idx="3"/>
            <a:endCxn id="62" idx="1"/>
          </p:cNvCxnSpPr>
          <p:nvPr/>
        </p:nvCxnSpPr>
        <p:spPr bwMode="auto">
          <a:xfrm flipV="1">
            <a:off x="1500053" y="3286392"/>
            <a:ext cx="589283" cy="130012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0" name="直线箭头连接符 44">
            <a:extLst>
              <a:ext uri="{FF2B5EF4-FFF2-40B4-BE49-F238E27FC236}">
                <a16:creationId xmlns:a16="http://schemas.microsoft.com/office/drawing/2014/main" id="{F4CE6D1B-F18A-417B-A3D9-6F5A4441D3A7}"/>
              </a:ext>
            </a:extLst>
          </p:cNvPr>
          <p:cNvCxnSpPr>
            <a:cxnSpLocks/>
            <a:stCxn id="62" idx="3"/>
            <a:endCxn id="65" idx="1"/>
          </p:cNvCxnSpPr>
          <p:nvPr/>
        </p:nvCxnSpPr>
        <p:spPr bwMode="auto">
          <a:xfrm flipV="1">
            <a:off x="3227212" y="3284780"/>
            <a:ext cx="316155" cy="16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1" name="右箭头 46">
            <a:extLst>
              <a:ext uri="{FF2B5EF4-FFF2-40B4-BE49-F238E27FC236}">
                <a16:creationId xmlns:a16="http://schemas.microsoft.com/office/drawing/2014/main" id="{4D91A0F1-57C6-4403-8C0B-9A8318535571}"/>
              </a:ext>
            </a:extLst>
          </p:cNvPr>
          <p:cNvSpPr/>
          <p:nvPr/>
        </p:nvSpPr>
        <p:spPr bwMode="auto">
          <a:xfrm>
            <a:off x="4821055" y="2994607"/>
            <a:ext cx="560635" cy="555786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44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4AAD7F9E-215B-4CE2-95B9-1D9177EF638F}"/>
              </a:ext>
            </a:extLst>
          </p:cNvPr>
          <p:cNvSpPr txBox="1"/>
          <p:nvPr/>
        </p:nvSpPr>
        <p:spPr>
          <a:xfrm>
            <a:off x="5498985" y="4728046"/>
            <a:ext cx="3406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Stable Diffusion</a:t>
            </a:r>
          </a:p>
          <a:p>
            <a:pPr algn="ctr"/>
            <a:r>
              <a:rPr kumimoji="1" lang="en-US" altLang="zh-CN" sz="2400" dirty="0">
                <a:latin typeface="+mn-lt"/>
              </a:rPr>
              <a:t>(Pre-trained on </a:t>
            </a:r>
            <a:r>
              <a:rPr kumimoji="1" lang="en-US" altLang="zh-CN" sz="2400" b="1" dirty="0">
                <a:solidFill>
                  <a:srgbClr val="FF0000"/>
                </a:solidFill>
                <a:latin typeface="+mn-lt"/>
              </a:rPr>
              <a:t>degradation-free</a:t>
            </a:r>
            <a:r>
              <a:rPr kumimoji="1" lang="en-US" altLang="zh-CN" sz="2400" dirty="0">
                <a:latin typeface="+mn-lt"/>
              </a:rPr>
              <a:t> images)</a:t>
            </a:r>
            <a:endParaRPr kumimoji="1" lang="zh-CN" altLang="en-US" sz="24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65">
                <a:extLst>
                  <a:ext uri="{FF2B5EF4-FFF2-40B4-BE49-F238E27FC236}">
                    <a16:creationId xmlns:a16="http://schemas.microsoft.com/office/drawing/2014/main" id="{4CE9D15F-624D-49E7-8453-F6129140EDF0}"/>
                  </a:ext>
                </a:extLst>
              </p:cNvPr>
              <p:cNvSpPr txBox="1"/>
              <p:nvPr/>
            </p:nvSpPr>
            <p:spPr>
              <a:xfrm>
                <a:off x="5498987" y="964927"/>
                <a:ext cx="34066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ja-JP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T steps</a:t>
                </a:r>
              </a:p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(Iterative denoising)</a:t>
                </a:r>
                <a:endParaRPr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文本框 65">
                <a:extLst>
                  <a:ext uri="{FF2B5EF4-FFF2-40B4-BE49-F238E27FC236}">
                    <a16:creationId xmlns:a16="http://schemas.microsoft.com/office/drawing/2014/main" id="{4CE9D15F-624D-49E7-8453-F6129140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987" y="964927"/>
                <a:ext cx="3406620" cy="707886"/>
              </a:xfrm>
              <a:prstGeom prst="rect">
                <a:avLst/>
              </a:prstGeom>
              <a:blipFill>
                <a:blip r:embed="rId6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Stable Diffusion on Image Restoration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42" name="Picture 2" descr="row01">
            <a:extLst>
              <a:ext uri="{FF2B5EF4-FFF2-40B4-BE49-F238E27FC236}">
                <a16:creationId xmlns:a16="http://schemas.microsoft.com/office/drawing/2014/main" id="{D9F9B5B1-68F7-49E7-A949-5F1509746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53330" b="57767"/>
          <a:stretch/>
        </p:blipFill>
        <p:spPr bwMode="auto">
          <a:xfrm>
            <a:off x="9625675" y="1741024"/>
            <a:ext cx="2202025" cy="29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组合 20">
            <a:extLst>
              <a:ext uri="{FF2B5EF4-FFF2-40B4-BE49-F238E27FC236}">
                <a16:creationId xmlns:a16="http://schemas.microsoft.com/office/drawing/2014/main" id="{04F78904-5D71-463F-B6CA-22CA4902568B}"/>
              </a:ext>
            </a:extLst>
          </p:cNvPr>
          <p:cNvGrpSpPr/>
          <p:nvPr/>
        </p:nvGrpSpPr>
        <p:grpSpPr>
          <a:xfrm>
            <a:off x="5498986" y="1768935"/>
            <a:ext cx="3399881" cy="2959111"/>
            <a:chOff x="3086100" y="2175693"/>
            <a:chExt cx="2311400" cy="1583626"/>
          </a:xfrm>
        </p:grpSpPr>
        <p:sp>
          <p:nvSpPr>
            <p:cNvPr id="44" name="矩形 21">
              <a:extLst>
                <a:ext uri="{FF2B5EF4-FFF2-40B4-BE49-F238E27FC236}">
                  <a16:creationId xmlns:a16="http://schemas.microsoft.com/office/drawing/2014/main" id="{E2E56521-3815-4B03-B26E-0793DD149D7E}"/>
                </a:ext>
              </a:extLst>
            </p:cNvPr>
            <p:cNvSpPr/>
            <p:nvPr/>
          </p:nvSpPr>
          <p:spPr bwMode="auto">
            <a:xfrm>
              <a:off x="3086100" y="2175693"/>
              <a:ext cx="2311400" cy="1583626"/>
            </a:xfrm>
            <a:prstGeom prst="rect">
              <a:avLst/>
            </a:prstGeom>
            <a:solidFill>
              <a:srgbClr val="E8F0F7"/>
            </a:solidFill>
            <a:ln w="285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ja-JP" altLang="en-US" sz="4400" kern="0" dirty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p:grpSp>
          <p:nvGrpSpPr>
            <p:cNvPr id="45" name="组合 22">
              <a:extLst>
                <a:ext uri="{FF2B5EF4-FFF2-40B4-BE49-F238E27FC236}">
                  <a16:creationId xmlns:a16="http://schemas.microsoft.com/office/drawing/2014/main" id="{15E8DA6E-9932-4D38-990D-F0BAC753CF75}"/>
                </a:ext>
              </a:extLst>
            </p:cNvPr>
            <p:cNvGrpSpPr/>
            <p:nvPr/>
          </p:nvGrpSpPr>
          <p:grpSpPr>
            <a:xfrm>
              <a:off x="3228340" y="2330449"/>
              <a:ext cx="361632" cy="1327151"/>
              <a:chOff x="3228340" y="2330449"/>
              <a:chExt cx="361632" cy="1327151"/>
            </a:xfrm>
          </p:grpSpPr>
          <p:sp>
            <p:nvSpPr>
              <p:cNvPr id="55" name="矩形: 圆角 37">
                <a:extLst>
                  <a:ext uri="{FF2B5EF4-FFF2-40B4-BE49-F238E27FC236}">
                    <a16:creationId xmlns:a16="http://schemas.microsoft.com/office/drawing/2014/main" id="{27A15978-231B-4E54-89C7-860F600D0C2A}"/>
                  </a:ext>
                </a:extLst>
              </p:cNvPr>
              <p:cNvSpPr/>
              <p:nvPr/>
            </p:nvSpPr>
            <p:spPr bwMode="auto">
              <a:xfrm>
                <a:off x="3228340" y="2330449"/>
                <a:ext cx="158750" cy="1327151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56" name="矩形: 圆角 38">
                <a:extLst>
                  <a:ext uri="{FF2B5EF4-FFF2-40B4-BE49-F238E27FC236}">
                    <a16:creationId xmlns:a16="http://schemas.microsoft.com/office/drawing/2014/main" id="{0E6B888B-6F9D-4BF1-A96A-545DF5485350}"/>
                  </a:ext>
                </a:extLst>
              </p:cNvPr>
              <p:cNvSpPr/>
              <p:nvPr/>
            </p:nvSpPr>
            <p:spPr bwMode="auto">
              <a:xfrm>
                <a:off x="3431222" y="2330449"/>
                <a:ext cx="158750" cy="1327151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  <p:sp>
          <p:nvSpPr>
            <p:cNvPr id="46" name="文本框 23">
              <a:extLst>
                <a:ext uri="{FF2B5EF4-FFF2-40B4-BE49-F238E27FC236}">
                  <a16:creationId xmlns:a16="http://schemas.microsoft.com/office/drawing/2014/main" id="{1B47319A-2A41-4C67-832B-9C82E4C6B013}"/>
                </a:ext>
              </a:extLst>
            </p:cNvPr>
            <p:cNvSpPr txBox="1"/>
            <p:nvPr/>
          </p:nvSpPr>
          <p:spPr>
            <a:xfrm>
              <a:off x="3554728" y="2642216"/>
              <a:ext cx="438151" cy="37883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dirty="0"/>
                <a:t>…</a:t>
              </a:r>
              <a:endParaRPr lang="ja-JP" altLang="en-US" sz="4000" dirty="0"/>
            </a:p>
          </p:txBody>
        </p:sp>
        <p:grpSp>
          <p:nvGrpSpPr>
            <p:cNvPr id="47" name="组合 24">
              <a:extLst>
                <a:ext uri="{FF2B5EF4-FFF2-40B4-BE49-F238E27FC236}">
                  <a16:creationId xmlns:a16="http://schemas.microsoft.com/office/drawing/2014/main" id="{EE86ADB9-5C5F-4ADE-819F-0BCD81FD28EA}"/>
                </a:ext>
              </a:extLst>
            </p:cNvPr>
            <p:cNvGrpSpPr/>
            <p:nvPr/>
          </p:nvGrpSpPr>
          <p:grpSpPr>
            <a:xfrm>
              <a:off x="3959648" y="2518717"/>
              <a:ext cx="564304" cy="846139"/>
              <a:chOff x="3953823" y="2570954"/>
              <a:chExt cx="564304" cy="846139"/>
            </a:xfrm>
          </p:grpSpPr>
          <p:sp>
            <p:nvSpPr>
              <p:cNvPr id="52" name="矩形: 圆角 34">
                <a:extLst>
                  <a:ext uri="{FF2B5EF4-FFF2-40B4-BE49-F238E27FC236}">
                    <a16:creationId xmlns:a16="http://schemas.microsoft.com/office/drawing/2014/main" id="{73BD6C1F-528C-45EB-B8A4-30176A1E6A7B}"/>
                  </a:ext>
                </a:extLst>
              </p:cNvPr>
              <p:cNvSpPr/>
              <p:nvPr/>
            </p:nvSpPr>
            <p:spPr bwMode="auto">
              <a:xfrm>
                <a:off x="3953823" y="2570956"/>
                <a:ext cx="158750" cy="846137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53" name="矩形: 圆角 35">
                <a:extLst>
                  <a:ext uri="{FF2B5EF4-FFF2-40B4-BE49-F238E27FC236}">
                    <a16:creationId xmlns:a16="http://schemas.microsoft.com/office/drawing/2014/main" id="{DC4903E8-26FF-437B-8E93-BB2FC457A5E6}"/>
                  </a:ext>
                </a:extLst>
              </p:cNvPr>
              <p:cNvSpPr/>
              <p:nvPr/>
            </p:nvSpPr>
            <p:spPr bwMode="auto">
              <a:xfrm>
                <a:off x="4159457" y="2570955"/>
                <a:ext cx="158750" cy="846137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54" name="矩形: 圆角 36">
                <a:extLst>
                  <a:ext uri="{FF2B5EF4-FFF2-40B4-BE49-F238E27FC236}">
                    <a16:creationId xmlns:a16="http://schemas.microsoft.com/office/drawing/2014/main" id="{3FEAE912-02E4-48E0-ABB8-829772702258}"/>
                  </a:ext>
                </a:extLst>
              </p:cNvPr>
              <p:cNvSpPr/>
              <p:nvPr/>
            </p:nvSpPr>
            <p:spPr bwMode="auto">
              <a:xfrm>
                <a:off x="4359377" y="2570954"/>
                <a:ext cx="158750" cy="846137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  <p:sp>
          <p:nvSpPr>
            <p:cNvPr id="48" name="文本框 25">
              <a:extLst>
                <a:ext uri="{FF2B5EF4-FFF2-40B4-BE49-F238E27FC236}">
                  <a16:creationId xmlns:a16="http://schemas.microsoft.com/office/drawing/2014/main" id="{988F5E8A-1794-402B-B6CB-C08BA6985381}"/>
                </a:ext>
              </a:extLst>
            </p:cNvPr>
            <p:cNvSpPr txBox="1"/>
            <p:nvPr/>
          </p:nvSpPr>
          <p:spPr>
            <a:xfrm>
              <a:off x="4476275" y="2642216"/>
              <a:ext cx="438151" cy="37883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dirty="0"/>
                <a:t>…</a:t>
              </a:r>
              <a:endParaRPr lang="ja-JP" altLang="en-US" sz="4000" dirty="0"/>
            </a:p>
          </p:txBody>
        </p:sp>
        <p:grpSp>
          <p:nvGrpSpPr>
            <p:cNvPr id="49" name="组合 26">
              <a:extLst>
                <a:ext uri="{FF2B5EF4-FFF2-40B4-BE49-F238E27FC236}">
                  <a16:creationId xmlns:a16="http://schemas.microsoft.com/office/drawing/2014/main" id="{F665892A-4064-40A0-9DF9-A89F7EEC1D59}"/>
                </a:ext>
              </a:extLst>
            </p:cNvPr>
            <p:cNvGrpSpPr/>
            <p:nvPr/>
          </p:nvGrpSpPr>
          <p:grpSpPr>
            <a:xfrm>
              <a:off x="4895162" y="2330449"/>
              <a:ext cx="361632" cy="1327151"/>
              <a:chOff x="3228340" y="2330449"/>
              <a:chExt cx="361632" cy="1327151"/>
            </a:xfrm>
          </p:grpSpPr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ED859CD2-2030-4CB3-9BD4-8AE9D289175D}"/>
                  </a:ext>
                </a:extLst>
              </p:cNvPr>
              <p:cNvSpPr/>
              <p:nvPr/>
            </p:nvSpPr>
            <p:spPr bwMode="auto">
              <a:xfrm>
                <a:off x="3228340" y="2330449"/>
                <a:ext cx="158750" cy="1327151"/>
              </a:xfrm>
              <a:prstGeom prst="roundRect">
                <a:avLst/>
              </a:prstGeom>
              <a:solidFill>
                <a:srgbClr val="F2F2F2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  <p:sp>
            <p:nvSpPr>
              <p:cNvPr id="51" name="矩形: 圆角 33">
                <a:extLst>
                  <a:ext uri="{FF2B5EF4-FFF2-40B4-BE49-F238E27FC236}">
                    <a16:creationId xmlns:a16="http://schemas.microsoft.com/office/drawing/2014/main" id="{F63EA529-DE29-4A1C-BD19-985EC882B84A}"/>
                  </a:ext>
                </a:extLst>
              </p:cNvPr>
              <p:cNvSpPr/>
              <p:nvPr/>
            </p:nvSpPr>
            <p:spPr bwMode="auto">
              <a:xfrm>
                <a:off x="3431222" y="2330449"/>
                <a:ext cx="158750" cy="1327151"/>
              </a:xfrm>
              <a:prstGeom prst="roundRect">
                <a:avLst/>
              </a:prstGeom>
              <a:solidFill>
                <a:srgbClr val="FFE699"/>
              </a:solidFill>
              <a:ln w="285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ja-JP" altLang="en-US" sz="4400" kern="0" dirty="0">
                  <a:solidFill>
                    <a:sysClr val="windowText" lastClr="000000"/>
                  </a:solidFill>
                  <a:ea typeface="ＭＳ Ｐゴシック"/>
                </a:endParaRPr>
              </a:p>
            </p:txBody>
          </p:sp>
        </p:grpSp>
      </p:grpSp>
      <p:sp>
        <p:nvSpPr>
          <p:cNvPr id="57" name="右箭头 35">
            <a:extLst>
              <a:ext uri="{FF2B5EF4-FFF2-40B4-BE49-F238E27FC236}">
                <a16:creationId xmlns:a16="http://schemas.microsoft.com/office/drawing/2014/main" id="{82036413-3D6C-4E64-9360-A8B4EA90D674}"/>
              </a:ext>
            </a:extLst>
          </p:cNvPr>
          <p:cNvSpPr/>
          <p:nvPr/>
        </p:nvSpPr>
        <p:spPr bwMode="auto">
          <a:xfrm>
            <a:off x="8991271" y="2922536"/>
            <a:ext cx="560635" cy="555786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44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pic>
        <p:nvPicPr>
          <p:cNvPr id="58" name="Picture 2" descr="row01">
            <a:extLst>
              <a:ext uri="{FF2B5EF4-FFF2-40B4-BE49-F238E27FC236}">
                <a16:creationId xmlns:a16="http://schemas.microsoft.com/office/drawing/2014/main" id="{D1AEC646-AE55-42FA-BB10-FF2774AC9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53330" b="57767"/>
          <a:stretch/>
        </p:blipFill>
        <p:spPr bwMode="auto">
          <a:xfrm>
            <a:off x="291511" y="1186945"/>
            <a:ext cx="1208542" cy="16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本框 9">
            <a:extLst>
              <a:ext uri="{FF2B5EF4-FFF2-40B4-BE49-F238E27FC236}">
                <a16:creationId xmlns:a16="http://schemas.microsoft.com/office/drawing/2014/main" id="{B6D45509-3710-47CC-8C9F-7BA39D9B7896}"/>
              </a:ext>
            </a:extLst>
          </p:cNvPr>
          <p:cNvSpPr txBox="1"/>
          <p:nvPr/>
        </p:nvSpPr>
        <p:spPr>
          <a:xfrm>
            <a:off x="144913" y="2739863"/>
            <a:ext cx="150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Degraded Image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60" name="文本框 5">
            <a:extLst>
              <a:ext uri="{FF2B5EF4-FFF2-40B4-BE49-F238E27FC236}">
                <a16:creationId xmlns:a16="http://schemas.microsoft.com/office/drawing/2014/main" id="{7A442677-4D45-494A-A6D3-2D2DB36F13AD}"/>
              </a:ext>
            </a:extLst>
          </p:cNvPr>
          <p:cNvSpPr txBox="1"/>
          <p:nvPr/>
        </p:nvSpPr>
        <p:spPr>
          <a:xfrm>
            <a:off x="20019" y="5347243"/>
            <a:ext cx="175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Sampled noise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61" name="文本框 10">
            <a:extLst>
              <a:ext uri="{FF2B5EF4-FFF2-40B4-BE49-F238E27FC236}">
                <a16:creationId xmlns:a16="http://schemas.microsoft.com/office/drawing/2014/main" id="{B7F7A1A3-A8FA-4833-A00E-9D2E81DE628D}"/>
              </a:ext>
            </a:extLst>
          </p:cNvPr>
          <p:cNvSpPr txBox="1"/>
          <p:nvPr/>
        </p:nvSpPr>
        <p:spPr>
          <a:xfrm>
            <a:off x="9545210" y="4658288"/>
            <a:ext cx="236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+mn-lt"/>
              </a:rPr>
              <a:t>Restored </a:t>
            </a:r>
            <a:r>
              <a:rPr kumimoji="1" lang="en-US" altLang="zh-CN" sz="2400" dirty="0">
                <a:latin typeface="+mn-lt"/>
              </a:rPr>
              <a:t>Image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62" name="矩形 11">
            <a:extLst>
              <a:ext uri="{FF2B5EF4-FFF2-40B4-BE49-F238E27FC236}">
                <a16:creationId xmlns:a16="http://schemas.microsoft.com/office/drawing/2014/main" id="{0BC5D37E-937A-4469-936E-522B8DAD65C8}"/>
              </a:ext>
            </a:extLst>
          </p:cNvPr>
          <p:cNvSpPr/>
          <p:nvPr/>
        </p:nvSpPr>
        <p:spPr bwMode="auto">
          <a:xfrm>
            <a:off x="2089336" y="2873143"/>
            <a:ext cx="1137876" cy="826498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000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rPr>
              <a:t>Forward Process</a:t>
            </a:r>
            <a:endParaRPr kumimoji="1" lang="zh-CN" altLang="en-US" sz="20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pic>
        <p:nvPicPr>
          <p:cNvPr id="63" name="object 37">
            <a:extLst>
              <a:ext uri="{FF2B5EF4-FFF2-40B4-BE49-F238E27FC236}">
                <a16:creationId xmlns:a16="http://schemas.microsoft.com/office/drawing/2014/main" id="{A75A2D6A-9086-4740-A934-CD8C14AD19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511" y="3774489"/>
            <a:ext cx="1208542" cy="1624055"/>
          </a:xfrm>
          <a:prstGeom prst="rect">
            <a:avLst/>
          </a:prstGeom>
        </p:spPr>
      </p:pic>
      <p:pic>
        <p:nvPicPr>
          <p:cNvPr id="64" name="Picture 2" descr="row01">
            <a:extLst>
              <a:ext uri="{FF2B5EF4-FFF2-40B4-BE49-F238E27FC236}">
                <a16:creationId xmlns:a16="http://schemas.microsoft.com/office/drawing/2014/main" id="{3190745B-295D-4CB6-9EAA-F1D79F1D0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53330" b="57767"/>
          <a:stretch/>
        </p:blipFill>
        <p:spPr bwMode="auto">
          <a:xfrm>
            <a:off x="3543367" y="2463371"/>
            <a:ext cx="1208542" cy="16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object 37">
            <a:extLst>
              <a:ext uri="{FF2B5EF4-FFF2-40B4-BE49-F238E27FC236}">
                <a16:creationId xmlns:a16="http://schemas.microsoft.com/office/drawing/2014/main" id="{1B9486E5-D7F3-4C21-B4F7-30C3869D9BBB}"/>
              </a:ext>
            </a:extLst>
          </p:cNvPr>
          <p:cNvPicPr/>
          <p:nvPr/>
        </p:nvPicPr>
        <p:blipFill>
          <a:blip r:embed="rId5" cstate="print">
            <a:alphaModFix amt="50000"/>
          </a:blip>
          <a:stretch>
            <a:fillRect/>
          </a:stretch>
        </p:blipFill>
        <p:spPr>
          <a:xfrm>
            <a:off x="3543367" y="2472752"/>
            <a:ext cx="1208542" cy="1624055"/>
          </a:xfrm>
          <a:prstGeom prst="rect">
            <a:avLst/>
          </a:prstGeom>
        </p:spPr>
      </p:pic>
      <p:sp>
        <p:nvSpPr>
          <p:cNvPr id="66" name="文本框 16">
            <a:extLst>
              <a:ext uri="{FF2B5EF4-FFF2-40B4-BE49-F238E27FC236}">
                <a16:creationId xmlns:a16="http://schemas.microsoft.com/office/drawing/2014/main" id="{2951A2A6-0A58-4F88-9DE6-09E2500C26BF}"/>
              </a:ext>
            </a:extLst>
          </p:cNvPr>
          <p:cNvSpPr txBox="1"/>
          <p:nvPr/>
        </p:nvSpPr>
        <p:spPr>
          <a:xfrm>
            <a:off x="3268711" y="4057984"/>
            <a:ext cx="1757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</a:rPr>
              <a:t>Noisy image</a:t>
            </a:r>
            <a:endParaRPr lang="zh-CN" altLang="en-US" sz="2400" b="1" dirty="0"/>
          </a:p>
        </p:txBody>
      </p:sp>
      <p:sp>
        <p:nvSpPr>
          <p:cNvPr id="67" name="文本框 17">
            <a:extLst>
              <a:ext uri="{FF2B5EF4-FFF2-40B4-BE49-F238E27FC236}">
                <a16:creationId xmlns:a16="http://schemas.microsoft.com/office/drawing/2014/main" id="{2D9E9BDE-DA2F-47CA-A6F3-3F7787E82FEB}"/>
              </a:ext>
            </a:extLst>
          </p:cNvPr>
          <p:cNvSpPr txBox="1"/>
          <p:nvPr/>
        </p:nvSpPr>
        <p:spPr>
          <a:xfrm>
            <a:off x="2206632" y="4591302"/>
            <a:ext cx="34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/>
              <a:t>Not a pure random noise,</a:t>
            </a:r>
          </a:p>
          <a:p>
            <a:r>
              <a:rPr kumimoji="1" lang="en-US" altLang="zh-CN" b="1" i="1" dirty="0">
                <a:latin typeface="+mn-lt"/>
              </a:rPr>
              <a:t>But derived from degraded Image</a:t>
            </a:r>
          </a:p>
        </p:txBody>
      </p:sp>
      <p:cxnSp>
        <p:nvCxnSpPr>
          <p:cNvPr id="68" name="肘形连接符 37">
            <a:extLst>
              <a:ext uri="{FF2B5EF4-FFF2-40B4-BE49-F238E27FC236}">
                <a16:creationId xmlns:a16="http://schemas.microsoft.com/office/drawing/2014/main" id="{CFCA4446-C0FC-457D-9635-97E6FFECAA58}"/>
              </a:ext>
            </a:extLst>
          </p:cNvPr>
          <p:cNvCxnSpPr>
            <a:cxnSpLocks/>
            <a:stCxn id="58" idx="3"/>
            <a:endCxn id="62" idx="1"/>
          </p:cNvCxnSpPr>
          <p:nvPr/>
        </p:nvCxnSpPr>
        <p:spPr bwMode="auto">
          <a:xfrm>
            <a:off x="1500053" y="1998973"/>
            <a:ext cx="589283" cy="128741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9" name="肘形连接符 38">
            <a:extLst>
              <a:ext uri="{FF2B5EF4-FFF2-40B4-BE49-F238E27FC236}">
                <a16:creationId xmlns:a16="http://schemas.microsoft.com/office/drawing/2014/main" id="{38969F02-60C1-46F3-A7A9-FC75C6B3F1A5}"/>
              </a:ext>
            </a:extLst>
          </p:cNvPr>
          <p:cNvCxnSpPr>
            <a:cxnSpLocks/>
            <a:stCxn id="63" idx="3"/>
            <a:endCxn id="62" idx="1"/>
          </p:cNvCxnSpPr>
          <p:nvPr/>
        </p:nvCxnSpPr>
        <p:spPr bwMode="auto">
          <a:xfrm flipV="1">
            <a:off x="1500053" y="3286392"/>
            <a:ext cx="589283" cy="130012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0" name="直线箭头连接符 44">
            <a:extLst>
              <a:ext uri="{FF2B5EF4-FFF2-40B4-BE49-F238E27FC236}">
                <a16:creationId xmlns:a16="http://schemas.microsoft.com/office/drawing/2014/main" id="{F4CE6D1B-F18A-417B-A3D9-6F5A4441D3A7}"/>
              </a:ext>
            </a:extLst>
          </p:cNvPr>
          <p:cNvCxnSpPr>
            <a:cxnSpLocks/>
            <a:stCxn id="62" idx="3"/>
            <a:endCxn id="65" idx="1"/>
          </p:cNvCxnSpPr>
          <p:nvPr/>
        </p:nvCxnSpPr>
        <p:spPr bwMode="auto">
          <a:xfrm flipV="1">
            <a:off x="3227212" y="3284780"/>
            <a:ext cx="316155" cy="16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1" name="右箭头 46">
            <a:extLst>
              <a:ext uri="{FF2B5EF4-FFF2-40B4-BE49-F238E27FC236}">
                <a16:creationId xmlns:a16="http://schemas.microsoft.com/office/drawing/2014/main" id="{4D91A0F1-57C6-4403-8C0B-9A8318535571}"/>
              </a:ext>
            </a:extLst>
          </p:cNvPr>
          <p:cNvSpPr/>
          <p:nvPr/>
        </p:nvSpPr>
        <p:spPr bwMode="auto">
          <a:xfrm>
            <a:off x="4821055" y="2994607"/>
            <a:ext cx="560635" cy="555786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sz="4400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4AAD7F9E-215B-4CE2-95B9-1D9177EF638F}"/>
              </a:ext>
            </a:extLst>
          </p:cNvPr>
          <p:cNvSpPr txBox="1"/>
          <p:nvPr/>
        </p:nvSpPr>
        <p:spPr>
          <a:xfrm>
            <a:off x="5498985" y="4728046"/>
            <a:ext cx="340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Stable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65">
                <a:extLst>
                  <a:ext uri="{FF2B5EF4-FFF2-40B4-BE49-F238E27FC236}">
                    <a16:creationId xmlns:a16="http://schemas.microsoft.com/office/drawing/2014/main" id="{4CE9D15F-624D-49E7-8453-F6129140EDF0}"/>
                  </a:ext>
                </a:extLst>
              </p:cNvPr>
              <p:cNvSpPr txBox="1"/>
              <p:nvPr/>
            </p:nvSpPr>
            <p:spPr>
              <a:xfrm>
                <a:off x="5498987" y="964927"/>
                <a:ext cx="34066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ja-JP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T steps</a:t>
                </a:r>
              </a:p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(Iterative denoising)</a:t>
                </a:r>
                <a:endParaRPr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文本框 65">
                <a:extLst>
                  <a:ext uri="{FF2B5EF4-FFF2-40B4-BE49-F238E27FC236}">
                    <a16:creationId xmlns:a16="http://schemas.microsoft.com/office/drawing/2014/main" id="{4CE9D15F-624D-49E7-8453-F6129140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987" y="964927"/>
                <a:ext cx="3406620" cy="707886"/>
              </a:xfrm>
              <a:prstGeom prst="rect">
                <a:avLst/>
              </a:prstGeom>
              <a:blipFill>
                <a:blip r:embed="rId6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6EDBD84E-B386-4DC0-B3E5-11C480F38410}"/>
              </a:ext>
            </a:extLst>
          </p:cNvPr>
          <p:cNvSpPr/>
          <p:nvPr/>
        </p:nvSpPr>
        <p:spPr>
          <a:xfrm>
            <a:off x="6510542" y="5326455"/>
            <a:ext cx="4950448" cy="1299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solidFill>
                  <a:schemeClr val="tx1"/>
                </a:solidFill>
                <a:latin typeface="+mn-ea"/>
              </a:rPr>
              <a:t>High generalization ability to real-world images</a:t>
            </a:r>
            <a:endParaRPr kumimoji="1" lang="ja-JP" altLang="en-US" sz="28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475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Challenge: Content Preservation</a:t>
            </a:r>
            <a:endParaRPr lang="ja-JP" altLang="en-US" dirty="0"/>
          </a:p>
        </p:txBody>
      </p:sp>
      <p:sp>
        <p:nvSpPr>
          <p:cNvPr id="36" name="文本框 45">
            <a:extLst>
              <a:ext uri="{FF2B5EF4-FFF2-40B4-BE49-F238E27FC236}">
                <a16:creationId xmlns:a16="http://schemas.microsoft.com/office/drawing/2014/main" id="{FBD2296A-CA8B-4286-AE66-A718C01C85A9}"/>
              </a:ext>
            </a:extLst>
          </p:cNvPr>
          <p:cNvSpPr txBox="1"/>
          <p:nvPr/>
        </p:nvSpPr>
        <p:spPr>
          <a:xfrm>
            <a:off x="237342" y="4270334"/>
            <a:ext cx="330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+mn-lt"/>
              </a:rPr>
              <a:t>Degraded </a:t>
            </a:r>
            <a:r>
              <a:rPr kumimoji="1" lang="en-US" altLang="zh-CN" sz="2400" dirty="0"/>
              <a:t>i</a:t>
            </a:r>
            <a:r>
              <a:rPr kumimoji="1" lang="en-US" altLang="zh-CN" sz="2400" dirty="0">
                <a:latin typeface="+mn-lt"/>
              </a:rPr>
              <a:t>mage (Rainy)</a:t>
            </a:r>
            <a:endParaRPr kumimoji="1" lang="zh-CN" altLang="en-US" sz="2400" dirty="0">
              <a:latin typeface="+mn-lt"/>
            </a:endParaRPr>
          </a:p>
        </p:txBody>
      </p: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91099674-116F-4E9C-9C28-8B7440A30FD4}"/>
              </a:ext>
            </a:extLst>
          </p:cNvPr>
          <p:cNvGrpSpPr/>
          <p:nvPr/>
        </p:nvGrpSpPr>
        <p:grpSpPr>
          <a:xfrm>
            <a:off x="240297" y="2076151"/>
            <a:ext cx="3305557" cy="2203704"/>
            <a:chOff x="417851" y="1504793"/>
            <a:chExt cx="3584896" cy="2389930"/>
          </a:xfrm>
        </p:grpSpPr>
        <p:pic>
          <p:nvPicPr>
            <p:cNvPr id="38" name="图片 44" descr="小孩们在草地上&#10;&#10;描述已自动生成">
              <a:extLst>
                <a:ext uri="{FF2B5EF4-FFF2-40B4-BE49-F238E27FC236}">
                  <a16:creationId xmlns:a16="http://schemas.microsoft.com/office/drawing/2014/main" id="{081DEB46-1624-4C6E-A366-BDEFCFBF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5000" contrast="1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7851" y="1504793"/>
              <a:ext cx="3584896" cy="2389930"/>
            </a:xfrm>
            <a:prstGeom prst="rect">
              <a:avLst/>
            </a:prstGeom>
          </p:spPr>
        </p:pic>
        <p:sp>
          <p:nvSpPr>
            <p:cNvPr id="39" name="矩形 49">
              <a:extLst>
                <a:ext uri="{FF2B5EF4-FFF2-40B4-BE49-F238E27FC236}">
                  <a16:creationId xmlns:a16="http://schemas.microsoft.com/office/drawing/2014/main" id="{99F3EF7B-A496-4C24-AD87-28E42AE34E30}"/>
                </a:ext>
              </a:extLst>
            </p:cNvPr>
            <p:cNvSpPr/>
            <p:nvPr/>
          </p:nvSpPr>
          <p:spPr bwMode="auto">
            <a:xfrm>
              <a:off x="1803307" y="1811197"/>
              <a:ext cx="1332411" cy="99277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</p:grpSp>
      <p:sp>
        <p:nvSpPr>
          <p:cNvPr id="40" name="文本框 3">
            <a:extLst>
              <a:ext uri="{FF2B5EF4-FFF2-40B4-BE49-F238E27FC236}">
                <a16:creationId xmlns:a16="http://schemas.microsoft.com/office/drawing/2014/main" id="{8AE744F0-27DB-4922-AA21-F11B8A4387A4}"/>
              </a:ext>
            </a:extLst>
          </p:cNvPr>
          <p:cNvSpPr txBox="1"/>
          <p:nvPr/>
        </p:nvSpPr>
        <p:spPr>
          <a:xfrm>
            <a:off x="3218689" y="896368"/>
            <a:ext cx="3429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+mn-lt"/>
              </a:rPr>
              <a:t>Closer to original  image</a:t>
            </a:r>
            <a:endParaRPr kumimoji="1" lang="zh-CN" altLang="en-US" sz="2400" dirty="0">
              <a:latin typeface="+mn-lt"/>
            </a:endParaRPr>
          </a:p>
        </p:txBody>
      </p:sp>
      <p:sp>
        <p:nvSpPr>
          <p:cNvPr id="41" name="文本框 6">
            <a:extLst>
              <a:ext uri="{FF2B5EF4-FFF2-40B4-BE49-F238E27FC236}">
                <a16:creationId xmlns:a16="http://schemas.microsoft.com/office/drawing/2014/main" id="{C8F14BF3-ABFE-443C-813C-D0D4E3AE94A9}"/>
              </a:ext>
            </a:extLst>
          </p:cNvPr>
          <p:cNvSpPr txBox="1"/>
          <p:nvPr/>
        </p:nvSpPr>
        <p:spPr>
          <a:xfrm>
            <a:off x="9333741" y="896368"/>
            <a:ext cx="269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+mn-lt"/>
              </a:rPr>
              <a:t>Closer to pure noise</a:t>
            </a:r>
            <a:endParaRPr kumimoji="1" lang="zh-CN" altLang="en-US" sz="2400" dirty="0">
              <a:latin typeface="+mn-lt"/>
            </a:endParaRPr>
          </a:p>
        </p:txBody>
      </p:sp>
      <p:grpSp>
        <p:nvGrpSpPr>
          <p:cNvPr id="74" name="组合 4">
            <a:extLst>
              <a:ext uri="{FF2B5EF4-FFF2-40B4-BE49-F238E27FC236}">
                <a16:creationId xmlns:a16="http://schemas.microsoft.com/office/drawing/2014/main" id="{C23D9EA6-5170-422B-A677-9BA6C88CCFDC}"/>
              </a:ext>
            </a:extLst>
          </p:cNvPr>
          <p:cNvGrpSpPr/>
          <p:nvPr/>
        </p:nvGrpSpPr>
        <p:grpSpPr>
          <a:xfrm>
            <a:off x="8154782" y="3505431"/>
            <a:ext cx="2620199" cy="1746798"/>
            <a:chOff x="8335406" y="3674320"/>
            <a:chExt cx="3584897" cy="2389930"/>
          </a:xfrm>
        </p:grpSpPr>
        <p:pic>
          <p:nvPicPr>
            <p:cNvPr id="75" name="图片 7" descr="图片包含 人, 草, 女孩, 户外&#10;&#10;描述已自动生成">
              <a:extLst>
                <a:ext uri="{FF2B5EF4-FFF2-40B4-BE49-F238E27FC236}">
                  <a16:creationId xmlns:a16="http://schemas.microsoft.com/office/drawing/2014/main" id="{44B2F290-5C49-4991-AF0A-E8C87E2E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5000" contrast="1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35406" y="3674320"/>
              <a:ext cx="3584897" cy="2389930"/>
            </a:xfrm>
            <a:prstGeom prst="rect">
              <a:avLst/>
            </a:prstGeom>
          </p:spPr>
        </p:pic>
        <p:sp>
          <p:nvSpPr>
            <p:cNvPr id="76" name="矩形 52">
              <a:extLst>
                <a:ext uri="{FF2B5EF4-FFF2-40B4-BE49-F238E27FC236}">
                  <a16:creationId xmlns:a16="http://schemas.microsoft.com/office/drawing/2014/main" id="{4EA37673-C506-41AF-9414-BB88C9D6DB94}"/>
                </a:ext>
              </a:extLst>
            </p:cNvPr>
            <p:cNvSpPr/>
            <p:nvPr/>
          </p:nvSpPr>
          <p:spPr bwMode="auto">
            <a:xfrm>
              <a:off x="9701094" y="3957068"/>
              <a:ext cx="1332411" cy="99277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kern="0" dirty="0">
                <a:solidFill>
                  <a:sysClr val="windowText" lastClr="000000"/>
                </a:solidFill>
                <a:latin typeface="+mn-lt"/>
                <a:ea typeface="ＭＳ Ｐゴシック"/>
                <a:cs typeface="+mn-cs"/>
              </a:endParaRPr>
            </a:p>
          </p:txBody>
        </p:sp>
      </p:grpSp>
      <p:pic>
        <p:nvPicPr>
          <p:cNvPr id="77" name="图片 1" descr="小孩们在草地上&#10;&#10;描述已自动生成">
            <a:extLst>
              <a:ext uri="{FF2B5EF4-FFF2-40B4-BE49-F238E27FC236}">
                <a16:creationId xmlns:a16="http://schemas.microsoft.com/office/drawing/2014/main" id="{5C724752-48BB-4633-9F13-9EDAE8A54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0"/>
                    </a14:imgEffect>
                    <a14:imgEffect>
                      <a14:brightnessContrast bright="25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6884" y="1694408"/>
            <a:ext cx="2620198" cy="1746798"/>
          </a:xfrm>
          <a:prstGeom prst="rect">
            <a:avLst/>
          </a:prstGeom>
        </p:spPr>
      </p:pic>
      <p:pic>
        <p:nvPicPr>
          <p:cNvPr id="78" name="图片 8">
            <a:extLst>
              <a:ext uri="{FF2B5EF4-FFF2-40B4-BE49-F238E27FC236}">
                <a16:creationId xmlns:a16="http://schemas.microsoft.com/office/drawing/2014/main" id="{CF7A110C-F5F0-46B7-A1C6-FDDCBF5EF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 grainSize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782" y="1684278"/>
            <a:ext cx="2605843" cy="1741661"/>
          </a:xfrm>
          <a:prstGeom prst="rect">
            <a:avLst/>
          </a:prstGeom>
        </p:spPr>
      </p:pic>
      <p:sp>
        <p:nvSpPr>
          <p:cNvPr id="80" name="左右箭头 10">
            <a:extLst>
              <a:ext uri="{FF2B5EF4-FFF2-40B4-BE49-F238E27FC236}">
                <a16:creationId xmlns:a16="http://schemas.microsoft.com/office/drawing/2014/main" id="{7AF4B3E1-D3E5-450B-9017-1321FB5073D1}"/>
              </a:ext>
            </a:extLst>
          </p:cNvPr>
          <p:cNvSpPr/>
          <p:nvPr/>
        </p:nvSpPr>
        <p:spPr bwMode="auto">
          <a:xfrm>
            <a:off x="4379970" y="1305048"/>
            <a:ext cx="6794001" cy="379230"/>
          </a:xfrm>
          <a:prstGeom prst="leftRight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82" name="文本框 13">
            <a:extLst>
              <a:ext uri="{FF2B5EF4-FFF2-40B4-BE49-F238E27FC236}">
                <a16:creationId xmlns:a16="http://schemas.microsoft.com/office/drawing/2014/main" id="{F708C84C-C18E-4FF5-8BDE-2AB5C638DD6F}"/>
              </a:ext>
            </a:extLst>
          </p:cNvPr>
          <p:cNvSpPr txBox="1"/>
          <p:nvPr/>
        </p:nvSpPr>
        <p:spPr>
          <a:xfrm>
            <a:off x="3948394" y="2213864"/>
            <a:ext cx="992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latin typeface="+mn-lt"/>
              </a:rPr>
              <a:t>Input to SD</a:t>
            </a:r>
            <a:endParaRPr kumimoji="1" lang="zh-CN" altLang="en-US" sz="2000" dirty="0">
              <a:latin typeface="+mn-lt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C6D9998-93F4-4FD4-A199-8295E6CB9DB4}"/>
              </a:ext>
            </a:extLst>
          </p:cNvPr>
          <p:cNvGrpSpPr/>
          <p:nvPr/>
        </p:nvGrpSpPr>
        <p:grpSpPr>
          <a:xfrm>
            <a:off x="3793973" y="3505430"/>
            <a:ext cx="3713109" cy="1746798"/>
            <a:chOff x="3793973" y="3505430"/>
            <a:chExt cx="3713109" cy="1746798"/>
          </a:xfrm>
        </p:grpSpPr>
        <p:grpSp>
          <p:nvGrpSpPr>
            <p:cNvPr id="84" name="组合 2">
              <a:extLst>
                <a:ext uri="{FF2B5EF4-FFF2-40B4-BE49-F238E27FC236}">
                  <a16:creationId xmlns:a16="http://schemas.microsoft.com/office/drawing/2014/main" id="{BC784A77-6446-4C32-A461-6EA87298BF92}"/>
                </a:ext>
              </a:extLst>
            </p:cNvPr>
            <p:cNvGrpSpPr/>
            <p:nvPr/>
          </p:nvGrpSpPr>
          <p:grpSpPr>
            <a:xfrm>
              <a:off x="4886883" y="3505430"/>
              <a:ext cx="2620199" cy="1746798"/>
              <a:chOff x="4210338" y="3674320"/>
              <a:chExt cx="3584897" cy="2389930"/>
            </a:xfrm>
          </p:grpSpPr>
          <p:pic>
            <p:nvPicPr>
              <p:cNvPr id="86" name="图片 9" descr="小孩们在草地上&#10;&#10;描述已自动生成">
                <a:extLst>
                  <a:ext uri="{FF2B5EF4-FFF2-40B4-BE49-F238E27FC236}">
                    <a16:creationId xmlns:a16="http://schemas.microsoft.com/office/drawing/2014/main" id="{A161818D-9E4A-4B5B-8F66-4F2C4A804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5000" contrast="12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10338" y="3674320"/>
                <a:ext cx="3584897" cy="2389930"/>
              </a:xfrm>
              <a:prstGeom prst="rect">
                <a:avLst/>
              </a:prstGeom>
            </p:spPr>
          </p:pic>
          <p:sp>
            <p:nvSpPr>
              <p:cNvPr id="87" name="矩形 50">
                <a:extLst>
                  <a:ext uri="{FF2B5EF4-FFF2-40B4-BE49-F238E27FC236}">
                    <a16:creationId xmlns:a16="http://schemas.microsoft.com/office/drawing/2014/main" id="{86698DF7-46EA-4978-A4D2-5F417D449100}"/>
                  </a:ext>
                </a:extLst>
              </p:cNvPr>
              <p:cNvSpPr/>
              <p:nvPr/>
            </p:nvSpPr>
            <p:spPr bwMode="auto">
              <a:xfrm>
                <a:off x="5576026" y="3980723"/>
                <a:ext cx="1332411" cy="992777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1" lang="zh-CN" altLang="en-US" kern="0" dirty="0">
                  <a:solidFill>
                    <a:sysClr val="windowText" lastClr="000000"/>
                  </a:solidFill>
                  <a:latin typeface="+mn-lt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85" name="文本框 14">
              <a:extLst>
                <a:ext uri="{FF2B5EF4-FFF2-40B4-BE49-F238E27FC236}">
                  <a16:creationId xmlns:a16="http://schemas.microsoft.com/office/drawing/2014/main" id="{4E5A6560-7FD6-4D72-B7BD-E77BFF72B318}"/>
                </a:ext>
              </a:extLst>
            </p:cNvPr>
            <p:cNvSpPr txBox="1"/>
            <p:nvPr/>
          </p:nvSpPr>
          <p:spPr>
            <a:xfrm>
              <a:off x="3793973" y="4146569"/>
              <a:ext cx="1301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latin typeface="+mn-lt"/>
                </a:rPr>
                <a:t>Output</a:t>
              </a:r>
              <a:endParaRPr kumimoji="1" lang="zh-CN" altLang="en-US" sz="2000" dirty="0">
                <a:latin typeface="+mn-lt"/>
              </a:endParaRPr>
            </a:p>
          </p:txBody>
        </p:sp>
      </p:grpSp>
      <p:sp>
        <p:nvSpPr>
          <p:cNvPr id="88" name="左右箭头 15">
            <a:extLst>
              <a:ext uri="{FF2B5EF4-FFF2-40B4-BE49-F238E27FC236}">
                <a16:creationId xmlns:a16="http://schemas.microsoft.com/office/drawing/2014/main" id="{182DEF2A-961D-467E-A441-076EDD1CE17F}"/>
              </a:ext>
            </a:extLst>
          </p:cNvPr>
          <p:cNvSpPr/>
          <p:nvPr/>
        </p:nvSpPr>
        <p:spPr bwMode="auto">
          <a:xfrm>
            <a:off x="4379970" y="5247092"/>
            <a:ext cx="6794001" cy="379230"/>
          </a:xfrm>
          <a:prstGeom prst="leftRightArrow">
            <a:avLst/>
          </a:prstGeom>
          <a:solidFill>
            <a:schemeClr val="bg1"/>
          </a:soli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kern="0" dirty="0">
              <a:solidFill>
                <a:sysClr val="windowText" lastClr="000000"/>
              </a:solidFill>
              <a:latin typeface="+mn-lt"/>
              <a:ea typeface="ＭＳ Ｐゴシック"/>
              <a:cs typeface="+mn-cs"/>
            </a:endParaRPr>
          </a:p>
        </p:txBody>
      </p:sp>
      <p:sp>
        <p:nvSpPr>
          <p:cNvPr id="89" name="文本框 17">
            <a:extLst>
              <a:ext uri="{FF2B5EF4-FFF2-40B4-BE49-F238E27FC236}">
                <a16:creationId xmlns:a16="http://schemas.microsoft.com/office/drawing/2014/main" id="{F9BCC252-78BD-413F-B2AF-A281E31D1E73}"/>
              </a:ext>
            </a:extLst>
          </p:cNvPr>
          <p:cNvSpPr txBox="1"/>
          <p:nvPr/>
        </p:nvSpPr>
        <p:spPr>
          <a:xfrm>
            <a:off x="8034456" y="5590861"/>
            <a:ext cx="3995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2400" b="1" dirty="0">
                <a:solidFill>
                  <a:srgbClr val="0070C0"/>
                </a:solidFill>
                <a:latin typeface="+mn-lt"/>
              </a:rPr>
              <a:t>Better restoration</a:t>
            </a:r>
          </a:p>
          <a:p>
            <a:pPr algn="r"/>
            <a:r>
              <a:rPr kumimoji="1" lang="en-US" altLang="zh-CN" sz="2400" b="1" dirty="0">
                <a:solidFill>
                  <a:srgbClr val="FF0000"/>
                </a:solidFill>
                <a:latin typeface="+mn-lt"/>
              </a:rPr>
              <a:t>Worse content preservation</a:t>
            </a:r>
            <a:endParaRPr kumimoji="1" lang="zh-CN" alt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0" name="文本框 18">
            <a:extLst>
              <a:ext uri="{FF2B5EF4-FFF2-40B4-BE49-F238E27FC236}">
                <a16:creationId xmlns:a16="http://schemas.microsoft.com/office/drawing/2014/main" id="{2D51B8A1-42BF-4094-85D2-83AD8D37B9AF}"/>
              </a:ext>
            </a:extLst>
          </p:cNvPr>
          <p:cNvSpPr txBox="1"/>
          <p:nvPr/>
        </p:nvSpPr>
        <p:spPr>
          <a:xfrm>
            <a:off x="3016469" y="5590861"/>
            <a:ext cx="3995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+mn-lt"/>
              </a:rPr>
              <a:t>Worse restoration</a:t>
            </a:r>
          </a:p>
          <a:p>
            <a:r>
              <a:rPr kumimoji="1" lang="en-US" altLang="zh-CN" sz="2400" b="1" dirty="0">
                <a:solidFill>
                  <a:srgbClr val="0070C0"/>
                </a:solidFill>
                <a:latin typeface="+mn-lt"/>
              </a:rPr>
              <a:t>Better content preservation</a:t>
            </a:r>
            <a:endParaRPr kumimoji="1" lang="zh-CN" altLang="en-US" sz="24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22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3AAC16A-16BF-47B7-8461-E3F035DBF049}"/>
              </a:ext>
            </a:extLst>
          </p:cNvPr>
          <p:cNvSpPr/>
          <p:nvPr/>
        </p:nvSpPr>
        <p:spPr>
          <a:xfrm>
            <a:off x="429279" y="5386215"/>
            <a:ext cx="11264403" cy="525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600" dirty="0">
                <a:solidFill>
                  <a:schemeClr val="tx1"/>
                </a:solidFill>
                <a:latin typeface="+mn-ea"/>
              </a:rPr>
              <a:t>Instability and flickering artifacts -&gt; </a:t>
            </a:r>
            <a:r>
              <a:rPr kumimoji="1" lang="en-US" altLang="ja-JP" sz="2600" b="1" dirty="0">
                <a:solidFill>
                  <a:schemeClr val="tx1"/>
                </a:solidFill>
                <a:latin typeface="+mn-ea"/>
              </a:rPr>
              <a:t>Limited temporal consistency</a:t>
            </a:r>
            <a:r>
              <a:rPr kumimoji="1" lang="en-US" altLang="ja-JP" sz="2600" dirty="0">
                <a:solidFill>
                  <a:schemeClr val="tx1"/>
                </a:solidFill>
                <a:latin typeface="+mn-ea"/>
              </a:rPr>
              <a:t> </a:t>
            </a: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9AAF06A9-BB2B-9459-A251-3F428DF3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Challenge: Temporal Consistency</a:t>
            </a:r>
            <a:br>
              <a:rPr lang="en-US" altLang="ja-JP" dirty="0"/>
            </a:br>
            <a:r>
              <a:rPr lang="en-US" altLang="ja-JP" dirty="0"/>
              <a:t>                    for Video Restoration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3D8B8380-9F0D-C660-1A18-477FAD44C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D93E39-1AFA-2A42-BAF4-0CDD5F6E9A80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7AC54E9E-E995-4F02-AE1C-80088ABE1FDF}"/>
              </a:ext>
            </a:extLst>
          </p:cNvPr>
          <p:cNvSpPr txBox="1"/>
          <p:nvPr/>
        </p:nvSpPr>
        <p:spPr>
          <a:xfrm>
            <a:off x="429280" y="4574259"/>
            <a:ext cx="5597684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14" dirty="0"/>
              <a:t>Input </a:t>
            </a:r>
            <a:endParaRPr lang="zh-CN" altLang="en-US" sz="2814" dirty="0"/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7D768AB1-B1AC-4AD7-A98C-93E4133FD808}"/>
              </a:ext>
            </a:extLst>
          </p:cNvPr>
          <p:cNvSpPr txBox="1"/>
          <p:nvPr/>
        </p:nvSpPr>
        <p:spPr>
          <a:xfrm>
            <a:off x="6096000" y="4574259"/>
            <a:ext cx="5597684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14" dirty="0"/>
              <a:t>Frame-by-frame Stable Diffusion</a:t>
            </a:r>
            <a:endParaRPr lang="zh-CN" altLang="en-US" sz="2814" dirty="0"/>
          </a:p>
        </p:txBody>
      </p:sp>
      <p:pic>
        <p:nvPicPr>
          <p:cNvPr id="7" name="denoising_1_vid_1">
            <a:hlinkClick r:id="" action="ppaction://media"/>
            <a:extLst>
              <a:ext uri="{FF2B5EF4-FFF2-40B4-BE49-F238E27FC236}">
                <a16:creationId xmlns:a16="http://schemas.microsoft.com/office/drawing/2014/main" id="{8D4A1A57-E1D6-4301-82B3-DA5694EC8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bright="15000" contrast="15000"/>
          </a:blip>
          <a:stretch>
            <a:fillRect/>
          </a:stretch>
        </p:blipFill>
        <p:spPr>
          <a:xfrm>
            <a:off x="429280" y="2382395"/>
            <a:ext cx="5597684" cy="2262893"/>
          </a:xfrm>
          <a:prstGeom prst="rect">
            <a:avLst/>
          </a:prstGeom>
        </p:spPr>
      </p:pic>
      <p:pic>
        <p:nvPicPr>
          <p:cNvPr id="8" name="denoising_1_vid_3">
            <a:hlinkClick r:id="" action="ppaction://media"/>
            <a:extLst>
              <a:ext uri="{FF2B5EF4-FFF2-40B4-BE49-F238E27FC236}">
                <a16:creationId xmlns:a16="http://schemas.microsoft.com/office/drawing/2014/main" id="{1ABF4036-0C76-44F0-AFF3-970FC257D2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lum bright="15000" contrast="15000"/>
          </a:blip>
          <a:stretch>
            <a:fillRect/>
          </a:stretch>
        </p:blipFill>
        <p:spPr>
          <a:xfrm>
            <a:off x="6096000" y="2382395"/>
            <a:ext cx="5597684" cy="2262893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1A0FCE6D-95F8-4FAA-B09A-D8DF67ECE2CC}"/>
              </a:ext>
            </a:extLst>
          </p:cNvPr>
          <p:cNvSpPr txBox="1"/>
          <p:nvPr/>
        </p:nvSpPr>
        <p:spPr>
          <a:xfrm>
            <a:off x="3261811" y="1678669"/>
            <a:ext cx="5597684" cy="52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14" dirty="0"/>
              <a:t>Video denoising example</a:t>
            </a:r>
            <a:endParaRPr lang="zh-CN" altLang="en-US" sz="2814" dirty="0"/>
          </a:p>
        </p:txBody>
      </p:sp>
    </p:spTree>
    <p:extLst>
      <p:ext uri="{BB962C8B-B14F-4D97-AF65-F5344CB8AC3E}">
        <p14:creationId xmlns:p14="http://schemas.microsoft.com/office/powerpoint/2010/main" val="21647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ユーザー定義 1">
      <a:dk1>
        <a:srgbClr val="000000"/>
      </a:dk1>
      <a:lt1>
        <a:srgbClr val="FFFFFF"/>
      </a:lt1>
      <a:dk2>
        <a:srgbClr val="1C3077"/>
      </a:dk2>
      <a:lt2>
        <a:srgbClr val="7F96C2"/>
      </a:lt2>
      <a:accent1>
        <a:srgbClr val="E97979"/>
      </a:accent1>
      <a:accent2>
        <a:srgbClr val="F8A088"/>
      </a:accent2>
      <a:accent3>
        <a:srgbClr val="EDC669"/>
      </a:accent3>
      <a:accent4>
        <a:srgbClr val="81BD5F"/>
      </a:accent4>
      <a:accent5>
        <a:srgbClr val="59A36C"/>
      </a:accent5>
      <a:accent6>
        <a:srgbClr val="999999"/>
      </a:accent6>
      <a:hlink>
        <a:srgbClr val="707070"/>
      </a:hlink>
      <a:folHlink>
        <a:srgbClr val="999999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1" sz="1600" b="0" i="0" u="none" strike="noStrike" kern="1200" cap="none" spc="0" normalizeH="0" noProof="0" dirty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Hind" panose="02000000000000000000" pitchFamily="2" charset="0"/>
            <a:ea typeface="Noto Sans JP" panose="020B0200000000000000" pitchFamily="34" charset="-128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947</Words>
  <Application>Microsoft Office PowerPoint</Application>
  <PresentationFormat>ワイド画面</PresentationFormat>
  <Paragraphs>301</Paragraphs>
  <Slides>32</Slides>
  <Notes>11</Notes>
  <HiddenSlides>0</HiddenSlides>
  <MMClips>26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3" baseType="lpstr">
      <vt:lpstr>ＭＳ 明朝</vt:lpstr>
      <vt:lpstr>NimbusRomNo9L-Medi</vt:lpstr>
      <vt:lpstr>NimbusRomNo9L-Regu</vt:lpstr>
      <vt:lpstr>Noto Sans JP</vt:lpstr>
      <vt:lpstr>游ゴシック</vt:lpstr>
      <vt:lpstr>Yu Gothic Medium</vt:lpstr>
      <vt:lpstr>Yu Gothic Medium</vt:lpstr>
      <vt:lpstr>Arial</vt:lpstr>
      <vt:lpstr>Calibri</vt:lpstr>
      <vt:lpstr>Cambria Math</vt:lpstr>
      <vt:lpstr>Office テーマ</vt:lpstr>
      <vt:lpstr>TDM: Temporally-Consistent Diffusion Model for All-in-One Real-World Video Restoration</vt:lpstr>
      <vt:lpstr>Image Restoration</vt:lpstr>
      <vt:lpstr>Task-Specific Restoration</vt:lpstr>
      <vt:lpstr>All-in-One Restoration</vt:lpstr>
      <vt:lpstr>Stable Diffusion on Image Generation</vt:lpstr>
      <vt:lpstr>Stable Diffusion on Image Restoration</vt:lpstr>
      <vt:lpstr>Stable Diffusion on Image Restoration</vt:lpstr>
      <vt:lpstr>Challenge: Content Preservation</vt:lpstr>
      <vt:lpstr>Challenge: Temporal Consistency                     for Video Restoration</vt:lpstr>
      <vt:lpstr>Our Training with Single-Image Inputs</vt:lpstr>
      <vt:lpstr>Our Training with Single-Image Inputs</vt:lpstr>
      <vt:lpstr>Our Training with Single-Image Inputs</vt:lpstr>
      <vt:lpstr>Our Single-Image-Based Training</vt:lpstr>
      <vt:lpstr>Our Inference with Video Frames</vt:lpstr>
      <vt:lpstr>Our Inference with Video Frames</vt:lpstr>
      <vt:lpstr>Our Inference with Video Frames</vt:lpstr>
      <vt:lpstr>Our Inference with Video Frames</vt:lpstr>
      <vt:lpstr>Our Inference with Video Frames</vt:lpstr>
      <vt:lpstr>Summary of Our Method</vt:lpstr>
      <vt:lpstr>Experiments</vt:lpstr>
      <vt:lpstr>Numerical Comparisons</vt:lpstr>
      <vt:lpstr>Visual Comparisons</vt:lpstr>
      <vt:lpstr>Dehazing Results</vt:lpstr>
      <vt:lpstr>Deraining Results</vt:lpstr>
      <vt:lpstr>Denoising Results</vt:lpstr>
      <vt:lpstr>Denoising Results</vt:lpstr>
      <vt:lpstr>Compression Artifact Reduction Results</vt:lpstr>
      <vt:lpstr>Compression Artifact Reduction Results</vt:lpstr>
      <vt:lpstr>Temporal Consistency Evaluation</vt:lpstr>
      <vt:lpstr>Ablation Study</vt:lpstr>
      <vt:lpstr>Conclusions</vt:lpstr>
      <vt:lpstr>Thank you for your listening.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Science Tokyo</dc:creator>
  <cp:lastModifiedBy>ymonno</cp:lastModifiedBy>
  <cp:revision>73</cp:revision>
  <dcterms:created xsi:type="dcterms:W3CDTF">2024-05-02T13:19:49Z</dcterms:created>
  <dcterms:modified xsi:type="dcterms:W3CDTF">2025-01-08T03:42:22Z</dcterms:modified>
</cp:coreProperties>
</file>