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19"/>
  </p:notesMasterIdLst>
  <p:handoutMasterIdLst>
    <p:handoutMasterId r:id="rId20"/>
  </p:handoutMasterIdLst>
  <p:sldIdLst>
    <p:sldId id="256" r:id="rId2"/>
    <p:sldId id="364" r:id="rId3"/>
    <p:sldId id="434" r:id="rId4"/>
    <p:sldId id="421" r:id="rId5"/>
    <p:sldId id="410" r:id="rId6"/>
    <p:sldId id="429" r:id="rId7"/>
    <p:sldId id="413" r:id="rId8"/>
    <p:sldId id="415" r:id="rId9"/>
    <p:sldId id="437" r:id="rId10"/>
    <p:sldId id="417" r:id="rId11"/>
    <p:sldId id="424" r:id="rId12"/>
    <p:sldId id="425" r:id="rId13"/>
    <p:sldId id="433" r:id="rId14"/>
    <p:sldId id="439" r:id="rId15"/>
    <p:sldId id="426" r:id="rId16"/>
    <p:sldId id="432" r:id="rId17"/>
    <p:sldId id="428" r:id="rId18"/>
  </p:sldIdLst>
  <p:sldSz cx="12192000" cy="6858000"/>
  <p:notesSz cx="6854825" cy="9985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29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120"/>
    <a:srgbClr val="FFD869"/>
    <a:srgbClr val="CACAC9"/>
    <a:srgbClr val="858379"/>
    <a:srgbClr val="E7E6E6"/>
    <a:srgbClr val="FF3300"/>
    <a:srgbClr val="CC0000"/>
    <a:srgbClr val="505050"/>
    <a:srgbClr val="4472C4"/>
    <a:srgbClr val="B9C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AF514D-E41C-4CB8-BCF0-F02D961E3806}" v="1462" dt="2020-05-05T02:33:49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2" autoAdjust="0"/>
    <p:restoredTop sz="94987" autoAdjust="0"/>
  </p:normalViewPr>
  <p:slideViewPr>
    <p:cSldViewPr snapToGrid="0">
      <p:cViewPr varScale="1">
        <p:scale>
          <a:sx n="106" d="100"/>
          <a:sy n="106" d="100"/>
        </p:scale>
        <p:origin x="360" y="51"/>
      </p:cViewPr>
      <p:guideLst>
        <p:guide orient="horz" pos="2704"/>
        <p:guide pos="29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62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2188F-B3EE-4157-8B57-C6CCF8272E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7994A91-00C4-4558-BC13-368B02BDF98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600" dirty="0"/>
            <a:t>Framewise visibility check</a:t>
          </a:r>
          <a:endParaRPr lang="ja-JP" sz="1600" dirty="0"/>
        </a:p>
      </dgm:t>
    </dgm:pt>
    <dgm:pt modelId="{0AC3FED9-F023-426D-AA31-C899728ADDE7}" type="par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3812AC72-8B57-4090-82E8-273674898631}" type="sib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85A4EF27-9337-4393-B358-61BD51C9E56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Temporal smoothing</a:t>
          </a:r>
          <a:endParaRPr lang="ja-JP" sz="1600" dirty="0"/>
        </a:p>
      </dgm:t>
    </dgm:pt>
    <dgm:pt modelId="{28224A1F-F30D-4058-9156-2EA86F3F821A}" type="par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C801BE4-19F5-4D6A-BB6B-6473F055408E}" type="sib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7ED0F09-94E8-4547-85B2-1A71F545746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Time-window visibility check</a:t>
          </a:r>
          <a:endParaRPr lang="ja-JP" sz="1600" dirty="0"/>
        </a:p>
      </dgm:t>
    </dgm:pt>
    <dgm:pt modelId="{9E7B9D50-FCE2-492D-9EA4-03E89A655B94}" type="sib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C9E86549-4084-453E-AE54-0CF3D0F5F9F1}" type="par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D740F73B-5333-4E2A-B79A-91FA1CFC7D83}" type="pres">
      <dgm:prSet presAssocID="{D242188F-B3EE-4157-8B57-C6CCF8272E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3B32922-33DF-48BD-B58E-3200434AAE57}" type="pres">
      <dgm:prSet presAssocID="{85A4EF27-9337-4393-B358-61BD51C9E564}" presName="composite" presStyleCnt="0"/>
      <dgm:spPr/>
    </dgm:pt>
    <dgm:pt modelId="{89BC27E3-823C-435B-B0E7-5DECA5A4F7F9}" type="pres">
      <dgm:prSet presAssocID="{85A4EF27-9337-4393-B358-61BD51C9E56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C9626D-CF34-444B-8526-B03317ECB501}" type="pres">
      <dgm:prSet presAssocID="{85A4EF27-9337-4393-B358-61BD51C9E564}" presName="descendantText" presStyleLbl="alignAcc1" presStyleIdx="0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FFD21279-340A-4F7B-ABAD-41640ADFE6C5}" type="pres">
      <dgm:prSet presAssocID="{BC801BE4-19F5-4D6A-BB6B-6473F055408E}" presName="sp" presStyleCnt="0"/>
      <dgm:spPr/>
    </dgm:pt>
    <dgm:pt modelId="{7909BC81-BA04-4F71-897A-3A770079ADE1}" type="pres">
      <dgm:prSet presAssocID="{97994A91-00C4-4558-BC13-368B02BDF985}" presName="composite" presStyleCnt="0"/>
      <dgm:spPr/>
    </dgm:pt>
    <dgm:pt modelId="{18959040-1FD2-4D80-8759-E7BFC3C26694}" type="pres">
      <dgm:prSet presAssocID="{97994A91-00C4-4558-BC13-368B02BDF985}" presName="parentText" presStyleLbl="alignNode1" presStyleIdx="1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9EE92D-7684-4681-B35C-8B79F0638156}" type="pres">
      <dgm:prSet presAssocID="{97994A91-00C4-4558-BC13-368B02BDF985}" presName="descendantText" presStyleLbl="alignAcc1" presStyleIdx="1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881C7E37-2229-44CC-BF50-3BCB01F0E20C}" type="pres">
      <dgm:prSet presAssocID="{3812AC72-8B57-4090-82E8-273674898631}" presName="sp" presStyleCnt="0"/>
      <dgm:spPr/>
    </dgm:pt>
    <dgm:pt modelId="{E39F2554-A688-47AA-888F-07E56CB8FC3D}" type="pres">
      <dgm:prSet presAssocID="{B7ED0F09-94E8-4547-85B2-1A71F5457466}" presName="composite" presStyleCnt="0"/>
      <dgm:spPr/>
    </dgm:pt>
    <dgm:pt modelId="{99141C03-63B3-4CC5-A9AC-2719E5269B07}" type="pres">
      <dgm:prSet presAssocID="{B7ED0F09-94E8-4547-85B2-1A71F5457466}" presName="parentText" presStyleLbl="alignNode1" presStyleIdx="2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62AB57B-6D22-4C8F-A87E-BF594B866E25}" type="pres">
      <dgm:prSet presAssocID="{B7ED0F09-94E8-4547-85B2-1A71F5457466}" presName="descendantText" presStyleLbl="alignAcc1" presStyleIdx="2" presStyleCnt="3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ABE1B2E9-E430-4E51-8FB7-365F07753E9A}" srcId="{D242188F-B3EE-4157-8B57-C6CCF8272E0C}" destId="{B7ED0F09-94E8-4547-85B2-1A71F5457466}" srcOrd="2" destOrd="0" parTransId="{C9E86549-4084-453E-AE54-0CF3D0F5F9F1}" sibTransId="{9E7B9D50-FCE2-492D-9EA4-03E89A655B94}"/>
    <dgm:cxn modelId="{656AF0FA-8037-4A4F-89DE-5184809AE8EA}" type="presOf" srcId="{D242188F-B3EE-4157-8B57-C6CCF8272E0C}" destId="{D740F73B-5333-4E2A-B79A-91FA1CFC7D83}" srcOrd="0" destOrd="0" presId="urn:microsoft.com/office/officeart/2005/8/layout/chevron2"/>
    <dgm:cxn modelId="{2783184D-A3BA-4F7C-BA10-6FE5B769FBC8}" type="presOf" srcId="{85A4EF27-9337-4393-B358-61BD51C9E564}" destId="{89BC27E3-823C-435B-B0E7-5DECA5A4F7F9}" srcOrd="0" destOrd="0" presId="urn:microsoft.com/office/officeart/2005/8/layout/chevron2"/>
    <dgm:cxn modelId="{526CEA05-02BD-4CD3-9003-BB5BEF4A320D}" type="presOf" srcId="{B7ED0F09-94E8-4547-85B2-1A71F5457466}" destId="{99141C03-63B3-4CC5-A9AC-2719E5269B07}" srcOrd="0" destOrd="0" presId="urn:microsoft.com/office/officeart/2005/8/layout/chevron2"/>
    <dgm:cxn modelId="{73648027-83A1-4739-AC91-51253E03BB75}" srcId="{D242188F-B3EE-4157-8B57-C6CCF8272E0C}" destId="{97994A91-00C4-4558-BC13-368B02BDF985}" srcOrd="1" destOrd="0" parTransId="{0AC3FED9-F023-426D-AA31-C899728ADDE7}" sibTransId="{3812AC72-8B57-4090-82E8-273674898631}"/>
    <dgm:cxn modelId="{2D5D1048-F627-43DE-8A49-B39AA40C7CE2}" type="presOf" srcId="{97994A91-00C4-4558-BC13-368B02BDF985}" destId="{18959040-1FD2-4D80-8759-E7BFC3C26694}" srcOrd="0" destOrd="0" presId="urn:microsoft.com/office/officeart/2005/8/layout/chevron2"/>
    <dgm:cxn modelId="{6FF2CC73-426F-42C3-A4CD-1B794CFEB4C8}" srcId="{D242188F-B3EE-4157-8B57-C6CCF8272E0C}" destId="{85A4EF27-9337-4393-B358-61BD51C9E564}" srcOrd="0" destOrd="0" parTransId="{28224A1F-F30D-4058-9156-2EA86F3F821A}" sibTransId="{BC801BE4-19F5-4D6A-BB6B-6473F055408E}"/>
    <dgm:cxn modelId="{7FBF9EA8-C9E9-43C0-B773-1A8130F1700C}" type="presParOf" srcId="{D740F73B-5333-4E2A-B79A-91FA1CFC7D83}" destId="{33B32922-33DF-48BD-B58E-3200434AAE57}" srcOrd="0" destOrd="0" presId="urn:microsoft.com/office/officeart/2005/8/layout/chevron2"/>
    <dgm:cxn modelId="{B7C6D28F-D84C-47E0-83BF-F2A2A86E8FB4}" type="presParOf" srcId="{33B32922-33DF-48BD-B58E-3200434AAE57}" destId="{89BC27E3-823C-435B-B0E7-5DECA5A4F7F9}" srcOrd="0" destOrd="0" presId="urn:microsoft.com/office/officeart/2005/8/layout/chevron2"/>
    <dgm:cxn modelId="{C0F31187-3E2F-4BFA-B330-2A8F1577531F}" type="presParOf" srcId="{33B32922-33DF-48BD-B58E-3200434AAE57}" destId="{E3C9626D-CF34-444B-8526-B03317ECB501}" srcOrd="1" destOrd="0" presId="urn:microsoft.com/office/officeart/2005/8/layout/chevron2"/>
    <dgm:cxn modelId="{DA3B1379-BF0B-4DD2-9F39-508F454DE8FD}" type="presParOf" srcId="{D740F73B-5333-4E2A-B79A-91FA1CFC7D83}" destId="{FFD21279-340A-4F7B-ABAD-41640ADFE6C5}" srcOrd="1" destOrd="0" presId="urn:microsoft.com/office/officeart/2005/8/layout/chevron2"/>
    <dgm:cxn modelId="{75F729BB-A75C-4CD9-B855-A748C59AFFAF}" type="presParOf" srcId="{D740F73B-5333-4E2A-B79A-91FA1CFC7D83}" destId="{7909BC81-BA04-4F71-897A-3A770079ADE1}" srcOrd="2" destOrd="0" presId="urn:microsoft.com/office/officeart/2005/8/layout/chevron2"/>
    <dgm:cxn modelId="{7BA8F077-3565-4288-B037-624C5706514A}" type="presParOf" srcId="{7909BC81-BA04-4F71-897A-3A770079ADE1}" destId="{18959040-1FD2-4D80-8759-E7BFC3C26694}" srcOrd="0" destOrd="0" presId="urn:microsoft.com/office/officeart/2005/8/layout/chevron2"/>
    <dgm:cxn modelId="{72F66C1A-88E0-4133-9E9A-23361E373D2A}" type="presParOf" srcId="{7909BC81-BA04-4F71-897A-3A770079ADE1}" destId="{D89EE92D-7684-4681-B35C-8B79F0638156}" srcOrd="1" destOrd="0" presId="urn:microsoft.com/office/officeart/2005/8/layout/chevron2"/>
    <dgm:cxn modelId="{97D7AE14-591A-4675-A1CC-8DCF3144DA54}" type="presParOf" srcId="{D740F73B-5333-4E2A-B79A-91FA1CFC7D83}" destId="{881C7E37-2229-44CC-BF50-3BCB01F0E20C}" srcOrd="3" destOrd="0" presId="urn:microsoft.com/office/officeart/2005/8/layout/chevron2"/>
    <dgm:cxn modelId="{4CB0E84E-4C08-4B0B-B081-9B50FAD2914F}" type="presParOf" srcId="{D740F73B-5333-4E2A-B79A-91FA1CFC7D83}" destId="{E39F2554-A688-47AA-888F-07E56CB8FC3D}" srcOrd="4" destOrd="0" presId="urn:microsoft.com/office/officeart/2005/8/layout/chevron2"/>
    <dgm:cxn modelId="{FDD67298-B770-4C34-9017-59385825D4E6}" type="presParOf" srcId="{E39F2554-A688-47AA-888F-07E56CB8FC3D}" destId="{99141C03-63B3-4CC5-A9AC-2719E5269B07}" srcOrd="0" destOrd="0" presId="urn:microsoft.com/office/officeart/2005/8/layout/chevron2"/>
    <dgm:cxn modelId="{01460AA2-2F03-4653-B440-A9F7B0EE1219}" type="presParOf" srcId="{E39F2554-A688-47AA-888F-07E56CB8FC3D}" destId="{A62AB57B-6D22-4C8F-A87E-BF594B866E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42188F-B3EE-4157-8B57-C6CCF8272E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7994A91-00C4-4558-BC13-368B02BDF98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600" dirty="0"/>
            <a:t>Framewise visibility check</a:t>
          </a:r>
          <a:endParaRPr lang="ja-JP" sz="1600" dirty="0"/>
        </a:p>
      </dgm:t>
    </dgm:pt>
    <dgm:pt modelId="{0AC3FED9-F023-426D-AA31-C899728ADDE7}" type="par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3812AC72-8B57-4090-82E8-273674898631}" type="sib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85A4EF27-9337-4393-B358-61BD51C9E56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Temporal smoothing</a:t>
          </a:r>
          <a:endParaRPr lang="ja-JP" sz="1600" dirty="0"/>
        </a:p>
      </dgm:t>
    </dgm:pt>
    <dgm:pt modelId="{28224A1F-F30D-4058-9156-2EA86F3F821A}" type="par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C801BE4-19F5-4D6A-BB6B-6473F055408E}" type="sib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7ED0F09-94E8-4547-85B2-1A71F545746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Time-window visibility check</a:t>
          </a:r>
          <a:endParaRPr lang="ja-JP" sz="1600" dirty="0"/>
        </a:p>
      </dgm:t>
    </dgm:pt>
    <dgm:pt modelId="{9E7B9D50-FCE2-492D-9EA4-03E89A655B94}" type="sib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C9E86549-4084-453E-AE54-0CF3D0F5F9F1}" type="par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D740F73B-5333-4E2A-B79A-91FA1CFC7D83}" type="pres">
      <dgm:prSet presAssocID="{D242188F-B3EE-4157-8B57-C6CCF8272E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3B32922-33DF-48BD-B58E-3200434AAE57}" type="pres">
      <dgm:prSet presAssocID="{85A4EF27-9337-4393-B358-61BD51C9E564}" presName="composite" presStyleCnt="0"/>
      <dgm:spPr/>
    </dgm:pt>
    <dgm:pt modelId="{89BC27E3-823C-435B-B0E7-5DECA5A4F7F9}" type="pres">
      <dgm:prSet presAssocID="{85A4EF27-9337-4393-B358-61BD51C9E56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C9626D-CF34-444B-8526-B03317ECB501}" type="pres">
      <dgm:prSet presAssocID="{85A4EF27-9337-4393-B358-61BD51C9E564}" presName="descendantText" presStyleLbl="alignAcc1" presStyleIdx="0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FFD21279-340A-4F7B-ABAD-41640ADFE6C5}" type="pres">
      <dgm:prSet presAssocID="{BC801BE4-19F5-4D6A-BB6B-6473F055408E}" presName="sp" presStyleCnt="0"/>
      <dgm:spPr/>
    </dgm:pt>
    <dgm:pt modelId="{7909BC81-BA04-4F71-897A-3A770079ADE1}" type="pres">
      <dgm:prSet presAssocID="{97994A91-00C4-4558-BC13-368B02BDF985}" presName="composite" presStyleCnt="0"/>
      <dgm:spPr/>
    </dgm:pt>
    <dgm:pt modelId="{18959040-1FD2-4D80-8759-E7BFC3C26694}" type="pres">
      <dgm:prSet presAssocID="{97994A91-00C4-4558-BC13-368B02BDF985}" presName="parentText" presStyleLbl="alignNode1" presStyleIdx="1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9EE92D-7684-4681-B35C-8B79F0638156}" type="pres">
      <dgm:prSet presAssocID="{97994A91-00C4-4558-BC13-368B02BDF985}" presName="descendantText" presStyleLbl="alignAcc1" presStyleIdx="1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881C7E37-2229-44CC-BF50-3BCB01F0E20C}" type="pres">
      <dgm:prSet presAssocID="{3812AC72-8B57-4090-82E8-273674898631}" presName="sp" presStyleCnt="0"/>
      <dgm:spPr/>
    </dgm:pt>
    <dgm:pt modelId="{E39F2554-A688-47AA-888F-07E56CB8FC3D}" type="pres">
      <dgm:prSet presAssocID="{B7ED0F09-94E8-4547-85B2-1A71F5457466}" presName="composite" presStyleCnt="0"/>
      <dgm:spPr/>
    </dgm:pt>
    <dgm:pt modelId="{99141C03-63B3-4CC5-A9AC-2719E5269B07}" type="pres">
      <dgm:prSet presAssocID="{B7ED0F09-94E8-4547-85B2-1A71F5457466}" presName="parentText" presStyleLbl="alignNode1" presStyleIdx="2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62AB57B-6D22-4C8F-A87E-BF594B866E25}" type="pres">
      <dgm:prSet presAssocID="{B7ED0F09-94E8-4547-85B2-1A71F5457466}" presName="descendantText" presStyleLbl="alignAcc1" presStyleIdx="2" presStyleCnt="3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ABE1B2E9-E430-4E51-8FB7-365F07753E9A}" srcId="{D242188F-B3EE-4157-8B57-C6CCF8272E0C}" destId="{B7ED0F09-94E8-4547-85B2-1A71F5457466}" srcOrd="2" destOrd="0" parTransId="{C9E86549-4084-453E-AE54-0CF3D0F5F9F1}" sibTransId="{9E7B9D50-FCE2-492D-9EA4-03E89A655B94}"/>
    <dgm:cxn modelId="{656AF0FA-8037-4A4F-89DE-5184809AE8EA}" type="presOf" srcId="{D242188F-B3EE-4157-8B57-C6CCF8272E0C}" destId="{D740F73B-5333-4E2A-B79A-91FA1CFC7D83}" srcOrd="0" destOrd="0" presId="urn:microsoft.com/office/officeart/2005/8/layout/chevron2"/>
    <dgm:cxn modelId="{2783184D-A3BA-4F7C-BA10-6FE5B769FBC8}" type="presOf" srcId="{85A4EF27-9337-4393-B358-61BD51C9E564}" destId="{89BC27E3-823C-435B-B0E7-5DECA5A4F7F9}" srcOrd="0" destOrd="0" presId="urn:microsoft.com/office/officeart/2005/8/layout/chevron2"/>
    <dgm:cxn modelId="{526CEA05-02BD-4CD3-9003-BB5BEF4A320D}" type="presOf" srcId="{B7ED0F09-94E8-4547-85B2-1A71F5457466}" destId="{99141C03-63B3-4CC5-A9AC-2719E5269B07}" srcOrd="0" destOrd="0" presId="urn:microsoft.com/office/officeart/2005/8/layout/chevron2"/>
    <dgm:cxn modelId="{73648027-83A1-4739-AC91-51253E03BB75}" srcId="{D242188F-B3EE-4157-8B57-C6CCF8272E0C}" destId="{97994A91-00C4-4558-BC13-368B02BDF985}" srcOrd="1" destOrd="0" parTransId="{0AC3FED9-F023-426D-AA31-C899728ADDE7}" sibTransId="{3812AC72-8B57-4090-82E8-273674898631}"/>
    <dgm:cxn modelId="{2D5D1048-F627-43DE-8A49-B39AA40C7CE2}" type="presOf" srcId="{97994A91-00C4-4558-BC13-368B02BDF985}" destId="{18959040-1FD2-4D80-8759-E7BFC3C26694}" srcOrd="0" destOrd="0" presId="urn:microsoft.com/office/officeart/2005/8/layout/chevron2"/>
    <dgm:cxn modelId="{6FF2CC73-426F-42C3-A4CD-1B794CFEB4C8}" srcId="{D242188F-B3EE-4157-8B57-C6CCF8272E0C}" destId="{85A4EF27-9337-4393-B358-61BD51C9E564}" srcOrd="0" destOrd="0" parTransId="{28224A1F-F30D-4058-9156-2EA86F3F821A}" sibTransId="{BC801BE4-19F5-4D6A-BB6B-6473F055408E}"/>
    <dgm:cxn modelId="{7FBF9EA8-C9E9-43C0-B773-1A8130F1700C}" type="presParOf" srcId="{D740F73B-5333-4E2A-B79A-91FA1CFC7D83}" destId="{33B32922-33DF-48BD-B58E-3200434AAE57}" srcOrd="0" destOrd="0" presId="urn:microsoft.com/office/officeart/2005/8/layout/chevron2"/>
    <dgm:cxn modelId="{B7C6D28F-D84C-47E0-83BF-F2A2A86E8FB4}" type="presParOf" srcId="{33B32922-33DF-48BD-B58E-3200434AAE57}" destId="{89BC27E3-823C-435B-B0E7-5DECA5A4F7F9}" srcOrd="0" destOrd="0" presId="urn:microsoft.com/office/officeart/2005/8/layout/chevron2"/>
    <dgm:cxn modelId="{C0F31187-3E2F-4BFA-B330-2A8F1577531F}" type="presParOf" srcId="{33B32922-33DF-48BD-B58E-3200434AAE57}" destId="{E3C9626D-CF34-444B-8526-B03317ECB501}" srcOrd="1" destOrd="0" presId="urn:microsoft.com/office/officeart/2005/8/layout/chevron2"/>
    <dgm:cxn modelId="{DA3B1379-BF0B-4DD2-9F39-508F454DE8FD}" type="presParOf" srcId="{D740F73B-5333-4E2A-B79A-91FA1CFC7D83}" destId="{FFD21279-340A-4F7B-ABAD-41640ADFE6C5}" srcOrd="1" destOrd="0" presId="urn:microsoft.com/office/officeart/2005/8/layout/chevron2"/>
    <dgm:cxn modelId="{75F729BB-A75C-4CD9-B855-A748C59AFFAF}" type="presParOf" srcId="{D740F73B-5333-4E2A-B79A-91FA1CFC7D83}" destId="{7909BC81-BA04-4F71-897A-3A770079ADE1}" srcOrd="2" destOrd="0" presId="urn:microsoft.com/office/officeart/2005/8/layout/chevron2"/>
    <dgm:cxn modelId="{7BA8F077-3565-4288-B037-624C5706514A}" type="presParOf" srcId="{7909BC81-BA04-4F71-897A-3A770079ADE1}" destId="{18959040-1FD2-4D80-8759-E7BFC3C26694}" srcOrd="0" destOrd="0" presId="urn:microsoft.com/office/officeart/2005/8/layout/chevron2"/>
    <dgm:cxn modelId="{72F66C1A-88E0-4133-9E9A-23361E373D2A}" type="presParOf" srcId="{7909BC81-BA04-4F71-897A-3A770079ADE1}" destId="{D89EE92D-7684-4681-B35C-8B79F0638156}" srcOrd="1" destOrd="0" presId="urn:microsoft.com/office/officeart/2005/8/layout/chevron2"/>
    <dgm:cxn modelId="{97D7AE14-591A-4675-A1CC-8DCF3144DA54}" type="presParOf" srcId="{D740F73B-5333-4E2A-B79A-91FA1CFC7D83}" destId="{881C7E37-2229-44CC-BF50-3BCB01F0E20C}" srcOrd="3" destOrd="0" presId="urn:microsoft.com/office/officeart/2005/8/layout/chevron2"/>
    <dgm:cxn modelId="{4CB0E84E-4C08-4B0B-B081-9B50FAD2914F}" type="presParOf" srcId="{D740F73B-5333-4E2A-B79A-91FA1CFC7D83}" destId="{E39F2554-A688-47AA-888F-07E56CB8FC3D}" srcOrd="4" destOrd="0" presId="urn:microsoft.com/office/officeart/2005/8/layout/chevron2"/>
    <dgm:cxn modelId="{FDD67298-B770-4C34-9017-59385825D4E6}" type="presParOf" srcId="{E39F2554-A688-47AA-888F-07E56CB8FC3D}" destId="{99141C03-63B3-4CC5-A9AC-2719E5269B07}" srcOrd="0" destOrd="0" presId="urn:microsoft.com/office/officeart/2005/8/layout/chevron2"/>
    <dgm:cxn modelId="{01460AA2-2F03-4653-B440-A9F7B0EE1219}" type="presParOf" srcId="{E39F2554-A688-47AA-888F-07E56CB8FC3D}" destId="{A62AB57B-6D22-4C8F-A87E-BF594B866E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42188F-B3EE-4157-8B57-C6CCF8272E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7994A91-00C4-4558-BC13-368B02BDF98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600" dirty="0"/>
            <a:t>Framewise visibility check</a:t>
          </a:r>
          <a:endParaRPr lang="ja-JP" sz="1600" dirty="0"/>
        </a:p>
      </dgm:t>
    </dgm:pt>
    <dgm:pt modelId="{0AC3FED9-F023-426D-AA31-C899728ADDE7}" type="par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3812AC72-8B57-4090-82E8-273674898631}" type="sib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85A4EF27-9337-4393-B358-61BD51C9E56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Temporal smoothing</a:t>
          </a:r>
          <a:endParaRPr lang="ja-JP" sz="1600" dirty="0"/>
        </a:p>
      </dgm:t>
    </dgm:pt>
    <dgm:pt modelId="{28224A1F-F30D-4058-9156-2EA86F3F821A}" type="par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C801BE4-19F5-4D6A-BB6B-6473F055408E}" type="sib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7ED0F09-94E8-4547-85B2-1A71F545746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Time-window visibility check</a:t>
          </a:r>
          <a:endParaRPr lang="ja-JP" sz="1600" dirty="0"/>
        </a:p>
      </dgm:t>
    </dgm:pt>
    <dgm:pt modelId="{9E7B9D50-FCE2-492D-9EA4-03E89A655B94}" type="sib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C9E86549-4084-453E-AE54-0CF3D0F5F9F1}" type="par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D740F73B-5333-4E2A-B79A-91FA1CFC7D83}" type="pres">
      <dgm:prSet presAssocID="{D242188F-B3EE-4157-8B57-C6CCF8272E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3B32922-33DF-48BD-B58E-3200434AAE57}" type="pres">
      <dgm:prSet presAssocID="{85A4EF27-9337-4393-B358-61BD51C9E564}" presName="composite" presStyleCnt="0"/>
      <dgm:spPr/>
    </dgm:pt>
    <dgm:pt modelId="{89BC27E3-823C-435B-B0E7-5DECA5A4F7F9}" type="pres">
      <dgm:prSet presAssocID="{85A4EF27-9337-4393-B358-61BD51C9E56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C9626D-CF34-444B-8526-B03317ECB501}" type="pres">
      <dgm:prSet presAssocID="{85A4EF27-9337-4393-B358-61BD51C9E564}" presName="descendantText" presStyleLbl="alignAcc1" presStyleIdx="0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FFD21279-340A-4F7B-ABAD-41640ADFE6C5}" type="pres">
      <dgm:prSet presAssocID="{BC801BE4-19F5-4D6A-BB6B-6473F055408E}" presName="sp" presStyleCnt="0"/>
      <dgm:spPr/>
    </dgm:pt>
    <dgm:pt modelId="{7909BC81-BA04-4F71-897A-3A770079ADE1}" type="pres">
      <dgm:prSet presAssocID="{97994A91-00C4-4558-BC13-368B02BDF985}" presName="composite" presStyleCnt="0"/>
      <dgm:spPr/>
    </dgm:pt>
    <dgm:pt modelId="{18959040-1FD2-4D80-8759-E7BFC3C26694}" type="pres">
      <dgm:prSet presAssocID="{97994A91-00C4-4558-BC13-368B02BDF985}" presName="parentText" presStyleLbl="alignNode1" presStyleIdx="1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9EE92D-7684-4681-B35C-8B79F0638156}" type="pres">
      <dgm:prSet presAssocID="{97994A91-00C4-4558-BC13-368B02BDF985}" presName="descendantText" presStyleLbl="alignAcc1" presStyleIdx="1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881C7E37-2229-44CC-BF50-3BCB01F0E20C}" type="pres">
      <dgm:prSet presAssocID="{3812AC72-8B57-4090-82E8-273674898631}" presName="sp" presStyleCnt="0"/>
      <dgm:spPr/>
    </dgm:pt>
    <dgm:pt modelId="{E39F2554-A688-47AA-888F-07E56CB8FC3D}" type="pres">
      <dgm:prSet presAssocID="{B7ED0F09-94E8-4547-85B2-1A71F5457466}" presName="composite" presStyleCnt="0"/>
      <dgm:spPr/>
    </dgm:pt>
    <dgm:pt modelId="{99141C03-63B3-4CC5-A9AC-2719E5269B07}" type="pres">
      <dgm:prSet presAssocID="{B7ED0F09-94E8-4547-85B2-1A71F5457466}" presName="parentText" presStyleLbl="alignNode1" presStyleIdx="2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62AB57B-6D22-4C8F-A87E-BF594B866E25}" type="pres">
      <dgm:prSet presAssocID="{B7ED0F09-94E8-4547-85B2-1A71F5457466}" presName="descendantText" presStyleLbl="alignAcc1" presStyleIdx="2" presStyleCnt="3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ABE1B2E9-E430-4E51-8FB7-365F07753E9A}" srcId="{D242188F-B3EE-4157-8B57-C6CCF8272E0C}" destId="{B7ED0F09-94E8-4547-85B2-1A71F5457466}" srcOrd="2" destOrd="0" parTransId="{C9E86549-4084-453E-AE54-0CF3D0F5F9F1}" sibTransId="{9E7B9D50-FCE2-492D-9EA4-03E89A655B94}"/>
    <dgm:cxn modelId="{656AF0FA-8037-4A4F-89DE-5184809AE8EA}" type="presOf" srcId="{D242188F-B3EE-4157-8B57-C6CCF8272E0C}" destId="{D740F73B-5333-4E2A-B79A-91FA1CFC7D83}" srcOrd="0" destOrd="0" presId="urn:microsoft.com/office/officeart/2005/8/layout/chevron2"/>
    <dgm:cxn modelId="{2783184D-A3BA-4F7C-BA10-6FE5B769FBC8}" type="presOf" srcId="{85A4EF27-9337-4393-B358-61BD51C9E564}" destId="{89BC27E3-823C-435B-B0E7-5DECA5A4F7F9}" srcOrd="0" destOrd="0" presId="urn:microsoft.com/office/officeart/2005/8/layout/chevron2"/>
    <dgm:cxn modelId="{526CEA05-02BD-4CD3-9003-BB5BEF4A320D}" type="presOf" srcId="{B7ED0F09-94E8-4547-85B2-1A71F5457466}" destId="{99141C03-63B3-4CC5-A9AC-2719E5269B07}" srcOrd="0" destOrd="0" presId="urn:microsoft.com/office/officeart/2005/8/layout/chevron2"/>
    <dgm:cxn modelId="{73648027-83A1-4739-AC91-51253E03BB75}" srcId="{D242188F-B3EE-4157-8B57-C6CCF8272E0C}" destId="{97994A91-00C4-4558-BC13-368B02BDF985}" srcOrd="1" destOrd="0" parTransId="{0AC3FED9-F023-426D-AA31-C899728ADDE7}" sibTransId="{3812AC72-8B57-4090-82E8-273674898631}"/>
    <dgm:cxn modelId="{2D5D1048-F627-43DE-8A49-B39AA40C7CE2}" type="presOf" srcId="{97994A91-00C4-4558-BC13-368B02BDF985}" destId="{18959040-1FD2-4D80-8759-E7BFC3C26694}" srcOrd="0" destOrd="0" presId="urn:microsoft.com/office/officeart/2005/8/layout/chevron2"/>
    <dgm:cxn modelId="{6FF2CC73-426F-42C3-A4CD-1B794CFEB4C8}" srcId="{D242188F-B3EE-4157-8B57-C6CCF8272E0C}" destId="{85A4EF27-9337-4393-B358-61BD51C9E564}" srcOrd="0" destOrd="0" parTransId="{28224A1F-F30D-4058-9156-2EA86F3F821A}" sibTransId="{BC801BE4-19F5-4D6A-BB6B-6473F055408E}"/>
    <dgm:cxn modelId="{7FBF9EA8-C9E9-43C0-B773-1A8130F1700C}" type="presParOf" srcId="{D740F73B-5333-4E2A-B79A-91FA1CFC7D83}" destId="{33B32922-33DF-48BD-B58E-3200434AAE57}" srcOrd="0" destOrd="0" presId="urn:microsoft.com/office/officeart/2005/8/layout/chevron2"/>
    <dgm:cxn modelId="{B7C6D28F-D84C-47E0-83BF-F2A2A86E8FB4}" type="presParOf" srcId="{33B32922-33DF-48BD-B58E-3200434AAE57}" destId="{89BC27E3-823C-435B-B0E7-5DECA5A4F7F9}" srcOrd="0" destOrd="0" presId="urn:microsoft.com/office/officeart/2005/8/layout/chevron2"/>
    <dgm:cxn modelId="{C0F31187-3E2F-4BFA-B330-2A8F1577531F}" type="presParOf" srcId="{33B32922-33DF-48BD-B58E-3200434AAE57}" destId="{E3C9626D-CF34-444B-8526-B03317ECB501}" srcOrd="1" destOrd="0" presId="urn:microsoft.com/office/officeart/2005/8/layout/chevron2"/>
    <dgm:cxn modelId="{DA3B1379-BF0B-4DD2-9F39-508F454DE8FD}" type="presParOf" srcId="{D740F73B-5333-4E2A-B79A-91FA1CFC7D83}" destId="{FFD21279-340A-4F7B-ABAD-41640ADFE6C5}" srcOrd="1" destOrd="0" presId="urn:microsoft.com/office/officeart/2005/8/layout/chevron2"/>
    <dgm:cxn modelId="{75F729BB-A75C-4CD9-B855-A748C59AFFAF}" type="presParOf" srcId="{D740F73B-5333-4E2A-B79A-91FA1CFC7D83}" destId="{7909BC81-BA04-4F71-897A-3A770079ADE1}" srcOrd="2" destOrd="0" presId="urn:microsoft.com/office/officeart/2005/8/layout/chevron2"/>
    <dgm:cxn modelId="{7BA8F077-3565-4288-B037-624C5706514A}" type="presParOf" srcId="{7909BC81-BA04-4F71-897A-3A770079ADE1}" destId="{18959040-1FD2-4D80-8759-E7BFC3C26694}" srcOrd="0" destOrd="0" presId="urn:microsoft.com/office/officeart/2005/8/layout/chevron2"/>
    <dgm:cxn modelId="{72F66C1A-88E0-4133-9E9A-23361E373D2A}" type="presParOf" srcId="{7909BC81-BA04-4F71-897A-3A770079ADE1}" destId="{D89EE92D-7684-4681-B35C-8B79F0638156}" srcOrd="1" destOrd="0" presId="urn:microsoft.com/office/officeart/2005/8/layout/chevron2"/>
    <dgm:cxn modelId="{97D7AE14-591A-4675-A1CC-8DCF3144DA54}" type="presParOf" srcId="{D740F73B-5333-4E2A-B79A-91FA1CFC7D83}" destId="{881C7E37-2229-44CC-BF50-3BCB01F0E20C}" srcOrd="3" destOrd="0" presId="urn:microsoft.com/office/officeart/2005/8/layout/chevron2"/>
    <dgm:cxn modelId="{4CB0E84E-4C08-4B0B-B081-9B50FAD2914F}" type="presParOf" srcId="{D740F73B-5333-4E2A-B79A-91FA1CFC7D83}" destId="{E39F2554-A688-47AA-888F-07E56CB8FC3D}" srcOrd="4" destOrd="0" presId="urn:microsoft.com/office/officeart/2005/8/layout/chevron2"/>
    <dgm:cxn modelId="{FDD67298-B770-4C34-9017-59385825D4E6}" type="presParOf" srcId="{E39F2554-A688-47AA-888F-07E56CB8FC3D}" destId="{99141C03-63B3-4CC5-A9AC-2719E5269B07}" srcOrd="0" destOrd="0" presId="urn:microsoft.com/office/officeart/2005/8/layout/chevron2"/>
    <dgm:cxn modelId="{01460AA2-2F03-4653-B440-A9F7B0EE1219}" type="presParOf" srcId="{E39F2554-A688-47AA-888F-07E56CB8FC3D}" destId="{A62AB57B-6D22-4C8F-A87E-BF594B866E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42188F-B3EE-4157-8B57-C6CCF8272E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7994A91-00C4-4558-BC13-368B02BDF98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600" dirty="0"/>
            <a:t>Framewise visibility check</a:t>
          </a:r>
          <a:endParaRPr lang="ja-JP" sz="1600" dirty="0"/>
        </a:p>
      </dgm:t>
    </dgm:pt>
    <dgm:pt modelId="{0AC3FED9-F023-426D-AA31-C899728ADDE7}" type="par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3812AC72-8B57-4090-82E8-273674898631}" type="sib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85A4EF27-9337-4393-B358-61BD51C9E56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Temporal smoothing</a:t>
          </a:r>
          <a:endParaRPr lang="ja-JP" sz="1600" dirty="0"/>
        </a:p>
      </dgm:t>
    </dgm:pt>
    <dgm:pt modelId="{28224A1F-F30D-4058-9156-2EA86F3F821A}" type="par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C801BE4-19F5-4D6A-BB6B-6473F055408E}" type="sib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7ED0F09-94E8-4547-85B2-1A71F545746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Time-window visibility check</a:t>
          </a:r>
          <a:endParaRPr lang="ja-JP" sz="1600" dirty="0"/>
        </a:p>
      </dgm:t>
    </dgm:pt>
    <dgm:pt modelId="{9E7B9D50-FCE2-492D-9EA4-03E89A655B94}" type="sib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C9E86549-4084-453E-AE54-0CF3D0F5F9F1}" type="par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D740F73B-5333-4E2A-B79A-91FA1CFC7D83}" type="pres">
      <dgm:prSet presAssocID="{D242188F-B3EE-4157-8B57-C6CCF8272E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3B32922-33DF-48BD-B58E-3200434AAE57}" type="pres">
      <dgm:prSet presAssocID="{85A4EF27-9337-4393-B358-61BD51C9E564}" presName="composite" presStyleCnt="0"/>
      <dgm:spPr/>
    </dgm:pt>
    <dgm:pt modelId="{89BC27E3-823C-435B-B0E7-5DECA5A4F7F9}" type="pres">
      <dgm:prSet presAssocID="{85A4EF27-9337-4393-B358-61BD51C9E56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C9626D-CF34-444B-8526-B03317ECB501}" type="pres">
      <dgm:prSet presAssocID="{85A4EF27-9337-4393-B358-61BD51C9E564}" presName="descendantText" presStyleLbl="alignAcc1" presStyleIdx="0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FFD21279-340A-4F7B-ABAD-41640ADFE6C5}" type="pres">
      <dgm:prSet presAssocID="{BC801BE4-19F5-4D6A-BB6B-6473F055408E}" presName="sp" presStyleCnt="0"/>
      <dgm:spPr/>
    </dgm:pt>
    <dgm:pt modelId="{7909BC81-BA04-4F71-897A-3A770079ADE1}" type="pres">
      <dgm:prSet presAssocID="{97994A91-00C4-4558-BC13-368B02BDF985}" presName="composite" presStyleCnt="0"/>
      <dgm:spPr/>
    </dgm:pt>
    <dgm:pt modelId="{18959040-1FD2-4D80-8759-E7BFC3C26694}" type="pres">
      <dgm:prSet presAssocID="{97994A91-00C4-4558-BC13-368B02BDF985}" presName="parentText" presStyleLbl="alignNode1" presStyleIdx="1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9EE92D-7684-4681-B35C-8B79F0638156}" type="pres">
      <dgm:prSet presAssocID="{97994A91-00C4-4558-BC13-368B02BDF985}" presName="descendantText" presStyleLbl="alignAcc1" presStyleIdx="1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881C7E37-2229-44CC-BF50-3BCB01F0E20C}" type="pres">
      <dgm:prSet presAssocID="{3812AC72-8B57-4090-82E8-273674898631}" presName="sp" presStyleCnt="0"/>
      <dgm:spPr/>
    </dgm:pt>
    <dgm:pt modelId="{E39F2554-A688-47AA-888F-07E56CB8FC3D}" type="pres">
      <dgm:prSet presAssocID="{B7ED0F09-94E8-4547-85B2-1A71F5457466}" presName="composite" presStyleCnt="0"/>
      <dgm:spPr/>
    </dgm:pt>
    <dgm:pt modelId="{99141C03-63B3-4CC5-A9AC-2719E5269B07}" type="pres">
      <dgm:prSet presAssocID="{B7ED0F09-94E8-4547-85B2-1A71F5457466}" presName="parentText" presStyleLbl="alignNode1" presStyleIdx="2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62AB57B-6D22-4C8F-A87E-BF594B866E25}" type="pres">
      <dgm:prSet presAssocID="{B7ED0F09-94E8-4547-85B2-1A71F5457466}" presName="descendantText" presStyleLbl="alignAcc1" presStyleIdx="2" presStyleCnt="3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ABE1B2E9-E430-4E51-8FB7-365F07753E9A}" srcId="{D242188F-B3EE-4157-8B57-C6CCF8272E0C}" destId="{B7ED0F09-94E8-4547-85B2-1A71F5457466}" srcOrd="2" destOrd="0" parTransId="{C9E86549-4084-453E-AE54-0CF3D0F5F9F1}" sibTransId="{9E7B9D50-FCE2-492D-9EA4-03E89A655B94}"/>
    <dgm:cxn modelId="{656AF0FA-8037-4A4F-89DE-5184809AE8EA}" type="presOf" srcId="{D242188F-B3EE-4157-8B57-C6CCF8272E0C}" destId="{D740F73B-5333-4E2A-B79A-91FA1CFC7D83}" srcOrd="0" destOrd="0" presId="urn:microsoft.com/office/officeart/2005/8/layout/chevron2"/>
    <dgm:cxn modelId="{2783184D-A3BA-4F7C-BA10-6FE5B769FBC8}" type="presOf" srcId="{85A4EF27-9337-4393-B358-61BD51C9E564}" destId="{89BC27E3-823C-435B-B0E7-5DECA5A4F7F9}" srcOrd="0" destOrd="0" presId="urn:microsoft.com/office/officeart/2005/8/layout/chevron2"/>
    <dgm:cxn modelId="{526CEA05-02BD-4CD3-9003-BB5BEF4A320D}" type="presOf" srcId="{B7ED0F09-94E8-4547-85B2-1A71F5457466}" destId="{99141C03-63B3-4CC5-A9AC-2719E5269B07}" srcOrd="0" destOrd="0" presId="urn:microsoft.com/office/officeart/2005/8/layout/chevron2"/>
    <dgm:cxn modelId="{73648027-83A1-4739-AC91-51253E03BB75}" srcId="{D242188F-B3EE-4157-8B57-C6CCF8272E0C}" destId="{97994A91-00C4-4558-BC13-368B02BDF985}" srcOrd="1" destOrd="0" parTransId="{0AC3FED9-F023-426D-AA31-C899728ADDE7}" sibTransId="{3812AC72-8B57-4090-82E8-273674898631}"/>
    <dgm:cxn modelId="{2D5D1048-F627-43DE-8A49-B39AA40C7CE2}" type="presOf" srcId="{97994A91-00C4-4558-BC13-368B02BDF985}" destId="{18959040-1FD2-4D80-8759-E7BFC3C26694}" srcOrd="0" destOrd="0" presId="urn:microsoft.com/office/officeart/2005/8/layout/chevron2"/>
    <dgm:cxn modelId="{6FF2CC73-426F-42C3-A4CD-1B794CFEB4C8}" srcId="{D242188F-B3EE-4157-8B57-C6CCF8272E0C}" destId="{85A4EF27-9337-4393-B358-61BD51C9E564}" srcOrd="0" destOrd="0" parTransId="{28224A1F-F30D-4058-9156-2EA86F3F821A}" sibTransId="{BC801BE4-19F5-4D6A-BB6B-6473F055408E}"/>
    <dgm:cxn modelId="{7FBF9EA8-C9E9-43C0-B773-1A8130F1700C}" type="presParOf" srcId="{D740F73B-5333-4E2A-B79A-91FA1CFC7D83}" destId="{33B32922-33DF-48BD-B58E-3200434AAE57}" srcOrd="0" destOrd="0" presId="urn:microsoft.com/office/officeart/2005/8/layout/chevron2"/>
    <dgm:cxn modelId="{B7C6D28F-D84C-47E0-83BF-F2A2A86E8FB4}" type="presParOf" srcId="{33B32922-33DF-48BD-B58E-3200434AAE57}" destId="{89BC27E3-823C-435B-B0E7-5DECA5A4F7F9}" srcOrd="0" destOrd="0" presId="urn:microsoft.com/office/officeart/2005/8/layout/chevron2"/>
    <dgm:cxn modelId="{C0F31187-3E2F-4BFA-B330-2A8F1577531F}" type="presParOf" srcId="{33B32922-33DF-48BD-B58E-3200434AAE57}" destId="{E3C9626D-CF34-444B-8526-B03317ECB501}" srcOrd="1" destOrd="0" presId="urn:microsoft.com/office/officeart/2005/8/layout/chevron2"/>
    <dgm:cxn modelId="{DA3B1379-BF0B-4DD2-9F39-508F454DE8FD}" type="presParOf" srcId="{D740F73B-5333-4E2A-B79A-91FA1CFC7D83}" destId="{FFD21279-340A-4F7B-ABAD-41640ADFE6C5}" srcOrd="1" destOrd="0" presId="urn:microsoft.com/office/officeart/2005/8/layout/chevron2"/>
    <dgm:cxn modelId="{75F729BB-A75C-4CD9-B855-A748C59AFFAF}" type="presParOf" srcId="{D740F73B-5333-4E2A-B79A-91FA1CFC7D83}" destId="{7909BC81-BA04-4F71-897A-3A770079ADE1}" srcOrd="2" destOrd="0" presId="urn:microsoft.com/office/officeart/2005/8/layout/chevron2"/>
    <dgm:cxn modelId="{7BA8F077-3565-4288-B037-624C5706514A}" type="presParOf" srcId="{7909BC81-BA04-4F71-897A-3A770079ADE1}" destId="{18959040-1FD2-4D80-8759-E7BFC3C26694}" srcOrd="0" destOrd="0" presId="urn:microsoft.com/office/officeart/2005/8/layout/chevron2"/>
    <dgm:cxn modelId="{72F66C1A-88E0-4133-9E9A-23361E373D2A}" type="presParOf" srcId="{7909BC81-BA04-4F71-897A-3A770079ADE1}" destId="{D89EE92D-7684-4681-B35C-8B79F0638156}" srcOrd="1" destOrd="0" presId="urn:microsoft.com/office/officeart/2005/8/layout/chevron2"/>
    <dgm:cxn modelId="{97D7AE14-591A-4675-A1CC-8DCF3144DA54}" type="presParOf" srcId="{D740F73B-5333-4E2A-B79A-91FA1CFC7D83}" destId="{881C7E37-2229-44CC-BF50-3BCB01F0E20C}" srcOrd="3" destOrd="0" presId="urn:microsoft.com/office/officeart/2005/8/layout/chevron2"/>
    <dgm:cxn modelId="{4CB0E84E-4C08-4B0B-B081-9B50FAD2914F}" type="presParOf" srcId="{D740F73B-5333-4E2A-B79A-91FA1CFC7D83}" destId="{E39F2554-A688-47AA-888F-07E56CB8FC3D}" srcOrd="4" destOrd="0" presId="urn:microsoft.com/office/officeart/2005/8/layout/chevron2"/>
    <dgm:cxn modelId="{FDD67298-B770-4C34-9017-59385825D4E6}" type="presParOf" srcId="{E39F2554-A688-47AA-888F-07E56CB8FC3D}" destId="{99141C03-63B3-4CC5-A9AC-2719E5269B07}" srcOrd="0" destOrd="0" presId="urn:microsoft.com/office/officeart/2005/8/layout/chevron2"/>
    <dgm:cxn modelId="{01460AA2-2F03-4653-B440-A9F7B0EE1219}" type="presParOf" srcId="{E39F2554-A688-47AA-888F-07E56CB8FC3D}" destId="{A62AB57B-6D22-4C8F-A87E-BF594B866E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42188F-B3EE-4157-8B57-C6CCF8272E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7994A91-00C4-4558-BC13-368B02BDF98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sz="1600" dirty="0"/>
            <a:t>Framewise visibility check</a:t>
          </a:r>
          <a:endParaRPr lang="ja-JP" sz="1600" dirty="0"/>
        </a:p>
      </dgm:t>
    </dgm:pt>
    <dgm:pt modelId="{0AC3FED9-F023-426D-AA31-C899728ADDE7}" type="par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3812AC72-8B57-4090-82E8-273674898631}" type="sibTrans" cxnId="{73648027-83A1-4739-AC91-51253E03BB75}">
      <dgm:prSet/>
      <dgm:spPr/>
      <dgm:t>
        <a:bodyPr/>
        <a:lstStyle/>
        <a:p>
          <a:endParaRPr kumimoji="1" lang="ja-JP" altLang="en-US" sz="1600"/>
        </a:p>
      </dgm:t>
    </dgm:pt>
    <dgm:pt modelId="{85A4EF27-9337-4393-B358-61BD51C9E56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Temporal smoothing</a:t>
          </a:r>
          <a:endParaRPr lang="ja-JP" sz="1600" dirty="0"/>
        </a:p>
      </dgm:t>
    </dgm:pt>
    <dgm:pt modelId="{28224A1F-F30D-4058-9156-2EA86F3F821A}" type="par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C801BE4-19F5-4D6A-BB6B-6473F055408E}" type="sibTrans" cxnId="{6FF2CC73-426F-42C3-A4CD-1B794CFEB4C8}">
      <dgm:prSet/>
      <dgm:spPr/>
      <dgm:t>
        <a:bodyPr/>
        <a:lstStyle/>
        <a:p>
          <a:endParaRPr kumimoji="1" lang="ja-JP" altLang="en-US" sz="1600"/>
        </a:p>
      </dgm:t>
    </dgm:pt>
    <dgm:pt modelId="{B7ED0F09-94E8-4547-85B2-1A71F545746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ja-JP" sz="1600" dirty="0"/>
            <a:t>Time-window visibility check</a:t>
          </a:r>
          <a:endParaRPr lang="ja-JP" sz="1600" dirty="0"/>
        </a:p>
      </dgm:t>
    </dgm:pt>
    <dgm:pt modelId="{9E7B9D50-FCE2-492D-9EA4-03E89A655B94}" type="sib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C9E86549-4084-453E-AE54-0CF3D0F5F9F1}" type="parTrans" cxnId="{ABE1B2E9-E430-4E51-8FB7-365F07753E9A}">
      <dgm:prSet/>
      <dgm:spPr/>
      <dgm:t>
        <a:bodyPr/>
        <a:lstStyle/>
        <a:p>
          <a:endParaRPr kumimoji="1" lang="ja-JP" altLang="en-US" sz="1600"/>
        </a:p>
      </dgm:t>
    </dgm:pt>
    <dgm:pt modelId="{D740F73B-5333-4E2A-B79A-91FA1CFC7D83}" type="pres">
      <dgm:prSet presAssocID="{D242188F-B3EE-4157-8B57-C6CCF8272E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3B32922-33DF-48BD-B58E-3200434AAE57}" type="pres">
      <dgm:prSet presAssocID="{85A4EF27-9337-4393-B358-61BD51C9E564}" presName="composite" presStyleCnt="0"/>
      <dgm:spPr/>
    </dgm:pt>
    <dgm:pt modelId="{89BC27E3-823C-435B-B0E7-5DECA5A4F7F9}" type="pres">
      <dgm:prSet presAssocID="{85A4EF27-9337-4393-B358-61BD51C9E56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C9626D-CF34-444B-8526-B03317ECB501}" type="pres">
      <dgm:prSet presAssocID="{85A4EF27-9337-4393-B358-61BD51C9E564}" presName="descendantText" presStyleLbl="alignAcc1" presStyleIdx="0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FFD21279-340A-4F7B-ABAD-41640ADFE6C5}" type="pres">
      <dgm:prSet presAssocID="{BC801BE4-19F5-4D6A-BB6B-6473F055408E}" presName="sp" presStyleCnt="0"/>
      <dgm:spPr/>
    </dgm:pt>
    <dgm:pt modelId="{7909BC81-BA04-4F71-897A-3A770079ADE1}" type="pres">
      <dgm:prSet presAssocID="{97994A91-00C4-4558-BC13-368B02BDF985}" presName="composite" presStyleCnt="0"/>
      <dgm:spPr/>
    </dgm:pt>
    <dgm:pt modelId="{18959040-1FD2-4D80-8759-E7BFC3C26694}" type="pres">
      <dgm:prSet presAssocID="{97994A91-00C4-4558-BC13-368B02BDF985}" presName="parentText" presStyleLbl="alignNode1" presStyleIdx="1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9EE92D-7684-4681-B35C-8B79F0638156}" type="pres">
      <dgm:prSet presAssocID="{97994A91-00C4-4558-BC13-368B02BDF985}" presName="descendantText" presStyleLbl="alignAcc1" presStyleIdx="1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881C7E37-2229-44CC-BF50-3BCB01F0E20C}" type="pres">
      <dgm:prSet presAssocID="{3812AC72-8B57-4090-82E8-273674898631}" presName="sp" presStyleCnt="0"/>
      <dgm:spPr/>
    </dgm:pt>
    <dgm:pt modelId="{E39F2554-A688-47AA-888F-07E56CB8FC3D}" type="pres">
      <dgm:prSet presAssocID="{B7ED0F09-94E8-4547-85B2-1A71F5457466}" presName="composite" presStyleCnt="0"/>
      <dgm:spPr/>
    </dgm:pt>
    <dgm:pt modelId="{99141C03-63B3-4CC5-A9AC-2719E5269B07}" type="pres">
      <dgm:prSet presAssocID="{B7ED0F09-94E8-4547-85B2-1A71F5457466}" presName="parentText" presStyleLbl="alignNode1" presStyleIdx="2" presStyleCnt="3" custScaleX="100001" custScaleY="12100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62AB57B-6D22-4C8F-A87E-BF594B866E25}" type="pres">
      <dgm:prSet presAssocID="{B7ED0F09-94E8-4547-85B2-1A71F5457466}" presName="descendantText" presStyleLbl="alignAcc1" presStyleIdx="2" presStyleCnt="3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ABE1B2E9-E430-4E51-8FB7-365F07753E9A}" srcId="{D242188F-B3EE-4157-8B57-C6CCF8272E0C}" destId="{B7ED0F09-94E8-4547-85B2-1A71F5457466}" srcOrd="2" destOrd="0" parTransId="{C9E86549-4084-453E-AE54-0CF3D0F5F9F1}" sibTransId="{9E7B9D50-FCE2-492D-9EA4-03E89A655B94}"/>
    <dgm:cxn modelId="{656AF0FA-8037-4A4F-89DE-5184809AE8EA}" type="presOf" srcId="{D242188F-B3EE-4157-8B57-C6CCF8272E0C}" destId="{D740F73B-5333-4E2A-B79A-91FA1CFC7D83}" srcOrd="0" destOrd="0" presId="urn:microsoft.com/office/officeart/2005/8/layout/chevron2"/>
    <dgm:cxn modelId="{2783184D-A3BA-4F7C-BA10-6FE5B769FBC8}" type="presOf" srcId="{85A4EF27-9337-4393-B358-61BD51C9E564}" destId="{89BC27E3-823C-435B-B0E7-5DECA5A4F7F9}" srcOrd="0" destOrd="0" presId="urn:microsoft.com/office/officeart/2005/8/layout/chevron2"/>
    <dgm:cxn modelId="{526CEA05-02BD-4CD3-9003-BB5BEF4A320D}" type="presOf" srcId="{B7ED0F09-94E8-4547-85B2-1A71F5457466}" destId="{99141C03-63B3-4CC5-A9AC-2719E5269B07}" srcOrd="0" destOrd="0" presId="urn:microsoft.com/office/officeart/2005/8/layout/chevron2"/>
    <dgm:cxn modelId="{73648027-83A1-4739-AC91-51253E03BB75}" srcId="{D242188F-B3EE-4157-8B57-C6CCF8272E0C}" destId="{97994A91-00C4-4558-BC13-368B02BDF985}" srcOrd="1" destOrd="0" parTransId="{0AC3FED9-F023-426D-AA31-C899728ADDE7}" sibTransId="{3812AC72-8B57-4090-82E8-273674898631}"/>
    <dgm:cxn modelId="{2D5D1048-F627-43DE-8A49-B39AA40C7CE2}" type="presOf" srcId="{97994A91-00C4-4558-BC13-368B02BDF985}" destId="{18959040-1FD2-4D80-8759-E7BFC3C26694}" srcOrd="0" destOrd="0" presId="urn:microsoft.com/office/officeart/2005/8/layout/chevron2"/>
    <dgm:cxn modelId="{6FF2CC73-426F-42C3-A4CD-1B794CFEB4C8}" srcId="{D242188F-B3EE-4157-8B57-C6CCF8272E0C}" destId="{85A4EF27-9337-4393-B358-61BD51C9E564}" srcOrd="0" destOrd="0" parTransId="{28224A1F-F30D-4058-9156-2EA86F3F821A}" sibTransId="{BC801BE4-19F5-4D6A-BB6B-6473F055408E}"/>
    <dgm:cxn modelId="{7FBF9EA8-C9E9-43C0-B773-1A8130F1700C}" type="presParOf" srcId="{D740F73B-5333-4E2A-B79A-91FA1CFC7D83}" destId="{33B32922-33DF-48BD-B58E-3200434AAE57}" srcOrd="0" destOrd="0" presId="urn:microsoft.com/office/officeart/2005/8/layout/chevron2"/>
    <dgm:cxn modelId="{B7C6D28F-D84C-47E0-83BF-F2A2A86E8FB4}" type="presParOf" srcId="{33B32922-33DF-48BD-B58E-3200434AAE57}" destId="{89BC27E3-823C-435B-B0E7-5DECA5A4F7F9}" srcOrd="0" destOrd="0" presId="urn:microsoft.com/office/officeart/2005/8/layout/chevron2"/>
    <dgm:cxn modelId="{C0F31187-3E2F-4BFA-B330-2A8F1577531F}" type="presParOf" srcId="{33B32922-33DF-48BD-B58E-3200434AAE57}" destId="{E3C9626D-CF34-444B-8526-B03317ECB501}" srcOrd="1" destOrd="0" presId="urn:microsoft.com/office/officeart/2005/8/layout/chevron2"/>
    <dgm:cxn modelId="{DA3B1379-BF0B-4DD2-9F39-508F454DE8FD}" type="presParOf" srcId="{D740F73B-5333-4E2A-B79A-91FA1CFC7D83}" destId="{FFD21279-340A-4F7B-ABAD-41640ADFE6C5}" srcOrd="1" destOrd="0" presId="urn:microsoft.com/office/officeart/2005/8/layout/chevron2"/>
    <dgm:cxn modelId="{75F729BB-A75C-4CD9-B855-A748C59AFFAF}" type="presParOf" srcId="{D740F73B-5333-4E2A-B79A-91FA1CFC7D83}" destId="{7909BC81-BA04-4F71-897A-3A770079ADE1}" srcOrd="2" destOrd="0" presId="urn:microsoft.com/office/officeart/2005/8/layout/chevron2"/>
    <dgm:cxn modelId="{7BA8F077-3565-4288-B037-624C5706514A}" type="presParOf" srcId="{7909BC81-BA04-4F71-897A-3A770079ADE1}" destId="{18959040-1FD2-4D80-8759-E7BFC3C26694}" srcOrd="0" destOrd="0" presId="urn:microsoft.com/office/officeart/2005/8/layout/chevron2"/>
    <dgm:cxn modelId="{72F66C1A-88E0-4133-9E9A-23361E373D2A}" type="presParOf" srcId="{7909BC81-BA04-4F71-897A-3A770079ADE1}" destId="{D89EE92D-7684-4681-B35C-8B79F0638156}" srcOrd="1" destOrd="0" presId="urn:microsoft.com/office/officeart/2005/8/layout/chevron2"/>
    <dgm:cxn modelId="{97D7AE14-591A-4675-A1CC-8DCF3144DA54}" type="presParOf" srcId="{D740F73B-5333-4E2A-B79A-91FA1CFC7D83}" destId="{881C7E37-2229-44CC-BF50-3BCB01F0E20C}" srcOrd="3" destOrd="0" presId="urn:microsoft.com/office/officeart/2005/8/layout/chevron2"/>
    <dgm:cxn modelId="{4CB0E84E-4C08-4B0B-B081-9B50FAD2914F}" type="presParOf" srcId="{D740F73B-5333-4E2A-B79A-91FA1CFC7D83}" destId="{E39F2554-A688-47AA-888F-07E56CB8FC3D}" srcOrd="4" destOrd="0" presId="urn:microsoft.com/office/officeart/2005/8/layout/chevron2"/>
    <dgm:cxn modelId="{FDD67298-B770-4C34-9017-59385825D4E6}" type="presParOf" srcId="{E39F2554-A688-47AA-888F-07E56CB8FC3D}" destId="{99141C03-63B3-4CC5-A9AC-2719E5269B07}" srcOrd="0" destOrd="0" presId="urn:microsoft.com/office/officeart/2005/8/layout/chevron2"/>
    <dgm:cxn modelId="{01460AA2-2F03-4653-B440-A9F7B0EE1219}" type="presParOf" srcId="{E39F2554-A688-47AA-888F-07E56CB8FC3D}" destId="{A62AB57B-6D22-4C8F-A87E-BF594B866E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27E3-823C-435B-B0E7-5DECA5A4F7F9}">
      <dsp:nvSpPr>
        <dsp:cNvPr id="0" name=""/>
        <dsp:cNvSpPr/>
      </dsp:nvSpPr>
      <dsp:spPr>
        <a:xfrm rot="5400000">
          <a:off x="-446565" y="451983"/>
          <a:ext cx="1892531" cy="999405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Temporal smoothing</a:t>
          </a:r>
          <a:endParaRPr lang="ja-JP" sz="1600" kern="1200" dirty="0"/>
        </a:p>
      </dsp:txBody>
      <dsp:txXfrm rot="-5400000">
        <a:off x="-1" y="505123"/>
        <a:ext cx="999405" cy="893126"/>
      </dsp:txXfrm>
    </dsp:sp>
    <dsp:sp modelId="{E3C9626D-CF34-444B-8526-B03317ECB501}">
      <dsp:nvSpPr>
        <dsp:cNvPr id="0" name=""/>
        <dsp:cNvSpPr/>
      </dsp:nvSpPr>
      <dsp:spPr>
        <a:xfrm rot="5400000">
          <a:off x="552844" y="451979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59040-1FD2-4D80-8759-E7BFC3C26694}">
      <dsp:nvSpPr>
        <dsp:cNvPr id="0" name=""/>
        <dsp:cNvSpPr/>
      </dsp:nvSpPr>
      <dsp:spPr>
        <a:xfrm rot="5400000">
          <a:off x="-645285" y="2205103"/>
          <a:ext cx="2289981" cy="99941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kern="1200" dirty="0"/>
            <a:t>Framewise visibility check</a:t>
          </a:r>
          <a:endParaRPr lang="ja-JP" sz="1600" kern="1200" dirty="0"/>
        </a:p>
      </dsp:txBody>
      <dsp:txXfrm rot="-5400000">
        <a:off x="-3" y="2059529"/>
        <a:ext cx="999415" cy="1290566"/>
      </dsp:txXfrm>
    </dsp:sp>
    <dsp:sp modelId="{D89EE92D-7684-4681-B35C-8B79F0638156}">
      <dsp:nvSpPr>
        <dsp:cNvPr id="0" name=""/>
        <dsp:cNvSpPr/>
      </dsp:nvSpPr>
      <dsp:spPr>
        <a:xfrm rot="5400000">
          <a:off x="1083823" y="1674130"/>
          <a:ext cx="1330277" cy="1499108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41C03-63B3-4CC5-A9AC-2719E5269B07}">
      <dsp:nvSpPr>
        <dsp:cNvPr id="0" name=""/>
        <dsp:cNvSpPr/>
      </dsp:nvSpPr>
      <dsp:spPr>
        <a:xfrm rot="5400000">
          <a:off x="-645285" y="4156954"/>
          <a:ext cx="2289981" cy="99941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Time-window visibility check</a:t>
          </a:r>
          <a:endParaRPr lang="ja-JP" sz="1600" kern="1200" dirty="0"/>
        </a:p>
      </dsp:txBody>
      <dsp:txXfrm rot="-5400000">
        <a:off x="-3" y="4011380"/>
        <a:ext cx="999415" cy="1290566"/>
      </dsp:txXfrm>
    </dsp:sp>
    <dsp:sp modelId="{A62AB57B-6D22-4C8F-A87E-BF594B866E25}">
      <dsp:nvSpPr>
        <dsp:cNvPr id="0" name=""/>
        <dsp:cNvSpPr/>
      </dsp:nvSpPr>
      <dsp:spPr>
        <a:xfrm rot="5400000">
          <a:off x="552849" y="4156954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27E3-823C-435B-B0E7-5DECA5A4F7F9}">
      <dsp:nvSpPr>
        <dsp:cNvPr id="0" name=""/>
        <dsp:cNvSpPr/>
      </dsp:nvSpPr>
      <dsp:spPr>
        <a:xfrm rot="5400000">
          <a:off x="-446565" y="451983"/>
          <a:ext cx="1892531" cy="99940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Temporal smoothing</a:t>
          </a:r>
          <a:endParaRPr lang="ja-JP" sz="1600" kern="1200" dirty="0"/>
        </a:p>
      </dsp:txBody>
      <dsp:txXfrm rot="-5400000">
        <a:off x="-1" y="505123"/>
        <a:ext cx="999405" cy="893126"/>
      </dsp:txXfrm>
    </dsp:sp>
    <dsp:sp modelId="{E3C9626D-CF34-444B-8526-B03317ECB501}">
      <dsp:nvSpPr>
        <dsp:cNvPr id="0" name=""/>
        <dsp:cNvSpPr/>
      </dsp:nvSpPr>
      <dsp:spPr>
        <a:xfrm rot="5400000">
          <a:off x="552844" y="451979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59040-1FD2-4D80-8759-E7BFC3C26694}">
      <dsp:nvSpPr>
        <dsp:cNvPr id="0" name=""/>
        <dsp:cNvSpPr/>
      </dsp:nvSpPr>
      <dsp:spPr>
        <a:xfrm rot="5400000">
          <a:off x="-645285" y="2205103"/>
          <a:ext cx="2289981" cy="999415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kern="1200" dirty="0"/>
            <a:t>Framewise visibility check</a:t>
          </a:r>
          <a:endParaRPr lang="ja-JP" sz="1600" kern="1200" dirty="0"/>
        </a:p>
      </dsp:txBody>
      <dsp:txXfrm rot="-5400000">
        <a:off x="-3" y="2059529"/>
        <a:ext cx="999415" cy="1290566"/>
      </dsp:txXfrm>
    </dsp:sp>
    <dsp:sp modelId="{D89EE92D-7684-4681-B35C-8B79F0638156}">
      <dsp:nvSpPr>
        <dsp:cNvPr id="0" name=""/>
        <dsp:cNvSpPr/>
      </dsp:nvSpPr>
      <dsp:spPr>
        <a:xfrm rot="5400000">
          <a:off x="1083823" y="1674130"/>
          <a:ext cx="1330277" cy="1499108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41C03-63B3-4CC5-A9AC-2719E5269B07}">
      <dsp:nvSpPr>
        <dsp:cNvPr id="0" name=""/>
        <dsp:cNvSpPr/>
      </dsp:nvSpPr>
      <dsp:spPr>
        <a:xfrm rot="5400000">
          <a:off x="-645285" y="4156954"/>
          <a:ext cx="2289981" cy="99941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Time-window visibility check</a:t>
          </a:r>
          <a:endParaRPr lang="ja-JP" sz="1600" kern="1200" dirty="0"/>
        </a:p>
      </dsp:txBody>
      <dsp:txXfrm rot="-5400000">
        <a:off x="-3" y="4011380"/>
        <a:ext cx="999415" cy="1290566"/>
      </dsp:txXfrm>
    </dsp:sp>
    <dsp:sp modelId="{A62AB57B-6D22-4C8F-A87E-BF594B866E25}">
      <dsp:nvSpPr>
        <dsp:cNvPr id="0" name=""/>
        <dsp:cNvSpPr/>
      </dsp:nvSpPr>
      <dsp:spPr>
        <a:xfrm rot="5400000">
          <a:off x="552849" y="4156954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27E3-823C-435B-B0E7-5DECA5A4F7F9}">
      <dsp:nvSpPr>
        <dsp:cNvPr id="0" name=""/>
        <dsp:cNvSpPr/>
      </dsp:nvSpPr>
      <dsp:spPr>
        <a:xfrm rot="5400000">
          <a:off x="-446565" y="451983"/>
          <a:ext cx="1892531" cy="99940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Temporal smoothing</a:t>
          </a:r>
          <a:endParaRPr lang="ja-JP" sz="1600" kern="1200" dirty="0"/>
        </a:p>
      </dsp:txBody>
      <dsp:txXfrm rot="-5400000">
        <a:off x="-1" y="505123"/>
        <a:ext cx="999405" cy="893126"/>
      </dsp:txXfrm>
    </dsp:sp>
    <dsp:sp modelId="{E3C9626D-CF34-444B-8526-B03317ECB501}">
      <dsp:nvSpPr>
        <dsp:cNvPr id="0" name=""/>
        <dsp:cNvSpPr/>
      </dsp:nvSpPr>
      <dsp:spPr>
        <a:xfrm rot="5400000">
          <a:off x="552844" y="451979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59040-1FD2-4D80-8759-E7BFC3C26694}">
      <dsp:nvSpPr>
        <dsp:cNvPr id="0" name=""/>
        <dsp:cNvSpPr/>
      </dsp:nvSpPr>
      <dsp:spPr>
        <a:xfrm rot="5400000">
          <a:off x="-645285" y="2205103"/>
          <a:ext cx="2289981" cy="999415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kern="1200" dirty="0"/>
            <a:t>Framewise visibility check</a:t>
          </a:r>
          <a:endParaRPr lang="ja-JP" sz="1600" kern="1200" dirty="0"/>
        </a:p>
      </dsp:txBody>
      <dsp:txXfrm rot="-5400000">
        <a:off x="-3" y="2059529"/>
        <a:ext cx="999415" cy="1290566"/>
      </dsp:txXfrm>
    </dsp:sp>
    <dsp:sp modelId="{D89EE92D-7684-4681-B35C-8B79F0638156}">
      <dsp:nvSpPr>
        <dsp:cNvPr id="0" name=""/>
        <dsp:cNvSpPr/>
      </dsp:nvSpPr>
      <dsp:spPr>
        <a:xfrm rot="5400000">
          <a:off x="1083823" y="1674130"/>
          <a:ext cx="1330277" cy="1499108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41C03-63B3-4CC5-A9AC-2719E5269B07}">
      <dsp:nvSpPr>
        <dsp:cNvPr id="0" name=""/>
        <dsp:cNvSpPr/>
      </dsp:nvSpPr>
      <dsp:spPr>
        <a:xfrm rot="5400000">
          <a:off x="-645285" y="4156954"/>
          <a:ext cx="2289981" cy="99941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Time-window visibility check</a:t>
          </a:r>
          <a:endParaRPr lang="ja-JP" sz="1600" kern="1200" dirty="0"/>
        </a:p>
      </dsp:txBody>
      <dsp:txXfrm rot="-5400000">
        <a:off x="-3" y="4011380"/>
        <a:ext cx="999415" cy="1290566"/>
      </dsp:txXfrm>
    </dsp:sp>
    <dsp:sp modelId="{A62AB57B-6D22-4C8F-A87E-BF594B866E25}">
      <dsp:nvSpPr>
        <dsp:cNvPr id="0" name=""/>
        <dsp:cNvSpPr/>
      </dsp:nvSpPr>
      <dsp:spPr>
        <a:xfrm rot="5400000">
          <a:off x="552849" y="4156954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27E3-823C-435B-B0E7-5DECA5A4F7F9}">
      <dsp:nvSpPr>
        <dsp:cNvPr id="0" name=""/>
        <dsp:cNvSpPr/>
      </dsp:nvSpPr>
      <dsp:spPr>
        <a:xfrm rot="5400000">
          <a:off x="-446565" y="451983"/>
          <a:ext cx="1892531" cy="99940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Temporal smoothing</a:t>
          </a:r>
          <a:endParaRPr lang="ja-JP" sz="1600" kern="1200" dirty="0"/>
        </a:p>
      </dsp:txBody>
      <dsp:txXfrm rot="-5400000">
        <a:off x="-1" y="505123"/>
        <a:ext cx="999405" cy="893126"/>
      </dsp:txXfrm>
    </dsp:sp>
    <dsp:sp modelId="{E3C9626D-CF34-444B-8526-B03317ECB501}">
      <dsp:nvSpPr>
        <dsp:cNvPr id="0" name=""/>
        <dsp:cNvSpPr/>
      </dsp:nvSpPr>
      <dsp:spPr>
        <a:xfrm rot="5400000">
          <a:off x="552844" y="451979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59040-1FD2-4D80-8759-E7BFC3C26694}">
      <dsp:nvSpPr>
        <dsp:cNvPr id="0" name=""/>
        <dsp:cNvSpPr/>
      </dsp:nvSpPr>
      <dsp:spPr>
        <a:xfrm rot="5400000">
          <a:off x="-645285" y="2205103"/>
          <a:ext cx="2289981" cy="999415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kern="1200" dirty="0"/>
            <a:t>Framewise visibility check</a:t>
          </a:r>
          <a:endParaRPr lang="ja-JP" sz="1600" kern="1200" dirty="0"/>
        </a:p>
      </dsp:txBody>
      <dsp:txXfrm rot="-5400000">
        <a:off x="-3" y="2059529"/>
        <a:ext cx="999415" cy="1290566"/>
      </dsp:txXfrm>
    </dsp:sp>
    <dsp:sp modelId="{D89EE92D-7684-4681-B35C-8B79F0638156}">
      <dsp:nvSpPr>
        <dsp:cNvPr id="0" name=""/>
        <dsp:cNvSpPr/>
      </dsp:nvSpPr>
      <dsp:spPr>
        <a:xfrm rot="5400000">
          <a:off x="1083823" y="1674130"/>
          <a:ext cx="1330277" cy="1499108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41C03-63B3-4CC5-A9AC-2719E5269B07}">
      <dsp:nvSpPr>
        <dsp:cNvPr id="0" name=""/>
        <dsp:cNvSpPr/>
      </dsp:nvSpPr>
      <dsp:spPr>
        <a:xfrm rot="5400000">
          <a:off x="-645285" y="4156954"/>
          <a:ext cx="2289981" cy="99941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Time-window visibility check</a:t>
          </a:r>
          <a:endParaRPr lang="ja-JP" sz="1600" kern="1200" dirty="0"/>
        </a:p>
      </dsp:txBody>
      <dsp:txXfrm rot="-5400000">
        <a:off x="-3" y="4011380"/>
        <a:ext cx="999415" cy="1290566"/>
      </dsp:txXfrm>
    </dsp:sp>
    <dsp:sp modelId="{A62AB57B-6D22-4C8F-A87E-BF594B866E25}">
      <dsp:nvSpPr>
        <dsp:cNvPr id="0" name=""/>
        <dsp:cNvSpPr/>
      </dsp:nvSpPr>
      <dsp:spPr>
        <a:xfrm rot="5400000">
          <a:off x="552849" y="4156954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27E3-823C-435B-B0E7-5DECA5A4F7F9}">
      <dsp:nvSpPr>
        <dsp:cNvPr id="0" name=""/>
        <dsp:cNvSpPr/>
      </dsp:nvSpPr>
      <dsp:spPr>
        <a:xfrm rot="5400000">
          <a:off x="-446565" y="451983"/>
          <a:ext cx="1892531" cy="99940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Temporal smoothing</a:t>
          </a:r>
          <a:endParaRPr lang="ja-JP" sz="1600" kern="1200" dirty="0"/>
        </a:p>
      </dsp:txBody>
      <dsp:txXfrm rot="-5400000">
        <a:off x="-1" y="505123"/>
        <a:ext cx="999405" cy="893126"/>
      </dsp:txXfrm>
    </dsp:sp>
    <dsp:sp modelId="{E3C9626D-CF34-444B-8526-B03317ECB501}">
      <dsp:nvSpPr>
        <dsp:cNvPr id="0" name=""/>
        <dsp:cNvSpPr/>
      </dsp:nvSpPr>
      <dsp:spPr>
        <a:xfrm rot="5400000">
          <a:off x="552844" y="451979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59040-1FD2-4D80-8759-E7BFC3C26694}">
      <dsp:nvSpPr>
        <dsp:cNvPr id="0" name=""/>
        <dsp:cNvSpPr/>
      </dsp:nvSpPr>
      <dsp:spPr>
        <a:xfrm rot="5400000">
          <a:off x="-645285" y="2205103"/>
          <a:ext cx="2289981" cy="999415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kern="1200" dirty="0"/>
            <a:t>Framewise visibility check</a:t>
          </a:r>
          <a:endParaRPr lang="ja-JP" sz="1600" kern="1200" dirty="0"/>
        </a:p>
      </dsp:txBody>
      <dsp:txXfrm rot="-5400000">
        <a:off x="-3" y="2059529"/>
        <a:ext cx="999415" cy="1290566"/>
      </dsp:txXfrm>
    </dsp:sp>
    <dsp:sp modelId="{D89EE92D-7684-4681-B35C-8B79F0638156}">
      <dsp:nvSpPr>
        <dsp:cNvPr id="0" name=""/>
        <dsp:cNvSpPr/>
      </dsp:nvSpPr>
      <dsp:spPr>
        <a:xfrm rot="5400000">
          <a:off x="1083823" y="1674130"/>
          <a:ext cx="1330277" cy="1499108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41C03-63B3-4CC5-A9AC-2719E5269B07}">
      <dsp:nvSpPr>
        <dsp:cNvPr id="0" name=""/>
        <dsp:cNvSpPr/>
      </dsp:nvSpPr>
      <dsp:spPr>
        <a:xfrm rot="5400000">
          <a:off x="-645285" y="4156954"/>
          <a:ext cx="2289981" cy="999415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/>
            <a:t>Time-window visibility check</a:t>
          </a:r>
          <a:endParaRPr lang="ja-JP" sz="1600" kern="1200" dirty="0"/>
        </a:p>
      </dsp:txBody>
      <dsp:txXfrm rot="-5400000">
        <a:off x="-3" y="4011380"/>
        <a:ext cx="999415" cy="1290566"/>
      </dsp:txXfrm>
    </dsp:sp>
    <dsp:sp modelId="{A62AB57B-6D22-4C8F-A87E-BF594B866E25}">
      <dsp:nvSpPr>
        <dsp:cNvPr id="0" name=""/>
        <dsp:cNvSpPr/>
      </dsp:nvSpPr>
      <dsp:spPr>
        <a:xfrm rot="5400000">
          <a:off x="552849" y="4156954"/>
          <a:ext cx="1392819" cy="499702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3025" y="0"/>
            <a:ext cx="29702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2CC05-0525-4C0A-B108-F15674212C5E}" type="datetimeFigureOut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85313"/>
            <a:ext cx="29702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3025" y="9485313"/>
            <a:ext cx="29702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CE96A-FEBC-4157-9114-220E91A0C1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6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50100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2815" y="0"/>
            <a:ext cx="2970424" cy="50100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040348D9-DC13-426A-9FCA-15C3E65B9878}" type="datetimeFigureOut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91225" cy="3370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483" y="4805462"/>
            <a:ext cx="5483860" cy="3931741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84374"/>
            <a:ext cx="2970424" cy="50100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2815" y="9484374"/>
            <a:ext cx="2970424" cy="50100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588E59C7-0106-49E4-94F9-1050D35BCC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87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1800" y="1247775"/>
            <a:ext cx="5991225" cy="33702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22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267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657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828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241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0454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476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89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04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1800" y="1247775"/>
            <a:ext cx="5991225" cy="33702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16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4435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28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589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96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37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43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E59C7-0106-49E4-94F9-1050D35BCCF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9D09-8E2B-46B7-A46A-74966DD88CF9}" type="datetime1">
              <a:rPr kumimoji="1" lang="ja-JP" altLang="en-US" smtClean="0"/>
              <a:t>2020/8/5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53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47579-F753-4F5A-AC21-EBB8F6BE8916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3483586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4085-F796-4B50-B869-31EE6099E187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55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46"/>
            <a:ext cx="10515600" cy="1325563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4884"/>
            <a:ext cx="10515600" cy="458207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3112-8635-4990-9F52-262037DCE440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606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3632-7674-449A-8F45-241740EF48A4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20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53BE-245B-40AF-83A7-9FEDEDCCFDDB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58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245D-B2AF-4962-B1BA-D0DBE37AA017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12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0758-A513-4F94-9217-D5FC4D96C199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45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8F98-8CD0-4612-82D8-CB629E44E25B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9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47579-F753-4F5A-AC21-EBB8F6BE8916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8193759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B935-1D75-4A9F-AB38-28848258DD60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29AA-1763-48FC-A89D-DCD1F7EF4F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4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47579-F753-4F5A-AC21-EBB8F6BE8916}" type="datetime1">
              <a:rPr kumimoji="1" lang="ja-JP" altLang="en-US" smtClean="0"/>
              <a:t>2020/8/5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429AA-1763-48FC-A89D-DCD1F7EF4FB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008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microsoft.com/office/2007/relationships/diagramDrawing" Target="../diagrams/drawing4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6.jpe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.sc.e.titech.ac.jp/res/VitalSensing/3DfaceHR/index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microsoft.com/office/2007/relationships/diagramDrawing" Target="../diagrams/drawing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3.png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7.xml"/><Relationship Id="rId9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8.png"/><Relationship Id="rId10" Type="http://schemas.microsoft.com/office/2007/relationships/diagramDrawing" Target="../diagrams/drawing2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9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diagramDrawing" Target="../diagrams/drawing3.xml"/><Relationship Id="rId5" Type="http://schemas.openxmlformats.org/officeDocument/2006/relationships/image" Target="../media/image2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975537"/>
            <a:ext cx="12192000" cy="1347738"/>
          </a:xfrm>
        </p:spPr>
        <p:txBody>
          <a:bodyPr anchor="ctr">
            <a:noAutofit/>
          </a:bodyPr>
          <a:lstStyle/>
          <a:p>
            <a:r>
              <a:rPr lang="en-US" altLang="ja-JP" sz="5400" dirty="0"/>
              <a:t>Remote Heart Rate Estimation </a:t>
            </a:r>
            <a:br>
              <a:rPr lang="en-US" altLang="ja-JP" sz="5400" dirty="0"/>
            </a:br>
            <a:r>
              <a:rPr lang="en-US" altLang="ja-JP" sz="5400" dirty="0"/>
              <a:t>Based on 3D Facial Landmarks</a:t>
            </a:r>
            <a:endParaRPr lang="ja-JP" altLang="en-US" sz="5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24000" y="2906754"/>
            <a:ext cx="9144001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ja-JP" sz="3200" dirty="0" err="1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Yuichiro</a:t>
            </a:r>
            <a:r>
              <a:rPr lang="en-US" altLang="ja-JP" sz="32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Maki</a:t>
            </a:r>
            <a:r>
              <a:rPr lang="en-US" altLang="ja-JP" sz="3200" baseline="300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</a:t>
            </a:r>
            <a:r>
              <a:rPr lang="en-US" altLang="ja-JP" sz="32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, Yusuke Monno</a:t>
            </a:r>
            <a:r>
              <a:rPr lang="en-US" altLang="ja-JP" sz="3200" baseline="300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</a:t>
            </a:r>
            <a:r>
              <a:rPr lang="en-US" altLang="ja-JP" sz="32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, </a:t>
            </a:r>
            <a:br>
              <a:rPr lang="en-US" altLang="ja-JP" sz="32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altLang="ja-JP" sz="32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Masayuki Tanaka</a:t>
            </a:r>
            <a:r>
              <a:rPr lang="en-US" altLang="ja-JP" sz="3200" baseline="300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1,2</a:t>
            </a:r>
            <a:r>
              <a:rPr lang="en-US" altLang="ja-JP" sz="32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, and Masatoshi Okutomi</a:t>
            </a:r>
            <a:r>
              <a:rPr lang="en-US" altLang="ja-JP" sz="3200" baseline="300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</a:t>
            </a:r>
            <a:endParaRPr lang="ja-JP" altLang="en-US" sz="3200" dirty="0">
              <a:solidFill>
                <a:srgbClr val="4D4D4D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43663" y="4186649"/>
            <a:ext cx="9904674" cy="885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ja-JP" sz="2400" baseline="30000" dirty="0" smtClean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</a:t>
            </a:r>
            <a:r>
              <a:rPr lang="en-US" altLang="ja-JP" sz="2400" dirty="0" smtClean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Tokyo </a:t>
            </a:r>
            <a:r>
              <a:rPr lang="en-US" altLang="ja-JP" sz="24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Institute of Technology</a:t>
            </a:r>
            <a:r>
              <a:rPr lang="ja-JP" altLang="en-US" sz="24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　</a:t>
            </a:r>
            <a:r>
              <a:rPr lang="en-US" altLang="ja-JP" sz="24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/>
            </a:r>
            <a:br>
              <a:rPr lang="en-US" altLang="ja-JP" sz="24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ja-JP" altLang="en-US" sz="24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　</a:t>
            </a:r>
            <a:r>
              <a:rPr lang="en-US" altLang="ja-JP" sz="2400" baseline="300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2</a:t>
            </a:r>
            <a:r>
              <a:rPr lang="en-US" altLang="ja-JP" sz="24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National Institute of Advanced Industrial Science and Technology</a:t>
            </a:r>
            <a:r>
              <a:rPr lang="ja-JP" altLang="en-US" sz="2400" dirty="0">
                <a:solidFill>
                  <a:srgbClr val="4D4D4D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2377" y="5716412"/>
            <a:ext cx="11207247" cy="40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International Conference of the IEEE Engineering in Medicine and Biology Society </a:t>
            </a:r>
            <a:r>
              <a:rPr lang="en-US" altLang="ja-JP" sz="2000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(EMBC2020)</a:t>
            </a:r>
          </a:p>
        </p:txBody>
      </p:sp>
    </p:spTree>
    <p:extLst>
      <p:ext uri="{BB962C8B-B14F-4D97-AF65-F5344CB8AC3E}">
        <p14:creationId xmlns:p14="http://schemas.microsoft.com/office/powerpoint/2010/main" val="32834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728E9BA-2035-4ED7-A024-CA2D80EB4D3E}"/>
              </a:ext>
            </a:extLst>
          </p:cNvPr>
          <p:cNvSpPr/>
          <p:nvPr/>
        </p:nvSpPr>
        <p:spPr>
          <a:xfrm>
            <a:off x="2678895" y="4868792"/>
            <a:ext cx="8234911" cy="1238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05075D7-C5F1-4C0B-8573-68A1DAB40729}"/>
                  </a:ext>
                </a:extLst>
              </p:cNvPr>
              <p:cNvSpPr txBox="1"/>
              <p:nvPr/>
            </p:nvSpPr>
            <p:spPr>
              <a:xfrm>
                <a:off x="2802955" y="4957888"/>
                <a:ext cx="7986790" cy="94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kumimoji="1" lang="en-US" altLang="ja-JP" sz="32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is less than </a:t>
                </a:r>
                <a:r>
                  <a:rPr kumimoji="1" lang="en-US" altLang="ja-JP" sz="2400" b="1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a threshold angle, </a:t>
                </a:r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the patch is </a:t>
                </a:r>
                <a:r>
                  <a:rPr kumimoji="1" lang="en-US" altLang="ja-JP" sz="2400" b="1" dirty="0" smtClean="0">
                    <a:solidFill>
                      <a:srgbClr val="FF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visible</a:t>
                </a:r>
                <a:r>
                  <a:rPr kumimoji="1" lang="en-US" altLang="ja-JP" sz="2400" b="1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/>
                </a:r>
                <a:b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1" lang="en-US" altLang="ja-JP" sz="2400" b="1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 - </a:t>
                </a:r>
                <a:r>
                  <a:rPr kumimoji="1" lang="en-US" altLang="ja-JP" sz="2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In 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this </a:t>
                </a:r>
                <a:r>
                  <a:rPr kumimoji="1" lang="en-US" altLang="ja-JP" sz="2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work, 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we </a:t>
                </a:r>
                <a:r>
                  <a:rPr kumimoji="1" lang="en-US" altLang="ja-JP" sz="2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used 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75 </a:t>
                </a:r>
                <a:r>
                  <a:rPr kumimoji="1" lang="en-US" altLang="ja-JP" sz="2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degrees 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as a threshold</a:t>
                </a:r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05075D7-C5F1-4C0B-8573-68A1DAB40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955" y="4957888"/>
                <a:ext cx="7986790" cy="942759"/>
              </a:xfrm>
              <a:prstGeom prst="rect">
                <a:avLst/>
              </a:prstGeom>
              <a:blipFill>
                <a:blip r:embed="rId3"/>
                <a:stretch>
                  <a:fillRect l="-1221" b="-141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98AD27AC-868D-4C26-BE06-8474C33D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78" y="14244"/>
            <a:ext cx="10739822" cy="1325563"/>
          </a:xfrm>
        </p:spPr>
        <p:txBody>
          <a:bodyPr/>
          <a:lstStyle/>
          <a:p>
            <a:r>
              <a:rPr lang="en-US" altLang="ja-JP" dirty="0"/>
              <a:t>Framewise visibility | </a:t>
            </a:r>
            <a:r>
              <a:rPr lang="en-US" altLang="ja-JP" sz="3600" dirty="0" smtClean="0"/>
              <a:t>Patch visibility check</a:t>
            </a:r>
            <a:endParaRPr kumimoji="1" lang="ja-JP" altLang="en-US" dirty="0"/>
          </a:p>
        </p:txBody>
      </p:sp>
      <p:pic>
        <p:nvPicPr>
          <p:cNvPr id="14" name="図 13" descr="人, 衣類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AA0C32D2-A235-4D5F-906C-E0E38C994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75" y="1332548"/>
            <a:ext cx="2937586" cy="3177089"/>
          </a:xfrm>
          <a:prstGeom prst="rect">
            <a:avLst/>
          </a:prstGeom>
        </p:spPr>
      </p:pic>
      <p:pic>
        <p:nvPicPr>
          <p:cNvPr id="17" name="図 16" descr="me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B56CD5A1-D520-44EA-9BF9-11ACB8A6F8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554" y="1182973"/>
            <a:ext cx="3436195" cy="3495337"/>
          </a:xfrm>
          <a:prstGeom prst="rect">
            <a:avLst/>
          </a:prstGeom>
        </p:spPr>
      </p:pic>
      <p:graphicFrame>
        <p:nvGraphicFramePr>
          <p:cNvPr id="15" name="コンテンツ プレースホルダー 12">
            <a:extLst>
              <a:ext uri="{FF2B5EF4-FFF2-40B4-BE49-F238E27FC236}">
                <a16:creationId xmlns:a16="http://schemas.microsoft.com/office/drawing/2014/main" id="{95E9BE52-4D63-46B9-A584-A10C045E9C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015364"/>
              </p:ext>
            </p:extLst>
          </p:nvPr>
        </p:nvGraphicFramePr>
        <p:xfrm>
          <a:off x="287216" y="914401"/>
          <a:ext cx="2498514" cy="580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図 10" descr="人, 衣類, フロント, 男 が含まれている画像&#10;&#10;自動的に生成された説明">
            <a:extLst>
              <a:ext uri="{FF2B5EF4-FFF2-40B4-BE49-F238E27FC236}">
                <a16:creationId xmlns:a16="http://schemas.microsoft.com/office/drawing/2014/main" id="{BF72E258-961D-41E7-AA56-20EB9ACA92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1332548"/>
            <a:ext cx="2937586" cy="3177089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>
            <a:off x="4721402" y="2678776"/>
            <a:ext cx="9335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8713221" y="1332548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Visible </a:t>
            </a:r>
            <a:r>
              <a:rPr kumimoji="1" lang="en-US" altLang="ja-JP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or </a:t>
            </a:r>
            <a:r>
              <a:rPr lang="en-US" altLang="ja-JP" sz="28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Invisible</a:t>
            </a:r>
            <a:endParaRPr lang="ja-JP" altLang="en-US" sz="2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4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728E9BA-2035-4ED7-A024-CA2D80EB4D3E}"/>
              </a:ext>
            </a:extLst>
          </p:cNvPr>
          <p:cNvSpPr/>
          <p:nvPr/>
        </p:nvSpPr>
        <p:spPr>
          <a:xfrm>
            <a:off x="1494505" y="5180717"/>
            <a:ext cx="10556986" cy="1367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05075D7-C5F1-4C0B-8573-68A1DAB40729}"/>
              </a:ext>
            </a:extLst>
          </p:cNvPr>
          <p:cNvSpPr txBox="1"/>
          <p:nvPr/>
        </p:nvSpPr>
        <p:spPr>
          <a:xfrm>
            <a:off x="1588467" y="5202641"/>
            <a:ext cx="1036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en-US" altLang="ja-JP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Calculate </a:t>
            </a:r>
            <a:r>
              <a:rPr kumimoji="1" lang="en-US" altLang="ja-JP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visibility matrices of all the frames in </a:t>
            </a:r>
            <a:r>
              <a:rPr kumimoji="1" lang="en-US" altLang="ja-JP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kumimoji="1" lang="en-US" altLang="ja-JP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time-window. </a:t>
            </a:r>
            <a:endParaRPr kumimoji="1" lang="en-US" altLang="ja-JP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sz="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If a patch is visible in all the frames, the patch is defined as visible during the time-window.</a:t>
            </a:r>
            <a:endParaRPr kumimoji="1" lang="en-US" altLang="ja-JP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8AD27AC-868D-4C26-BE06-8474C33D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313" y="1568"/>
            <a:ext cx="10742688" cy="1325563"/>
          </a:xfrm>
        </p:spPr>
        <p:txBody>
          <a:bodyPr/>
          <a:lstStyle/>
          <a:p>
            <a:r>
              <a:rPr lang="en-US" altLang="ja-JP" dirty="0"/>
              <a:t>Time-window </a:t>
            </a:r>
            <a:r>
              <a:rPr lang="en-US" altLang="ja-JP" dirty="0" smtClean="0"/>
              <a:t>visibility check</a:t>
            </a:r>
            <a:endParaRPr kumimoji="1" lang="ja-JP" altLang="en-US" dirty="0"/>
          </a:p>
        </p:txBody>
      </p:sp>
      <p:pic>
        <p:nvPicPr>
          <p:cNvPr id="6" name="図 5" descr="人, ネクタイ, 衣類, シャツ が含まれている画像&#10;&#10;自動的に生成された説明">
            <a:extLst>
              <a:ext uri="{FF2B5EF4-FFF2-40B4-BE49-F238E27FC236}">
                <a16:creationId xmlns:a16="http://schemas.microsoft.com/office/drawing/2014/main" id="{A236EDAC-B94F-4EAE-9E35-42BE1E2B9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99" y="1500453"/>
            <a:ext cx="1824010" cy="1972724"/>
          </a:xfrm>
          <a:prstGeom prst="rect">
            <a:avLst/>
          </a:prstGeom>
        </p:spPr>
      </p:pic>
      <p:pic>
        <p:nvPicPr>
          <p:cNvPr id="8" name="図 7" descr="人, 屋内, 衣類, 男 が含まれている画像&#10;&#10;自動的に生成された説明">
            <a:extLst>
              <a:ext uri="{FF2B5EF4-FFF2-40B4-BE49-F238E27FC236}">
                <a16:creationId xmlns:a16="http://schemas.microsoft.com/office/drawing/2014/main" id="{8CD306F8-8B20-45B5-9A27-AAEA65821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84" y="1500453"/>
            <a:ext cx="1824010" cy="1972724"/>
          </a:xfrm>
          <a:prstGeom prst="rect">
            <a:avLst/>
          </a:prstGeom>
        </p:spPr>
      </p:pic>
      <p:graphicFrame>
        <p:nvGraphicFramePr>
          <p:cNvPr id="11" name="表 11">
            <a:extLst>
              <a:ext uri="{FF2B5EF4-FFF2-40B4-BE49-F238E27FC236}">
                <a16:creationId xmlns:a16="http://schemas.microsoft.com/office/drawing/2014/main" id="{E895E876-D712-41E2-BF37-A2C2E601F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054254"/>
              </p:ext>
            </p:extLst>
          </p:nvPr>
        </p:nvGraphicFramePr>
        <p:xfrm>
          <a:off x="1665621" y="3585481"/>
          <a:ext cx="2704936" cy="1368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8117">
                  <a:extLst>
                    <a:ext uri="{9D8B030D-6E8A-4147-A177-3AD203B41FA5}">
                      <a16:colId xmlns:a16="http://schemas.microsoft.com/office/drawing/2014/main" val="336724128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2011769312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624006762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3490906016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1521381598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3220678125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70520837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1495438052"/>
                    </a:ext>
                  </a:extLst>
                </a:gridCol>
              </a:tblGrid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67765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388823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94052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29936"/>
                  </a:ext>
                </a:extLst>
              </a:tr>
            </a:tbl>
          </a:graphicData>
        </a:graphic>
      </p:graphicFrame>
      <p:graphicFrame>
        <p:nvGraphicFramePr>
          <p:cNvPr id="19" name="表 11">
            <a:extLst>
              <a:ext uri="{FF2B5EF4-FFF2-40B4-BE49-F238E27FC236}">
                <a16:creationId xmlns:a16="http://schemas.microsoft.com/office/drawing/2014/main" id="{2509DC83-09A7-4E28-AB9A-C8A735492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251128"/>
              </p:ext>
            </p:extLst>
          </p:nvPr>
        </p:nvGraphicFramePr>
        <p:xfrm>
          <a:off x="5678736" y="3583467"/>
          <a:ext cx="2704936" cy="1368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8117">
                  <a:extLst>
                    <a:ext uri="{9D8B030D-6E8A-4147-A177-3AD203B41FA5}">
                      <a16:colId xmlns:a16="http://schemas.microsoft.com/office/drawing/2014/main" val="336724128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2011769312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624006762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3490906016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1521381598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3220678125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70520837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1495438052"/>
                    </a:ext>
                  </a:extLst>
                </a:gridCol>
              </a:tblGrid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67765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388823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94052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29936"/>
                  </a:ext>
                </a:extLst>
              </a:tr>
            </a:tbl>
          </a:graphicData>
        </a:graphic>
      </p:graphicFrame>
      <p:grpSp>
        <p:nvGrpSpPr>
          <p:cNvPr id="3" name="グループ化 2"/>
          <p:cNvGrpSpPr/>
          <p:nvPr/>
        </p:nvGrpSpPr>
        <p:grpSpPr>
          <a:xfrm>
            <a:off x="4390973" y="3914938"/>
            <a:ext cx="1221691" cy="553000"/>
            <a:chOff x="4420469" y="3983762"/>
            <a:chExt cx="1221691" cy="55300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4C84FB3-7381-4DBD-A545-02CCB4E8138A}"/>
                </a:ext>
              </a:extLst>
            </p:cNvPr>
            <p:cNvSpPr txBox="1"/>
            <p:nvPr/>
          </p:nvSpPr>
          <p:spPr>
            <a:xfrm>
              <a:off x="4420469" y="4136652"/>
              <a:ext cx="3898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&amp;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05C9720F-9061-4D98-8742-9FA0DDE48F1B}"/>
                </a:ext>
              </a:extLst>
            </p:cNvPr>
            <p:cNvSpPr txBox="1"/>
            <p:nvPr/>
          </p:nvSpPr>
          <p:spPr>
            <a:xfrm>
              <a:off x="5252310" y="4136652"/>
              <a:ext cx="3898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&amp;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B4E5B7B-5C4F-4607-976C-B3443058261C}"/>
                </a:ext>
              </a:extLst>
            </p:cNvPr>
            <p:cNvSpPr txBox="1"/>
            <p:nvPr/>
          </p:nvSpPr>
          <p:spPr>
            <a:xfrm>
              <a:off x="4775475" y="3983762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/>
                <a:t>…</a:t>
              </a:r>
              <a:endParaRPr kumimoji="1" lang="ja-JP" altLang="en-US" sz="2800" b="1" dirty="0"/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4E151BD-364F-4F67-BF80-D77D0FC55646}"/>
              </a:ext>
            </a:extLst>
          </p:cNvPr>
          <p:cNvSpPr txBox="1"/>
          <p:nvPr/>
        </p:nvSpPr>
        <p:spPr>
          <a:xfrm>
            <a:off x="2471305" y="1115376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Frame 1</a:t>
            </a:r>
            <a:endParaRPr kumimoji="1"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28A33C-3148-48CD-8107-90C36C99A7DD}"/>
              </a:ext>
            </a:extLst>
          </p:cNvPr>
          <p:cNvSpPr txBox="1"/>
          <p:nvPr/>
        </p:nvSpPr>
        <p:spPr>
          <a:xfrm>
            <a:off x="6480412" y="1115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Frame n</a:t>
            </a:r>
            <a:endParaRPr kumimoji="1" lang="ja-JP" altLang="en-US" sz="2000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167BCDAB-6B38-49BD-A5D7-4040828DB43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383672" y="4267883"/>
            <a:ext cx="7936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表 11">
            <a:extLst>
              <a:ext uri="{FF2B5EF4-FFF2-40B4-BE49-F238E27FC236}">
                <a16:creationId xmlns:a16="http://schemas.microsoft.com/office/drawing/2014/main" id="{3496181D-5AF7-48E0-BE46-C0FD398BE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69929"/>
              </p:ext>
            </p:extLst>
          </p:nvPr>
        </p:nvGraphicFramePr>
        <p:xfrm>
          <a:off x="9225024" y="3583467"/>
          <a:ext cx="2704936" cy="1368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8117">
                  <a:extLst>
                    <a:ext uri="{9D8B030D-6E8A-4147-A177-3AD203B41FA5}">
                      <a16:colId xmlns:a16="http://schemas.microsoft.com/office/drawing/2014/main" val="336724128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2011769312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624006762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3490906016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1521381598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3220678125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70520837"/>
                    </a:ext>
                  </a:extLst>
                </a:gridCol>
                <a:gridCol w="338117">
                  <a:extLst>
                    <a:ext uri="{9D8B030D-6E8A-4147-A177-3AD203B41FA5}">
                      <a16:colId xmlns:a16="http://schemas.microsoft.com/office/drawing/2014/main" val="1495438052"/>
                    </a:ext>
                  </a:extLst>
                </a:gridCol>
              </a:tblGrid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67765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388823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94052"/>
                  </a:ext>
                </a:extLst>
              </a:tr>
              <a:tr h="3412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3127" marR="83127" marT="41564" marB="4156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29936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49D83B7-022B-44E0-9DDA-96B5D51CE10D}"/>
              </a:ext>
            </a:extLst>
          </p:cNvPr>
          <p:cNvSpPr txBox="1"/>
          <p:nvPr/>
        </p:nvSpPr>
        <p:spPr>
          <a:xfrm>
            <a:off x="9046707" y="2294720"/>
            <a:ext cx="3061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Visibility mask for</a:t>
            </a:r>
          </a:p>
          <a:p>
            <a:pPr algn="ctr"/>
            <a:r>
              <a:rPr kumimoji="1" lang="en-US" altLang="ja-JP" sz="2400" b="1" dirty="0" smtClean="0"/>
              <a:t>a time-window</a:t>
            </a:r>
          </a:p>
          <a:p>
            <a:pPr algn="ctr"/>
            <a:r>
              <a:rPr kumimoji="1" lang="en-US" altLang="ja-JP" sz="2400" b="1" dirty="0" smtClean="0"/>
              <a:t>(</a:t>
            </a:r>
            <a:r>
              <a:rPr kumimoji="1" lang="en-US" altLang="ja-JP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Visible </a:t>
            </a:r>
            <a:r>
              <a:rPr kumimoji="1" lang="en-US" altLang="ja-JP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or </a:t>
            </a:r>
            <a:r>
              <a:rPr lang="en-US" altLang="ja-JP" sz="24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Invisible</a:t>
            </a:r>
            <a:r>
              <a:rPr kumimoji="1" lang="en-US" altLang="ja-JP" sz="2400" b="1" dirty="0" smtClean="0"/>
              <a:t>)</a:t>
            </a:r>
            <a:endParaRPr kumimoji="1" lang="ja-JP" altLang="en-US" sz="2400" b="1" dirty="0"/>
          </a:p>
        </p:txBody>
      </p:sp>
      <p:graphicFrame>
        <p:nvGraphicFramePr>
          <p:cNvPr id="23" name="コンテンツ プレースホルダー 12">
            <a:extLst>
              <a:ext uri="{FF2B5EF4-FFF2-40B4-BE49-F238E27FC236}">
                <a16:creationId xmlns:a16="http://schemas.microsoft.com/office/drawing/2014/main" id="{D3474D1A-E54F-4C01-BD2B-B7137D26F3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693849"/>
              </p:ext>
            </p:extLst>
          </p:nvPr>
        </p:nvGraphicFramePr>
        <p:xfrm>
          <a:off x="287216" y="914401"/>
          <a:ext cx="2498514" cy="580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9375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1DA074-D61D-444E-B2AE-5998CF81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Experiments </a:t>
            </a:r>
            <a:r>
              <a:rPr kumimoji="1" lang="en-US" altLang="ja-JP" dirty="0"/>
              <a:t>| PURE dataset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37F82C7-F172-45F7-A107-D9AA361D7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9810"/>
                <a:ext cx="8334328" cy="483715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 smtClean="0"/>
                  <a:t>PURE: Pulse </a:t>
                </a:r>
                <a:r>
                  <a:rPr kumimoji="1" lang="en-US" altLang="ja-JP" dirty="0"/>
                  <a:t>rate detection dataset </a:t>
                </a:r>
                <a:r>
                  <a:rPr kumimoji="1" lang="en-US" altLang="ja-JP" dirty="0" smtClean="0"/>
                  <a:t>[14]</a:t>
                </a:r>
                <a:endParaRPr kumimoji="1" lang="en-US" altLang="ja-JP" b="1" dirty="0"/>
              </a:p>
              <a:p>
                <a:pPr lvl="1"/>
                <a:r>
                  <a:rPr kumimoji="1" lang="en-US" altLang="ja-JP" dirty="0"/>
                  <a:t>10 subjects, 60 seconds each.</a:t>
                </a:r>
              </a:p>
              <a:p>
                <a:pPr lvl="1"/>
                <a:r>
                  <a:rPr kumimoji="1" lang="en-US" altLang="ja-JP" dirty="0"/>
                  <a:t>We </a:t>
                </a:r>
                <a:r>
                  <a:rPr kumimoji="1" lang="en-US" altLang="ja-JP" dirty="0" smtClean="0"/>
                  <a:t>used the most challenging medium </a:t>
                </a:r>
                <a:r>
                  <a:rPr kumimoji="1" lang="en-US" altLang="ja-JP" dirty="0"/>
                  <a:t>rotation </a:t>
                </a:r>
                <a:r>
                  <a:rPr kumimoji="1" lang="en-US" altLang="ja-JP" dirty="0" smtClean="0"/>
                  <a:t>situation with 35 degrees head rotations</a:t>
                </a:r>
              </a:p>
              <a:p>
                <a:pPr lvl="2"/>
                <a:r>
                  <a:rPr kumimoji="1" lang="en-US" altLang="ja-JP" sz="2400" dirty="0" smtClean="0"/>
                  <a:t>Both </a:t>
                </a:r>
                <a:r>
                  <a:rPr kumimoji="1" lang="en-US" altLang="ja-JP" sz="2400" b="1" dirty="0" smtClean="0"/>
                  <a:t>2D and </a:t>
                </a:r>
                <a:r>
                  <a:rPr kumimoji="1" lang="en-US" altLang="ja-JP" sz="2400" b="1" dirty="0"/>
                  <a:t>3D facial landmarks detection </a:t>
                </a:r>
                <a:r>
                  <a:rPr kumimoji="1" lang="en-US" altLang="ja-JP" sz="2400" dirty="0"/>
                  <a:t/>
                </a:r>
                <a:br>
                  <a:rPr kumimoji="1" lang="en-US" altLang="ja-JP" sz="2400" dirty="0"/>
                </a:br>
                <a:r>
                  <a:rPr kumimoji="1" lang="en-US" altLang="ja-JP" sz="2400" b="1" dirty="0" smtClean="0"/>
                  <a:t>didn’t </a:t>
                </a:r>
                <a:r>
                  <a:rPr kumimoji="1" lang="en-US" altLang="ja-JP" sz="2400" b="1" dirty="0"/>
                  <a:t>fail or lost</a:t>
                </a:r>
                <a:r>
                  <a:rPr kumimoji="1" lang="en-US" altLang="ja-JP" sz="2400" dirty="0"/>
                  <a:t> </a:t>
                </a:r>
                <a:r>
                  <a:rPr kumimoji="1" lang="en-US" altLang="ja-JP" sz="2400" dirty="0" smtClean="0"/>
                  <a:t>in this situation.</a:t>
                </a:r>
              </a:p>
              <a:p>
                <a:pPr lvl="2"/>
                <a:endParaRPr kumimoji="1" lang="en-US" altLang="ja-JP" sz="200" dirty="0"/>
              </a:p>
              <a:p>
                <a:r>
                  <a:rPr lang="en-US" altLang="ja-JP" dirty="0" smtClean="0"/>
                  <a:t>Experimental procedures </a:t>
                </a:r>
                <a:endParaRPr lang="en-US" altLang="ja-JP" dirty="0"/>
              </a:p>
              <a:p>
                <a:pPr lvl="1"/>
                <a:r>
                  <a:rPr kumimoji="1" lang="en-US" altLang="ja-JP" dirty="0"/>
                  <a:t>We cut </a:t>
                </a:r>
                <a:r>
                  <a:rPr kumimoji="1" lang="en-US" altLang="ja-JP" dirty="0" smtClean="0"/>
                  <a:t>videos </a:t>
                </a:r>
                <a:r>
                  <a:rPr kumimoji="1" lang="en-US" altLang="ja-JP" dirty="0"/>
                  <a:t>into 10 </a:t>
                </a:r>
                <a:r>
                  <a:rPr kumimoji="1" lang="en-US" altLang="ja-JP" dirty="0" smtClean="0"/>
                  <a:t>sec. </a:t>
                </a:r>
                <a:r>
                  <a:rPr kumimoji="1" lang="en-US" altLang="ja-JP" dirty="0"/>
                  <a:t>clips with sliding </a:t>
                </a:r>
                <a:r>
                  <a:rPr kumimoji="1" lang="en-US" altLang="ja-JP" dirty="0" smtClean="0"/>
                  <a:t>windows.</a:t>
                </a:r>
                <a:endParaRPr kumimoji="1" lang="en-US" altLang="ja-JP" dirty="0"/>
              </a:p>
              <a:p>
                <a:pPr lvl="2"/>
                <a:r>
                  <a:rPr kumimoji="1" lang="en-US" altLang="ja-JP" sz="2400" dirty="0"/>
                  <a:t>In total 500 clips. (50 clips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400" dirty="0"/>
                  <a:t> 10 subjects)</a:t>
                </a:r>
              </a:p>
              <a:p>
                <a:pPr lvl="1"/>
                <a:r>
                  <a:rPr kumimoji="1" lang="en-US" altLang="ja-JP" dirty="0"/>
                  <a:t>Reference HR </a:t>
                </a:r>
                <a:r>
                  <a:rPr lang="en-US" altLang="ja-JP" dirty="0" smtClean="0"/>
                  <a:t>wa</a:t>
                </a:r>
                <a:r>
                  <a:rPr kumimoji="1" lang="en-US" altLang="ja-JP" dirty="0" smtClean="0"/>
                  <a:t>s obtained from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beat-to-beat </a:t>
                </a:r>
                <a:r>
                  <a:rPr lang="en-US" altLang="ja-JP" dirty="0" smtClean="0"/>
                  <a:t>HRs </a:t>
                </a:r>
                <a:r>
                  <a:rPr lang="en-US" altLang="ja-JP" dirty="0"/>
                  <a:t>(</a:t>
                </a:r>
                <a:r>
                  <a:rPr lang="en-US" altLang="ja-JP" dirty="0" smtClean="0"/>
                  <a:t>IBIs) calculated using a </a:t>
                </a:r>
                <a:r>
                  <a:rPr lang="en-US" altLang="ja-JP" dirty="0"/>
                  <a:t>contact </a:t>
                </a:r>
                <a:r>
                  <a:rPr lang="en-US" altLang="ja-JP" dirty="0" smtClean="0"/>
                  <a:t>PPG sensor’s signal.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37F82C7-F172-45F7-A107-D9AA361D7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9810"/>
                <a:ext cx="8334328" cy="4837154"/>
              </a:xfrm>
              <a:blipFill>
                <a:blip r:embed="rId3"/>
                <a:stretch>
                  <a:fillRect l="-1317" t="-22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 descr="部屋の中にいる男性&#10;&#10;自動的に生成された説明">
            <a:extLst>
              <a:ext uri="{FF2B5EF4-FFF2-40B4-BE49-F238E27FC236}">
                <a16:creationId xmlns:a16="http://schemas.microsoft.com/office/drawing/2014/main" id="{EC8B549C-A14C-49B9-BFF4-0DD02FE5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28" y="58994"/>
            <a:ext cx="2891654" cy="2168740"/>
          </a:xfrm>
          <a:prstGeom prst="rect">
            <a:avLst/>
          </a:prstGeom>
        </p:spPr>
      </p:pic>
      <p:pic>
        <p:nvPicPr>
          <p:cNvPr id="13" name="図 12" descr="部屋の中にいる男&#10;&#10;自動的に生成された説明">
            <a:extLst>
              <a:ext uri="{FF2B5EF4-FFF2-40B4-BE49-F238E27FC236}">
                <a16:creationId xmlns:a16="http://schemas.microsoft.com/office/drawing/2014/main" id="{90E0A3CB-79B9-49EB-831C-B89D867BE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28" y="2340806"/>
            <a:ext cx="2891654" cy="2168740"/>
          </a:xfrm>
          <a:prstGeom prst="rect">
            <a:avLst/>
          </a:prstGeom>
        </p:spPr>
      </p:pic>
      <p:pic>
        <p:nvPicPr>
          <p:cNvPr id="14" name="図 13" descr="部屋の中にいる男性&#10;&#10;自動的に生成された説明">
            <a:extLst>
              <a:ext uri="{FF2B5EF4-FFF2-40B4-BE49-F238E27FC236}">
                <a16:creationId xmlns:a16="http://schemas.microsoft.com/office/drawing/2014/main" id="{19881C09-65FB-45BE-946A-7511FD662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28" y="4622618"/>
            <a:ext cx="2891654" cy="216874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176184" y="6098173"/>
            <a:ext cx="7561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NimbusRomNo9L-Regu"/>
              </a:rPr>
              <a:t>[14] R. </a:t>
            </a:r>
            <a:r>
              <a:rPr lang="en-US" altLang="ja-JP" dirty="0" err="1" smtClean="0">
                <a:latin typeface="NimbusRomNo9L-Regu"/>
              </a:rPr>
              <a:t>Stricker</a:t>
            </a:r>
            <a:r>
              <a:rPr lang="en-US" altLang="ja-JP" dirty="0" smtClean="0">
                <a:latin typeface="NimbusRomNo9L-Regu"/>
              </a:rPr>
              <a:t> et al., “</a:t>
            </a:r>
            <a:r>
              <a:rPr lang="en-US" altLang="ja-JP" dirty="0">
                <a:latin typeface="NimbusRomNo9L-Regu"/>
              </a:rPr>
              <a:t>Non-contact </a:t>
            </a:r>
            <a:r>
              <a:rPr lang="en-US" altLang="ja-JP" dirty="0" smtClean="0">
                <a:latin typeface="NimbusRomNo9L-Regu"/>
              </a:rPr>
              <a:t>video-based pulse </a:t>
            </a:r>
            <a:r>
              <a:rPr lang="en-US" altLang="ja-JP" dirty="0">
                <a:latin typeface="NimbusRomNo9L-Regu"/>
              </a:rPr>
              <a:t>rate measurement on </a:t>
            </a:r>
            <a:r>
              <a:rPr lang="en-US" altLang="ja-JP" dirty="0" smtClean="0">
                <a:latin typeface="NimbusRomNo9L-Regu"/>
              </a:rPr>
              <a:t/>
            </a:r>
            <a:br>
              <a:rPr lang="en-US" altLang="ja-JP" dirty="0" smtClean="0">
                <a:latin typeface="NimbusRomNo9L-Regu"/>
              </a:rPr>
            </a:br>
            <a:r>
              <a:rPr lang="en-US" altLang="ja-JP" dirty="0" smtClean="0">
                <a:latin typeface="NimbusRomNo9L-Regu"/>
              </a:rPr>
              <a:t>       a </a:t>
            </a:r>
            <a:r>
              <a:rPr lang="en-US" altLang="ja-JP" dirty="0">
                <a:latin typeface="NimbusRomNo9L-Regu"/>
              </a:rPr>
              <a:t>mobile service robot,” </a:t>
            </a:r>
            <a:r>
              <a:rPr lang="en-US" altLang="ja-JP" dirty="0" smtClean="0">
                <a:latin typeface="NimbusRomNo9L-ReguItal"/>
              </a:rPr>
              <a:t>ROMAN</a:t>
            </a:r>
            <a:r>
              <a:rPr lang="en-US" altLang="ja-JP" dirty="0" smtClean="0">
                <a:latin typeface="NimbusRomNo9L-Regu"/>
              </a:rPr>
              <a:t>, </a:t>
            </a:r>
            <a:r>
              <a:rPr lang="en-US" altLang="ja-JP" dirty="0">
                <a:latin typeface="NimbusRomNo9L-Regu"/>
              </a:rPr>
              <a:t>2014.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50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9F36225-6566-43D0-A0D2-44F08BD6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14" y="1023554"/>
            <a:ext cx="8160774" cy="56550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252D851-36E0-41E5-975B-837547C0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6"/>
            <a:ext cx="10515600" cy="1325563"/>
          </a:xfrm>
        </p:spPr>
        <p:txBody>
          <a:bodyPr/>
          <a:lstStyle/>
          <a:p>
            <a:r>
              <a:rPr lang="en-US" altLang="ja-JP" dirty="0" smtClean="0"/>
              <a:t>Results </a:t>
            </a:r>
            <a:r>
              <a:rPr lang="en-US" altLang="ja-JP" dirty="0"/>
              <a:t>| PURE </a:t>
            </a:r>
            <a:r>
              <a:rPr lang="en-US" altLang="ja-JP" dirty="0" smtClean="0"/>
              <a:t>dataset</a:t>
            </a:r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C64521E-46BD-4585-88B6-3DF53DADD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959" y="1173152"/>
            <a:ext cx="1718908" cy="16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69F36225-6566-43D0-A0D2-44F08BD6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14" y="1023554"/>
            <a:ext cx="8160774" cy="56550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252D851-36E0-41E5-975B-837547C0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Results </a:t>
            </a:r>
            <a:r>
              <a:rPr lang="en-US" altLang="ja-JP" dirty="0"/>
              <a:t>| PURE </a:t>
            </a:r>
            <a:r>
              <a:rPr lang="en-US" altLang="ja-JP" dirty="0" smtClean="0"/>
              <a:t>dataset</a:t>
            </a:r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C64521E-46BD-4585-88B6-3DF53DADD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959" y="1173152"/>
            <a:ext cx="1718908" cy="1609191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6D9D904-FD3B-4B07-A05E-3AC8B17E4BC7}"/>
              </a:ext>
            </a:extLst>
          </p:cNvPr>
          <p:cNvGrpSpPr/>
          <p:nvPr/>
        </p:nvGrpSpPr>
        <p:grpSpPr>
          <a:xfrm>
            <a:off x="5118330" y="1415951"/>
            <a:ext cx="6860949" cy="2892919"/>
            <a:chOff x="5105176" y="986921"/>
            <a:chExt cx="6860949" cy="2892919"/>
          </a:xfrm>
        </p:grpSpPr>
        <p:sp>
          <p:nvSpPr>
            <p:cNvPr id="11" name="矢印: 右 20">
              <a:extLst>
                <a:ext uri="{FF2B5EF4-FFF2-40B4-BE49-F238E27FC236}">
                  <a16:creationId xmlns:a16="http://schemas.microsoft.com/office/drawing/2014/main" id="{DEF9EB65-2263-405B-8B89-C9D3F88376B9}"/>
                </a:ext>
              </a:extLst>
            </p:cNvPr>
            <p:cNvSpPr/>
            <p:nvPr/>
          </p:nvSpPr>
          <p:spPr>
            <a:xfrm rot="16200000">
              <a:off x="8531917" y="1509854"/>
              <a:ext cx="631839" cy="392845"/>
            </a:xfrm>
            <a:prstGeom prst="rightArrow">
              <a:avLst/>
            </a:prstGeom>
            <a:gradFill>
              <a:gsLst>
                <a:gs pos="100000">
                  <a:schemeClr val="accent1"/>
                </a:gs>
                <a:gs pos="51000">
                  <a:schemeClr val="bg1"/>
                </a:gs>
                <a:gs pos="0">
                  <a:srgbClr val="EDB120"/>
                </a:gs>
              </a:gsLst>
              <a:lin ang="0" scaled="1"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矢印: 右 21">
              <a:extLst>
                <a:ext uri="{FF2B5EF4-FFF2-40B4-BE49-F238E27FC236}">
                  <a16:creationId xmlns:a16="http://schemas.microsoft.com/office/drawing/2014/main" id="{27C52FD0-AC21-43FF-B35D-445E2E39D0D7}"/>
                </a:ext>
              </a:extLst>
            </p:cNvPr>
            <p:cNvSpPr/>
            <p:nvPr/>
          </p:nvSpPr>
          <p:spPr>
            <a:xfrm rot="16200000">
              <a:off x="5444864" y="2221799"/>
              <a:ext cx="631839" cy="392845"/>
            </a:xfrm>
            <a:prstGeom prst="rightArrow">
              <a:avLst/>
            </a:prstGeom>
            <a:gradFill>
              <a:gsLst>
                <a:gs pos="100000">
                  <a:schemeClr val="accent1"/>
                </a:gs>
                <a:gs pos="51000">
                  <a:schemeClr val="bg1"/>
                </a:gs>
                <a:gs pos="0">
                  <a:srgbClr val="EDB120"/>
                </a:gs>
              </a:gsLst>
              <a:lin ang="0" scaled="1"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6F0D94F-EE12-492E-8B0A-1C4A959977FB}"/>
                </a:ext>
              </a:extLst>
            </p:cNvPr>
            <p:cNvSpPr txBox="1"/>
            <p:nvPr/>
          </p:nvSpPr>
          <p:spPr>
            <a:xfrm>
              <a:off x="5105176" y="986921"/>
              <a:ext cx="1829219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/>
                <a:t>Improve!!</a:t>
              </a:r>
              <a:endParaRPr kumimoji="1" lang="ja-JP" altLang="en-US" sz="2800" b="1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28A15A3-261F-4C47-9823-BBAD7649F02C}"/>
                </a:ext>
              </a:extLst>
            </p:cNvPr>
            <p:cNvSpPr txBox="1"/>
            <p:nvPr/>
          </p:nvSpPr>
          <p:spPr>
            <a:xfrm>
              <a:off x="5463413" y="2925733"/>
              <a:ext cx="6502712" cy="95410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 smtClean="0"/>
                <a:t>Our visibility</a:t>
              </a:r>
              <a:r>
                <a:rPr kumimoji="1" lang="ja-JP" altLang="en-US" sz="2800" b="1" dirty="0" smtClean="0"/>
                <a:t> </a:t>
              </a:r>
              <a:r>
                <a:rPr kumimoji="1" lang="en-US" altLang="ja-JP" sz="2800" b="1" dirty="0" smtClean="0"/>
                <a:t>check is effective.</a:t>
              </a:r>
            </a:p>
            <a:p>
              <a:pPr algn="ctr"/>
              <a:r>
                <a:rPr kumimoji="1" lang="en-US" altLang="ja-JP" sz="2800" dirty="0" smtClean="0"/>
                <a:t>Just replacing 2D with 3D is not enough.</a:t>
              </a:r>
              <a:endParaRPr kumimoji="1"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27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69F36225-6566-43D0-A0D2-44F08BD6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14" y="1023554"/>
            <a:ext cx="8160774" cy="56550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252D851-36E0-41E5-975B-837547C0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Results </a:t>
            </a:r>
            <a:r>
              <a:rPr lang="en-US" altLang="ja-JP" dirty="0"/>
              <a:t>| PURE </a:t>
            </a:r>
            <a:r>
              <a:rPr lang="en-US" altLang="ja-JP" dirty="0" smtClean="0"/>
              <a:t>dataset</a:t>
            </a:r>
            <a:endParaRPr kumimoji="1" lang="ja-JP" alt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26732A8-64AD-417D-9367-773E576E909F}"/>
              </a:ext>
            </a:extLst>
          </p:cNvPr>
          <p:cNvGrpSpPr/>
          <p:nvPr/>
        </p:nvGrpSpPr>
        <p:grpSpPr>
          <a:xfrm>
            <a:off x="4963234" y="1537856"/>
            <a:ext cx="5984803" cy="2578735"/>
            <a:chOff x="4880595" y="1459199"/>
            <a:chExt cx="5984803" cy="2578735"/>
          </a:xfrm>
        </p:grpSpPr>
        <p:sp>
          <p:nvSpPr>
            <p:cNvPr id="6" name="矢印: 右 5">
              <a:extLst>
                <a:ext uri="{FF2B5EF4-FFF2-40B4-BE49-F238E27FC236}">
                  <a16:creationId xmlns:a16="http://schemas.microsoft.com/office/drawing/2014/main" id="{E501DCA5-CB49-4AA5-B0D6-4304E9EFA035}"/>
                </a:ext>
              </a:extLst>
            </p:cNvPr>
            <p:cNvSpPr/>
            <p:nvPr/>
          </p:nvSpPr>
          <p:spPr>
            <a:xfrm rot="16200000">
              <a:off x="8539065" y="1732883"/>
              <a:ext cx="474710" cy="392845"/>
            </a:xfrm>
            <a:prstGeom prst="rightArrow">
              <a:avLst/>
            </a:prstGeom>
            <a:gradFill flip="none" rotWithShape="1">
              <a:gsLst>
                <a:gs pos="100000">
                  <a:schemeClr val="accent1"/>
                </a:gs>
                <a:gs pos="51000">
                  <a:schemeClr val="bg1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3A25893A-FCF9-4B68-A32F-F702CA9A47F1}"/>
                </a:ext>
              </a:extLst>
            </p:cNvPr>
            <p:cNvSpPr/>
            <p:nvPr/>
          </p:nvSpPr>
          <p:spPr>
            <a:xfrm rot="16200000">
              <a:off x="5469583" y="2507263"/>
              <a:ext cx="474710" cy="392845"/>
            </a:xfrm>
            <a:prstGeom prst="rightArrow">
              <a:avLst/>
            </a:prstGeom>
            <a:gradFill flip="none" rotWithShape="1">
              <a:gsLst>
                <a:gs pos="100000">
                  <a:schemeClr val="accent1"/>
                </a:gs>
                <a:gs pos="51000">
                  <a:schemeClr val="bg1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3154C7B-8138-4060-86E2-ECDD39CBDA86}"/>
                </a:ext>
              </a:extLst>
            </p:cNvPr>
            <p:cNvSpPr txBox="1"/>
            <p:nvPr/>
          </p:nvSpPr>
          <p:spPr>
            <a:xfrm>
              <a:off x="4880595" y="1459199"/>
              <a:ext cx="1829219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/>
                <a:t>Improve!!</a:t>
              </a:r>
              <a:endParaRPr kumimoji="1" lang="ja-JP" altLang="en-US" sz="2800" b="1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CDC80F1-357F-41B1-8C0D-23CABBA8797B}"/>
                </a:ext>
              </a:extLst>
            </p:cNvPr>
            <p:cNvSpPr txBox="1"/>
            <p:nvPr/>
          </p:nvSpPr>
          <p:spPr>
            <a:xfrm>
              <a:off x="6294595" y="3083827"/>
              <a:ext cx="4570803" cy="95410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Our method </a:t>
              </a:r>
              <a:r>
                <a:rPr kumimoji="1" lang="en-US" altLang="ja-JP" sz="2800" b="1" dirty="0" smtClean="0"/>
                <a:t>outperforms </a:t>
              </a:r>
              <a:r>
                <a:rPr kumimoji="1" lang="en-US" altLang="ja-JP" sz="2800" b="1" dirty="0"/>
                <a:t/>
              </a:r>
              <a:br>
                <a:rPr kumimoji="1" lang="en-US" altLang="ja-JP" sz="2800" b="1" dirty="0"/>
              </a:br>
              <a:r>
                <a:rPr kumimoji="1" lang="en-US" altLang="ja-JP" sz="2800" b="1" dirty="0"/>
                <a:t>the baseline method.</a:t>
              </a:r>
              <a:endParaRPr kumimoji="1" lang="ja-JP" altLang="en-US" sz="2800" b="1" dirty="0"/>
            </a:p>
          </p:txBody>
        </p:sp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id="{9C64521E-46BD-4585-88B6-3DF53DADD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959" y="1173152"/>
            <a:ext cx="1718908" cy="16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g1_Fig3_concatenate">
            <a:hlinkClick r:id="" action="ppaction://media"/>
            <a:extLst>
              <a:ext uri="{FF2B5EF4-FFF2-40B4-BE49-F238E27FC236}">
                <a16:creationId xmlns:a16="http://schemas.microsoft.com/office/drawing/2014/main" id="{60BD14E8-F20A-425B-BD18-0BB04BB14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9916" y="1120268"/>
            <a:ext cx="6882320" cy="564167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D19E25-FF59-422D-A8B1-8E28DB0F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 </a:t>
            </a:r>
            <a:r>
              <a:rPr kumimoji="1" lang="en-US" altLang="ja-JP" dirty="0"/>
              <a:t>| Tough rotation </a:t>
            </a:r>
            <a:r>
              <a:rPr lang="en-US" altLang="ja-JP" dirty="0"/>
              <a:t>situation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62FFDA-1FA2-4FEE-BF1C-6FD0F2C9C3D6}"/>
              </a:ext>
            </a:extLst>
          </p:cNvPr>
          <p:cNvSpPr txBox="1"/>
          <p:nvPr/>
        </p:nvSpPr>
        <p:spPr>
          <a:xfrm>
            <a:off x="4764467" y="1183045"/>
            <a:ext cx="217078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2"/>
                </a:solidFill>
              </a:rPr>
              <a:t>2D facial landmarks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C285FE-FC1E-4BBC-9451-9613B48EDAED}"/>
              </a:ext>
            </a:extLst>
          </p:cNvPr>
          <p:cNvSpPr txBox="1"/>
          <p:nvPr/>
        </p:nvSpPr>
        <p:spPr>
          <a:xfrm>
            <a:off x="7070536" y="1183045"/>
            <a:ext cx="217078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3D facial landmarks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242D20-85A1-4B8A-A668-D575E8285770}"/>
              </a:ext>
            </a:extLst>
          </p:cNvPr>
          <p:cNvSpPr txBox="1"/>
          <p:nvPr/>
        </p:nvSpPr>
        <p:spPr>
          <a:xfrm>
            <a:off x="9376603" y="1183045"/>
            <a:ext cx="213231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F</a:t>
            </a:r>
            <a:r>
              <a:rPr kumimoji="1" lang="en-US" altLang="ja-JP" dirty="0" err="1" smtClean="0"/>
              <a:t>ramewise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visibility</a:t>
            </a:r>
            <a:endParaRPr kumimoji="1" lang="ja-JP" altLang="en-US" dirty="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B153612-FA2D-46CD-8267-81BB265A062F}"/>
              </a:ext>
            </a:extLst>
          </p:cNvPr>
          <p:cNvSpPr/>
          <p:nvPr/>
        </p:nvSpPr>
        <p:spPr>
          <a:xfrm>
            <a:off x="5818408" y="3686416"/>
            <a:ext cx="1261035" cy="2709383"/>
          </a:xfrm>
          <a:prstGeom prst="ellipse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C67016-E877-4883-AC60-86697470790F}"/>
              </a:ext>
            </a:extLst>
          </p:cNvPr>
          <p:cNvSpPr txBox="1"/>
          <p:nvPr/>
        </p:nvSpPr>
        <p:spPr>
          <a:xfrm>
            <a:off x="766613" y="3581453"/>
            <a:ext cx="3845968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5"/>
                </a:solidFill>
              </a:rPr>
              <a:t>Our method</a:t>
            </a:r>
            <a:r>
              <a:rPr kumimoji="1" lang="en-US" altLang="ja-JP" sz="2800" dirty="0"/>
              <a:t>: </a:t>
            </a:r>
          </a:p>
          <a:p>
            <a:pPr algn="ctr"/>
            <a:r>
              <a:rPr kumimoji="1" lang="en-US" altLang="ja-JP" sz="2800" b="1" dirty="0" smtClean="0"/>
              <a:t>Successful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/>
              <a:t>estimation</a:t>
            </a:r>
            <a:endParaRPr kumimoji="1" lang="ja-JP" altLang="en-US" sz="2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B8C2396-85E3-4939-B286-BE263709B17B}"/>
              </a:ext>
            </a:extLst>
          </p:cNvPr>
          <p:cNvSpPr txBox="1"/>
          <p:nvPr/>
        </p:nvSpPr>
        <p:spPr>
          <a:xfrm>
            <a:off x="766613" y="5461356"/>
            <a:ext cx="3845968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2"/>
                </a:solidFill>
              </a:rPr>
              <a:t>Baseline method</a:t>
            </a:r>
            <a:r>
              <a:rPr kumimoji="1" lang="en-US" altLang="ja-JP" sz="2800" dirty="0"/>
              <a:t>: </a:t>
            </a:r>
          </a:p>
          <a:p>
            <a:pPr algn="ctr"/>
            <a:r>
              <a:rPr kumimoji="1" lang="en-US" altLang="ja-JP" sz="2800" b="1" dirty="0" smtClean="0"/>
              <a:t>Inaccurate </a:t>
            </a:r>
            <a:r>
              <a:rPr kumimoji="1" lang="en-US" altLang="ja-JP" sz="2800" dirty="0"/>
              <a:t>estimation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8988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4F2C65-8F37-45A9-888B-D681E8B0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22DE33-D729-413C-9901-81157A0B4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2032"/>
            <a:ext cx="10515600" cy="4582079"/>
          </a:xfrm>
        </p:spPr>
        <p:txBody>
          <a:bodyPr>
            <a:noAutofit/>
          </a:bodyPr>
          <a:lstStyle/>
          <a:p>
            <a:r>
              <a:rPr lang="en-US" altLang="ja-JP" dirty="0"/>
              <a:t>We have proposed </a:t>
            </a:r>
            <a:r>
              <a:rPr lang="en-US" altLang="ja-JP" dirty="0" smtClean="0"/>
              <a:t>the first HR </a:t>
            </a:r>
            <a:r>
              <a:rPr lang="en-US" altLang="ja-JP" dirty="0"/>
              <a:t>estimation method based on 3D facial landmarks. </a:t>
            </a:r>
            <a:endParaRPr lang="en-US" altLang="ja-JP" dirty="0" smtClean="0"/>
          </a:p>
          <a:p>
            <a:pPr lvl="1"/>
            <a:endParaRPr lang="en-US" altLang="ja-JP" sz="1100" dirty="0"/>
          </a:p>
          <a:p>
            <a:r>
              <a:rPr lang="en-US" altLang="ja-JP" dirty="0" smtClean="0"/>
              <a:t>We have proposed a novel face </a:t>
            </a:r>
            <a:r>
              <a:rPr lang="en-US" altLang="ja-JP" dirty="0"/>
              <a:t>patch visibility </a:t>
            </a:r>
            <a:r>
              <a:rPr lang="en-US" altLang="ja-JP" dirty="0" smtClean="0"/>
              <a:t>check manner </a:t>
            </a:r>
            <a:r>
              <a:rPr lang="en-US" altLang="ja-JP" dirty="0"/>
              <a:t>considering the 3D </a:t>
            </a:r>
            <a:r>
              <a:rPr lang="en-US" altLang="ja-JP" dirty="0" smtClean="0"/>
              <a:t>information.</a:t>
            </a:r>
          </a:p>
          <a:p>
            <a:pPr lvl="1"/>
            <a:endParaRPr lang="en-US" altLang="ja-JP" sz="1050" dirty="0"/>
          </a:p>
          <a:p>
            <a:r>
              <a:rPr lang="en-US" altLang="ja-JP" dirty="0"/>
              <a:t>We have experimentally demonstrated that our </a:t>
            </a:r>
            <a:r>
              <a:rPr lang="en-US" altLang="ja-JP" dirty="0" smtClean="0"/>
              <a:t>proposed method </a:t>
            </a:r>
            <a:r>
              <a:rPr lang="en-US" altLang="ja-JP" dirty="0"/>
              <a:t>using the 3D landmarks </a:t>
            </a:r>
            <a:r>
              <a:rPr lang="en-US" altLang="ja-JP" dirty="0" smtClean="0"/>
              <a:t>outperforms </a:t>
            </a:r>
            <a:r>
              <a:rPr lang="en-US" altLang="ja-JP" dirty="0"/>
              <a:t>the baseline method </a:t>
            </a:r>
            <a:r>
              <a:rPr lang="en-US" altLang="ja-JP" dirty="0" smtClean="0"/>
              <a:t>using the 2D </a:t>
            </a:r>
            <a:r>
              <a:rPr lang="en-US" altLang="ja-JP" dirty="0"/>
              <a:t>facial </a:t>
            </a:r>
            <a:r>
              <a:rPr lang="en-US" altLang="ja-JP" dirty="0" smtClean="0"/>
              <a:t>landmarks.</a:t>
            </a:r>
            <a:endParaRPr lang="en-US" altLang="ja-JP" dirty="0"/>
          </a:p>
          <a:p>
            <a:pPr lvl="1"/>
            <a:endParaRPr lang="en-US" altLang="ja-JP" sz="1050" dirty="0"/>
          </a:p>
          <a:p>
            <a:r>
              <a:rPr kumimoji="1" lang="en-US" altLang="ja-JP" dirty="0" smtClean="0"/>
              <a:t>Code is publicly available.</a:t>
            </a:r>
            <a:endParaRPr kumimoji="1" lang="en-US" altLang="ja-JP" dirty="0"/>
          </a:p>
          <a:p>
            <a:pPr lvl="1"/>
            <a:r>
              <a:rPr lang="en-US" altLang="ja-JP" dirty="0">
                <a:hlinkClick r:id="rId3"/>
              </a:rPr>
              <a:t>http://www.ok.sc.e.titech.ac.jp/res/VitalSensing/3DfaceHR/index.html</a:t>
            </a:r>
            <a:endParaRPr kumimoji="1" lang="ja-JP" altLang="en-US" dirty="0"/>
          </a:p>
        </p:txBody>
      </p:sp>
      <p:pic>
        <p:nvPicPr>
          <p:cNvPr id="7" name="図 6" descr="ブラック が含まれている画像&#10;&#10;自動的に生成された説明">
            <a:extLst>
              <a:ext uri="{FF2B5EF4-FFF2-40B4-BE49-F238E27FC236}">
                <a16:creationId xmlns:a16="http://schemas.microsoft.com/office/drawing/2014/main" id="{23695C08-7FF9-4771-A54D-7D13ECDD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94" y="73854"/>
            <a:ext cx="1628775" cy="162877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D0B309-BF84-4D1D-9B9C-1D6B6767B772}"/>
              </a:ext>
            </a:extLst>
          </p:cNvPr>
          <p:cNvSpPr txBox="1"/>
          <p:nvPr/>
        </p:nvSpPr>
        <p:spPr>
          <a:xfrm>
            <a:off x="7930388" y="215362"/>
            <a:ext cx="2677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Code is available.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058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4246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Background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59249" y="4304968"/>
            <a:ext cx="64735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Remote </a:t>
            </a:r>
            <a:r>
              <a:rPr lang="en-US" altLang="ja-JP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HR </a:t>
            </a:r>
            <a:r>
              <a:rPr lang="en-US" altLang="ja-JP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measurement 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from </a:t>
            </a:r>
            <a:r>
              <a:rPr lang="en-US" altLang="ja-JP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 facial 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video</a:t>
            </a:r>
          </a:p>
          <a:p>
            <a:r>
              <a:rPr lang="en-US" altLang="ja-JP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- Non-contact 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measurement</a:t>
            </a:r>
          </a:p>
          <a:p>
            <a:r>
              <a:rPr lang="en-US" altLang="ja-JP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- Low-cost 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and instant measurement</a:t>
            </a:r>
          </a:p>
          <a:p>
            <a:r>
              <a:rPr lang="en-US" altLang="ja-JP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- Multiple 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subjects measurement</a:t>
            </a:r>
            <a:endParaRPr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688073" y="1597634"/>
            <a:ext cx="8815854" cy="2205005"/>
            <a:chOff x="1802985" y="1597634"/>
            <a:chExt cx="8815854" cy="2205005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4498328" y="1597634"/>
              <a:ext cx="2388093" cy="1615958"/>
              <a:chOff x="9720551" y="12319433"/>
              <a:chExt cx="3953956" cy="2675536"/>
            </a:xfrm>
          </p:grpSpPr>
          <p:grpSp>
            <p:nvGrpSpPr>
              <p:cNvPr id="10" name="グループ化 9"/>
              <p:cNvGrpSpPr/>
              <p:nvPr/>
            </p:nvGrpSpPr>
            <p:grpSpPr>
              <a:xfrm>
                <a:off x="9720551" y="12950357"/>
                <a:ext cx="3953956" cy="2044612"/>
                <a:chOff x="5930485" y="2435473"/>
                <a:chExt cx="2919257" cy="939159"/>
              </a:xfrm>
            </p:grpSpPr>
            <p:grpSp>
              <p:nvGrpSpPr>
                <p:cNvPr id="12" name="グループ化 11"/>
                <p:cNvGrpSpPr/>
                <p:nvPr/>
              </p:nvGrpSpPr>
              <p:grpSpPr>
                <a:xfrm>
                  <a:off x="5930485" y="2435473"/>
                  <a:ext cx="1283732" cy="938065"/>
                  <a:chOff x="5155168" y="1022044"/>
                  <a:chExt cx="622164" cy="344268"/>
                </a:xfrm>
              </p:grpSpPr>
              <p:cxnSp>
                <p:nvCxnSpPr>
                  <p:cNvPr id="29" name="直線コネクタ 28"/>
                  <p:cNvCxnSpPr/>
                  <p:nvPr/>
                </p:nvCxnSpPr>
                <p:spPr>
                  <a:xfrm>
                    <a:off x="5155168" y="1231028"/>
                    <a:ext cx="226932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30" name="直線コネクタ 29"/>
                  <p:cNvCxnSpPr/>
                  <p:nvPr/>
                </p:nvCxnSpPr>
                <p:spPr>
                  <a:xfrm flipV="1">
                    <a:off x="5414303" y="1022044"/>
                    <a:ext cx="39556" cy="241266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31" name="直線コネクタ 30"/>
                  <p:cNvCxnSpPr/>
                  <p:nvPr/>
                </p:nvCxnSpPr>
                <p:spPr>
                  <a:xfrm>
                    <a:off x="5453860" y="1026982"/>
                    <a:ext cx="67021" cy="33359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32" name="直線コネクタ 31"/>
                  <p:cNvCxnSpPr/>
                  <p:nvPr/>
                </p:nvCxnSpPr>
                <p:spPr>
                  <a:xfrm flipV="1">
                    <a:off x="5520881" y="1231028"/>
                    <a:ext cx="23890" cy="135284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33" name="直線コネクタ 32"/>
                  <p:cNvCxnSpPr/>
                  <p:nvPr/>
                </p:nvCxnSpPr>
                <p:spPr>
                  <a:xfrm>
                    <a:off x="5390186" y="1172228"/>
                    <a:ext cx="24116" cy="91082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34" name="直線コネクタ 33"/>
                  <p:cNvCxnSpPr/>
                  <p:nvPr/>
                </p:nvCxnSpPr>
                <p:spPr>
                  <a:xfrm flipV="1">
                    <a:off x="5378405" y="1173380"/>
                    <a:ext cx="14092" cy="60765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35" name="直線コネクタ 34"/>
                  <p:cNvCxnSpPr/>
                  <p:nvPr/>
                </p:nvCxnSpPr>
                <p:spPr>
                  <a:xfrm>
                    <a:off x="5539799" y="1231028"/>
                    <a:ext cx="23753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</p:grpSp>
            <p:grpSp>
              <p:nvGrpSpPr>
                <p:cNvPr id="13" name="グループ化 12"/>
                <p:cNvGrpSpPr/>
                <p:nvPr/>
              </p:nvGrpSpPr>
              <p:grpSpPr>
                <a:xfrm>
                  <a:off x="6736455" y="2436567"/>
                  <a:ext cx="1283732" cy="938065"/>
                  <a:chOff x="5155168" y="1022044"/>
                  <a:chExt cx="622164" cy="344268"/>
                </a:xfrm>
              </p:grpSpPr>
              <p:cxnSp>
                <p:nvCxnSpPr>
                  <p:cNvPr id="22" name="直線コネクタ 21"/>
                  <p:cNvCxnSpPr/>
                  <p:nvPr/>
                </p:nvCxnSpPr>
                <p:spPr>
                  <a:xfrm>
                    <a:off x="5155168" y="1231028"/>
                    <a:ext cx="226932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3" name="直線コネクタ 22"/>
                  <p:cNvCxnSpPr/>
                  <p:nvPr/>
                </p:nvCxnSpPr>
                <p:spPr>
                  <a:xfrm flipV="1">
                    <a:off x="5414303" y="1022044"/>
                    <a:ext cx="39556" cy="241266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4" name="直線コネクタ 23"/>
                  <p:cNvCxnSpPr/>
                  <p:nvPr/>
                </p:nvCxnSpPr>
                <p:spPr>
                  <a:xfrm>
                    <a:off x="5453860" y="1026982"/>
                    <a:ext cx="67021" cy="33359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5" name="直線コネクタ 24"/>
                  <p:cNvCxnSpPr/>
                  <p:nvPr/>
                </p:nvCxnSpPr>
                <p:spPr>
                  <a:xfrm flipV="1">
                    <a:off x="5520881" y="1231028"/>
                    <a:ext cx="23890" cy="135284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6" name="直線コネクタ 25"/>
                  <p:cNvCxnSpPr/>
                  <p:nvPr/>
                </p:nvCxnSpPr>
                <p:spPr>
                  <a:xfrm>
                    <a:off x="5390186" y="1172228"/>
                    <a:ext cx="24116" cy="91082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7" name="直線コネクタ 26"/>
                  <p:cNvCxnSpPr/>
                  <p:nvPr/>
                </p:nvCxnSpPr>
                <p:spPr>
                  <a:xfrm flipV="1">
                    <a:off x="5378405" y="1173380"/>
                    <a:ext cx="14092" cy="60765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8" name="直線コネクタ 27"/>
                  <p:cNvCxnSpPr/>
                  <p:nvPr/>
                </p:nvCxnSpPr>
                <p:spPr>
                  <a:xfrm>
                    <a:off x="5539799" y="1231028"/>
                    <a:ext cx="23753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</p:grpSp>
            <p:grpSp>
              <p:nvGrpSpPr>
                <p:cNvPr id="14" name="グループ化 13"/>
                <p:cNvGrpSpPr/>
                <p:nvPr/>
              </p:nvGrpSpPr>
              <p:grpSpPr>
                <a:xfrm>
                  <a:off x="7566010" y="2436567"/>
                  <a:ext cx="1283732" cy="938065"/>
                  <a:chOff x="5155168" y="1022044"/>
                  <a:chExt cx="622164" cy="344268"/>
                </a:xfrm>
              </p:grpSpPr>
              <p:cxnSp>
                <p:nvCxnSpPr>
                  <p:cNvPr id="15" name="直線コネクタ 14"/>
                  <p:cNvCxnSpPr/>
                  <p:nvPr/>
                </p:nvCxnSpPr>
                <p:spPr>
                  <a:xfrm>
                    <a:off x="5155168" y="1231028"/>
                    <a:ext cx="226932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16" name="直線コネクタ 15"/>
                  <p:cNvCxnSpPr/>
                  <p:nvPr/>
                </p:nvCxnSpPr>
                <p:spPr>
                  <a:xfrm flipV="1">
                    <a:off x="5414303" y="1022044"/>
                    <a:ext cx="39556" cy="241266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17" name="直線コネクタ 16"/>
                  <p:cNvCxnSpPr/>
                  <p:nvPr/>
                </p:nvCxnSpPr>
                <p:spPr>
                  <a:xfrm>
                    <a:off x="5453860" y="1026982"/>
                    <a:ext cx="67021" cy="33359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18" name="直線コネクタ 17"/>
                  <p:cNvCxnSpPr/>
                  <p:nvPr/>
                </p:nvCxnSpPr>
                <p:spPr>
                  <a:xfrm flipV="1">
                    <a:off x="5520881" y="1231028"/>
                    <a:ext cx="23890" cy="135284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19" name="直線コネクタ 18"/>
                  <p:cNvCxnSpPr/>
                  <p:nvPr/>
                </p:nvCxnSpPr>
                <p:spPr>
                  <a:xfrm>
                    <a:off x="5390186" y="1172228"/>
                    <a:ext cx="24116" cy="91082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0" name="直線コネクタ 19"/>
                  <p:cNvCxnSpPr/>
                  <p:nvPr/>
                </p:nvCxnSpPr>
                <p:spPr>
                  <a:xfrm flipV="1">
                    <a:off x="5378405" y="1173380"/>
                    <a:ext cx="14092" cy="60765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  <p:cxnSp>
                <p:nvCxnSpPr>
                  <p:cNvPr id="21" name="直線コネクタ 20"/>
                  <p:cNvCxnSpPr/>
                  <p:nvPr/>
                </p:nvCxnSpPr>
                <p:spPr>
                  <a:xfrm>
                    <a:off x="5539799" y="1231028"/>
                    <a:ext cx="23753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tailEnd type="none"/>
                  </a:ln>
                  <a:effectLst/>
                </p:spPr>
              </p:cxnSp>
            </p:grpSp>
          </p:grpSp>
          <p:sp>
            <p:nvSpPr>
              <p:cNvPr id="11" name="ハート 10"/>
              <p:cNvSpPr/>
              <p:nvPr/>
            </p:nvSpPr>
            <p:spPr>
              <a:xfrm>
                <a:off x="11660294" y="12319433"/>
                <a:ext cx="1039376" cy="850159"/>
              </a:xfrm>
              <a:prstGeom prst="heart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07730">
                  <a:defRPr/>
                </a:pPr>
                <a:endParaRPr kumimoji="0" lang="ja-JP" altLang="en-US" sz="6905" kern="0">
                  <a:solidFill>
                    <a:srgbClr val="4D4D4D">
                      <a:lumMod val="75000"/>
                      <a:lumOff val="25000"/>
                    </a:srgbClr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1495" y="1722593"/>
              <a:ext cx="1733514" cy="1366040"/>
            </a:xfrm>
            <a:prstGeom prst="rect">
              <a:avLst/>
            </a:prstGeom>
          </p:spPr>
        </p:pic>
        <p:sp>
          <p:nvSpPr>
            <p:cNvPr id="38" name="二等辺三角形 37"/>
            <p:cNvSpPr/>
            <p:nvPr/>
          </p:nvSpPr>
          <p:spPr>
            <a:xfrm rot="5400000">
              <a:off x="3942987" y="2323190"/>
              <a:ext cx="337362" cy="164847"/>
            </a:xfrm>
            <a:prstGeom prst="triangle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4D4D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507730">
                <a:defRPr/>
              </a:pPr>
              <a:endParaRPr kumimoji="0" lang="ja-JP" altLang="en-US" sz="6905" ker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802985" y="3340974"/>
              <a:ext cx="20133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Facial video</a:t>
              </a:r>
              <a:endParaRPr lang="ja-JP" alt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983232" y="3340974"/>
              <a:ext cx="3884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Blood volume pulse (BVP)</a:t>
              </a:r>
            </a:p>
          </p:txBody>
        </p:sp>
        <p:sp>
          <p:nvSpPr>
            <p:cNvPr id="46" name="二等辺三角形 45"/>
            <p:cNvSpPr/>
            <p:nvPr/>
          </p:nvSpPr>
          <p:spPr>
            <a:xfrm rot="5400000">
              <a:off x="7243690" y="2323190"/>
              <a:ext cx="337362" cy="164847"/>
            </a:xfrm>
            <a:prstGeom prst="triangle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4D4D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507730">
                <a:defRPr/>
              </a:pPr>
              <a:endParaRPr kumimoji="0" lang="ja-JP" altLang="en-US" sz="6905" ker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7618184" y="1990115"/>
              <a:ext cx="300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Cardiac </a:t>
              </a:r>
              <a:r>
                <a:rPr lang="en-US" altLang="ja-JP" sz="24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information</a:t>
              </a:r>
            </a:p>
            <a:p>
              <a:r>
                <a:rPr lang="en-US" altLang="ja-JP" sz="2400" dirty="0" smtClean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- </a:t>
              </a:r>
              <a:r>
                <a:rPr lang="en-US" altLang="ja-JP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Heart rate (HR</a:t>
              </a:r>
              <a:r>
                <a:rPr lang="en-US" altLang="ja-JP" sz="24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  <a:endParaRPr lang="en-US" altLang="ja-JP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4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CA6BAD-DF7D-4EC8-9AF2-13DD94C7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03" y="1279578"/>
            <a:ext cx="11509992" cy="206711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We proposed </a:t>
            </a:r>
            <a:r>
              <a:rPr kumimoji="1" lang="en-US" altLang="ja-JP" dirty="0" smtClean="0"/>
              <a:t>a HR </a:t>
            </a:r>
            <a:r>
              <a:rPr kumimoji="1" lang="en-US" altLang="ja-JP" dirty="0"/>
              <a:t>estimation method based on </a:t>
            </a:r>
            <a:r>
              <a:rPr kumimoji="1" lang="en-US" altLang="ja-JP" b="1" dirty="0"/>
              <a:t>3D facial landmarks</a:t>
            </a:r>
            <a:r>
              <a:rPr kumimoji="1" lang="en-US" altLang="ja-JP" dirty="0"/>
              <a:t>. </a:t>
            </a:r>
            <a:endParaRPr lang="en-US" altLang="ja-JP" dirty="0"/>
          </a:p>
          <a:p>
            <a:pPr lvl="1"/>
            <a:r>
              <a:rPr lang="en-US" altLang="ja-JP" dirty="0" smtClean="0"/>
              <a:t>Increase </a:t>
            </a:r>
            <a:r>
              <a:rPr lang="en-US" altLang="ja-JP" dirty="0"/>
              <a:t>HR estimation accuracy </a:t>
            </a:r>
            <a:r>
              <a:rPr lang="en-US" altLang="ja-JP" dirty="0" smtClean="0"/>
              <a:t>based on 3D facial visibility check.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Enable to esti</a:t>
            </a:r>
            <a:r>
              <a:rPr lang="en-US" altLang="ja-JP" dirty="0"/>
              <a:t>mate HR even in </a:t>
            </a:r>
            <a:r>
              <a:rPr lang="en-US" altLang="ja-JP" dirty="0" smtClean="0"/>
              <a:t>facial-skin-occluded situations.</a:t>
            </a:r>
          </a:p>
          <a:p>
            <a:pPr lvl="1"/>
            <a:endParaRPr lang="en-US" altLang="ja-JP" sz="600" dirty="0"/>
          </a:p>
          <a:p>
            <a:r>
              <a:rPr lang="en-US" altLang="ja-JP" dirty="0"/>
              <a:t>We have launched a publicly available HR estimation code.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E139F8E-4838-49AB-9254-5F4FDF3C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Contributions </a:t>
            </a:r>
            <a:endParaRPr kumimoji="1" lang="ja-JP" altLang="en-US" dirty="0"/>
          </a:p>
        </p:txBody>
      </p:sp>
      <p:sp>
        <p:nvSpPr>
          <p:cNvPr id="13" name="四角形: 角を丸くする 10">
            <a:extLst>
              <a:ext uri="{FF2B5EF4-FFF2-40B4-BE49-F238E27FC236}">
                <a16:creationId xmlns:a16="http://schemas.microsoft.com/office/drawing/2014/main" id="{0E02BF91-C0E1-437C-8926-95B040457713}"/>
              </a:ext>
            </a:extLst>
          </p:cNvPr>
          <p:cNvSpPr/>
          <p:nvPr/>
        </p:nvSpPr>
        <p:spPr>
          <a:xfrm>
            <a:off x="3458624" y="3578193"/>
            <a:ext cx="7992660" cy="2567950"/>
          </a:xfrm>
          <a:prstGeom prst="roundRect">
            <a:avLst>
              <a:gd name="adj" fmla="val 377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VID20200506122823">
            <a:hlinkClick r:id="" action="ppaction://media"/>
            <a:extLst>
              <a:ext uri="{FF2B5EF4-FFF2-40B4-BE49-F238E27FC236}">
                <a16:creationId xmlns:a16="http://schemas.microsoft.com/office/drawing/2014/main" id="{09ADC9FF-2325-414C-BF7F-A234623D0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4986" y="4033226"/>
            <a:ext cx="3531588" cy="1986517"/>
          </a:xfrm>
          <a:prstGeom prst="rect">
            <a:avLst/>
          </a:prstGeom>
        </p:spPr>
      </p:pic>
      <p:sp>
        <p:nvSpPr>
          <p:cNvPr id="15" name="四角形: 角を丸くする 8">
            <a:extLst>
              <a:ext uri="{FF2B5EF4-FFF2-40B4-BE49-F238E27FC236}">
                <a16:creationId xmlns:a16="http://schemas.microsoft.com/office/drawing/2014/main" id="{72987DDE-092E-4495-A134-B6961B400CF8}"/>
              </a:ext>
            </a:extLst>
          </p:cNvPr>
          <p:cNvSpPr/>
          <p:nvPr/>
        </p:nvSpPr>
        <p:spPr>
          <a:xfrm>
            <a:off x="3613334" y="3651187"/>
            <a:ext cx="3804158" cy="2450505"/>
          </a:xfrm>
          <a:prstGeom prst="roundRect">
            <a:avLst>
              <a:gd name="adj" fmla="val 4833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VID20200506122823">
            <a:hlinkClick r:id="" action="ppaction://media"/>
            <a:extLst>
              <a:ext uri="{FF2B5EF4-FFF2-40B4-BE49-F238E27FC236}">
                <a16:creationId xmlns:a16="http://schemas.microsoft.com/office/drawing/2014/main" id="{6E6CD4B3-A0B8-4040-9BAE-8CA1216F72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9619" y="4033226"/>
            <a:ext cx="3531589" cy="198651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F62B356-A30B-4C96-B452-3B2153F321B0}"/>
              </a:ext>
            </a:extLst>
          </p:cNvPr>
          <p:cNvSpPr txBox="1"/>
          <p:nvPr/>
        </p:nvSpPr>
        <p:spPr>
          <a:xfrm>
            <a:off x="3942419" y="3536927"/>
            <a:ext cx="3145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</a:t>
            </a:r>
            <a:r>
              <a:rPr kumimoji="1" lang="en-US" altLang="ja-JP" sz="2800" b="1" dirty="0" smtClean="0"/>
              <a:t>revious </a:t>
            </a:r>
            <a:r>
              <a:rPr kumimoji="1" lang="en-US" altLang="ja-JP" sz="2800" b="1" dirty="0"/>
              <a:t>research</a:t>
            </a:r>
            <a:endParaRPr kumimoji="1" lang="ja-JP" altLang="en-US" sz="28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CA5EA0-816D-477F-886A-D517188036E4}"/>
              </a:ext>
            </a:extLst>
          </p:cNvPr>
          <p:cNvSpPr txBox="1"/>
          <p:nvPr/>
        </p:nvSpPr>
        <p:spPr>
          <a:xfrm>
            <a:off x="8365846" y="3536927"/>
            <a:ext cx="232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Our research</a:t>
            </a:r>
            <a:endParaRPr kumimoji="1" lang="ja-JP" altLang="en-US" sz="28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EBBB93-E0BE-41CD-9470-BFC511168C5E}"/>
              </a:ext>
            </a:extLst>
          </p:cNvPr>
          <p:cNvSpPr txBox="1"/>
          <p:nvPr/>
        </p:nvSpPr>
        <p:spPr>
          <a:xfrm>
            <a:off x="735722" y="4446669"/>
            <a:ext cx="2591894" cy="83099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Considered range</a:t>
            </a:r>
          </a:p>
          <a:p>
            <a:pPr algn="ctr"/>
            <a:r>
              <a:rPr kumimoji="1" lang="en-US" altLang="ja-JP" sz="2400" dirty="0" smtClean="0"/>
              <a:t>of applications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2EBBB93-E0BE-41CD-9470-BFC511168C5E}"/>
              </a:ext>
            </a:extLst>
          </p:cNvPr>
          <p:cNvSpPr txBox="1"/>
          <p:nvPr/>
        </p:nvSpPr>
        <p:spPr>
          <a:xfrm>
            <a:off x="7764986" y="6157913"/>
            <a:ext cx="3531588" cy="46166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Large head rotations</a:t>
            </a:r>
            <a:endParaRPr kumimoji="1"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EBBB93-E0BE-41CD-9470-BFC511168C5E}"/>
              </a:ext>
            </a:extLst>
          </p:cNvPr>
          <p:cNvSpPr txBox="1"/>
          <p:nvPr/>
        </p:nvSpPr>
        <p:spPr>
          <a:xfrm>
            <a:off x="3749620" y="6157913"/>
            <a:ext cx="3531588" cy="46166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Small head rotations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862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8BA9CD-C62E-4AD3-A336-0678D8CE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6"/>
            <a:ext cx="10515600" cy="1325563"/>
          </a:xfrm>
        </p:spPr>
        <p:txBody>
          <a:bodyPr/>
          <a:lstStyle/>
          <a:p>
            <a:r>
              <a:rPr lang="en-US" altLang="ja-JP" dirty="0"/>
              <a:t>2D and 3D facial landmark detection</a:t>
            </a:r>
            <a:endParaRPr kumimoji="1" lang="ja-JP" altLang="en-US" dirty="0"/>
          </a:p>
        </p:txBody>
      </p:sp>
      <p:graphicFrame>
        <p:nvGraphicFramePr>
          <p:cNvPr id="13" name="表 13">
            <a:extLst>
              <a:ext uri="{FF2B5EF4-FFF2-40B4-BE49-F238E27FC236}">
                <a16:creationId xmlns:a16="http://schemas.microsoft.com/office/drawing/2014/main" id="{174A217B-6319-4D5F-B384-452365D310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6408"/>
              </p:ext>
            </p:extLst>
          </p:nvPr>
        </p:nvGraphicFramePr>
        <p:xfrm>
          <a:off x="274063" y="4994233"/>
          <a:ext cx="11643874" cy="1584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9403">
                  <a:extLst>
                    <a:ext uri="{9D8B030D-6E8A-4147-A177-3AD203B41FA5}">
                      <a16:colId xmlns:a16="http://schemas.microsoft.com/office/drawing/2014/main" val="1032335259"/>
                    </a:ext>
                  </a:extLst>
                </a:gridCol>
                <a:gridCol w="3810432">
                  <a:extLst>
                    <a:ext uri="{9D8B030D-6E8A-4147-A177-3AD203B41FA5}">
                      <a16:colId xmlns:a16="http://schemas.microsoft.com/office/drawing/2014/main" val="2201462785"/>
                    </a:ext>
                  </a:extLst>
                </a:gridCol>
                <a:gridCol w="4384039">
                  <a:extLst>
                    <a:ext uri="{9D8B030D-6E8A-4147-A177-3AD203B41FA5}">
                      <a16:colId xmlns:a16="http://schemas.microsoft.com/office/drawing/2014/main" val="1651015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/>
                        <a:t>2D facial landmark detection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/>
                        <a:t>3D facial landmark detection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142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Represented coordinate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(x, y) image coordinate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(x, y) image and </a:t>
                      </a:r>
                      <a:r>
                        <a:rPr kumimoji="1" lang="en-US" altLang="ja-JP" sz="2000" b="1" dirty="0" smtClean="0"/>
                        <a:t>depth (z)</a:t>
                      </a:r>
                      <a:r>
                        <a:rPr kumimoji="1" lang="en-US" altLang="ja-JP" sz="2000" dirty="0" smtClean="0"/>
                        <a:t> coordinate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62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Facial</a:t>
                      </a:r>
                      <a:r>
                        <a:rPr kumimoji="1" lang="en-US" altLang="ja-JP" sz="2000" baseline="0" dirty="0" smtClean="0"/>
                        <a:t> skin occlusion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Not considered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Considered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987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Reference code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000" dirty="0" err="1" smtClean="0"/>
                        <a:t>Nirkin</a:t>
                      </a:r>
                      <a:r>
                        <a:rPr lang="en-US" altLang="ja-JP" sz="2000" baseline="0" dirty="0" smtClean="0"/>
                        <a:t> et al., FG, 2018 [15].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Bulat</a:t>
                      </a:r>
                      <a:r>
                        <a:rPr kumimoji="1" lang="en-US" altLang="ja-JP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et al., ICCV, 2017 [13].</a:t>
                      </a:r>
                      <a:endParaRPr kumimoji="1" lang="ja-JP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859127"/>
                  </a:ext>
                </a:extLst>
              </a:tr>
            </a:tbl>
          </a:graphicData>
        </a:graphic>
      </p:graphicFrame>
      <p:pic>
        <p:nvPicPr>
          <p:cNvPr id="6" name="図 5" descr="人, 屋内, 探す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CE82465E-793B-4D20-B544-72AEAF98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38" y="1624941"/>
            <a:ext cx="2937586" cy="3177089"/>
          </a:xfrm>
          <a:prstGeom prst="rect">
            <a:avLst/>
          </a:prstGeom>
        </p:spPr>
      </p:pic>
      <p:pic>
        <p:nvPicPr>
          <p:cNvPr id="7" name="図 6" descr="人, 屋内, 探す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70812A3C-EBA0-42B5-BC8C-E97524FE5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02" y="1624941"/>
            <a:ext cx="2937586" cy="31770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BA48BC5-BDC6-4173-A09F-A9535E0265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68" y="1769131"/>
            <a:ext cx="2839831" cy="288870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D80496-ED55-4B1F-9F7A-53144CF8CD75}"/>
              </a:ext>
            </a:extLst>
          </p:cNvPr>
          <p:cNvSpPr txBox="1"/>
          <p:nvPr/>
        </p:nvSpPr>
        <p:spPr>
          <a:xfrm>
            <a:off x="569768" y="1116900"/>
            <a:ext cx="407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2D facial landmark detection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C391AB-6092-4961-953E-E6878E35FA71}"/>
              </a:ext>
            </a:extLst>
          </p:cNvPr>
          <p:cNvSpPr txBox="1"/>
          <p:nvPr/>
        </p:nvSpPr>
        <p:spPr>
          <a:xfrm>
            <a:off x="6374122" y="1115263"/>
            <a:ext cx="407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3D facial landmark detection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535C0A09-3319-4A9F-BEFD-A6AD006FC04E}"/>
              </a:ext>
            </a:extLst>
          </p:cNvPr>
          <p:cNvSpPr/>
          <p:nvPr/>
        </p:nvSpPr>
        <p:spPr>
          <a:xfrm>
            <a:off x="1583671" y="2944503"/>
            <a:ext cx="506297" cy="1362717"/>
          </a:xfrm>
          <a:custGeom>
            <a:avLst/>
            <a:gdLst>
              <a:gd name="connsiteX0" fmla="*/ 67769 w 506297"/>
              <a:gd name="connsiteY0" fmla="*/ 77217 h 1362717"/>
              <a:gd name="connsiteX1" fmla="*/ 61419 w 506297"/>
              <a:gd name="connsiteY1" fmla="*/ 115317 h 1362717"/>
              <a:gd name="connsiteX2" fmla="*/ 48719 w 506297"/>
              <a:gd name="connsiteY2" fmla="*/ 153417 h 1362717"/>
              <a:gd name="connsiteX3" fmla="*/ 42369 w 506297"/>
              <a:gd name="connsiteY3" fmla="*/ 172467 h 1362717"/>
              <a:gd name="connsiteX4" fmla="*/ 36019 w 506297"/>
              <a:gd name="connsiteY4" fmla="*/ 204217 h 1362717"/>
              <a:gd name="connsiteX5" fmla="*/ 23319 w 506297"/>
              <a:gd name="connsiteY5" fmla="*/ 242317 h 1362717"/>
              <a:gd name="connsiteX6" fmla="*/ 16969 w 506297"/>
              <a:gd name="connsiteY6" fmla="*/ 261367 h 1362717"/>
              <a:gd name="connsiteX7" fmla="*/ 10619 w 506297"/>
              <a:gd name="connsiteY7" fmla="*/ 642367 h 1362717"/>
              <a:gd name="connsiteX8" fmla="*/ 16969 w 506297"/>
              <a:gd name="connsiteY8" fmla="*/ 661417 h 1362717"/>
              <a:gd name="connsiteX9" fmla="*/ 29669 w 506297"/>
              <a:gd name="connsiteY9" fmla="*/ 718567 h 1362717"/>
              <a:gd name="connsiteX10" fmla="*/ 55069 w 506297"/>
              <a:gd name="connsiteY10" fmla="*/ 756667 h 1362717"/>
              <a:gd name="connsiteX11" fmla="*/ 67769 w 506297"/>
              <a:gd name="connsiteY11" fmla="*/ 775717 h 1362717"/>
              <a:gd name="connsiteX12" fmla="*/ 93169 w 506297"/>
              <a:gd name="connsiteY12" fmla="*/ 813817 h 1362717"/>
              <a:gd name="connsiteX13" fmla="*/ 99519 w 506297"/>
              <a:gd name="connsiteY13" fmla="*/ 832867 h 1362717"/>
              <a:gd name="connsiteX14" fmla="*/ 124919 w 506297"/>
              <a:gd name="connsiteY14" fmla="*/ 870967 h 1362717"/>
              <a:gd name="connsiteX15" fmla="*/ 137619 w 506297"/>
              <a:gd name="connsiteY15" fmla="*/ 890017 h 1362717"/>
              <a:gd name="connsiteX16" fmla="*/ 150319 w 506297"/>
              <a:gd name="connsiteY16" fmla="*/ 909067 h 1362717"/>
              <a:gd name="connsiteX17" fmla="*/ 156669 w 506297"/>
              <a:gd name="connsiteY17" fmla="*/ 928117 h 1362717"/>
              <a:gd name="connsiteX18" fmla="*/ 188419 w 506297"/>
              <a:gd name="connsiteY18" fmla="*/ 966217 h 1362717"/>
              <a:gd name="connsiteX19" fmla="*/ 194769 w 506297"/>
              <a:gd name="connsiteY19" fmla="*/ 991617 h 1362717"/>
              <a:gd name="connsiteX20" fmla="*/ 213819 w 506297"/>
              <a:gd name="connsiteY20" fmla="*/ 1048767 h 1362717"/>
              <a:gd name="connsiteX21" fmla="*/ 220169 w 506297"/>
              <a:gd name="connsiteY21" fmla="*/ 1067817 h 1362717"/>
              <a:gd name="connsiteX22" fmla="*/ 226519 w 506297"/>
              <a:gd name="connsiteY22" fmla="*/ 1086867 h 1362717"/>
              <a:gd name="connsiteX23" fmla="*/ 245569 w 506297"/>
              <a:gd name="connsiteY23" fmla="*/ 1156717 h 1362717"/>
              <a:gd name="connsiteX24" fmla="*/ 245569 w 506297"/>
              <a:gd name="connsiteY24" fmla="*/ 1156717 h 1362717"/>
              <a:gd name="connsiteX25" fmla="*/ 264619 w 506297"/>
              <a:gd name="connsiteY25" fmla="*/ 1220217 h 1362717"/>
              <a:gd name="connsiteX26" fmla="*/ 290019 w 506297"/>
              <a:gd name="connsiteY26" fmla="*/ 1296417 h 1362717"/>
              <a:gd name="connsiteX27" fmla="*/ 296369 w 506297"/>
              <a:gd name="connsiteY27" fmla="*/ 1315467 h 1362717"/>
              <a:gd name="connsiteX28" fmla="*/ 315419 w 506297"/>
              <a:gd name="connsiteY28" fmla="*/ 1328167 h 1362717"/>
              <a:gd name="connsiteX29" fmla="*/ 328119 w 506297"/>
              <a:gd name="connsiteY29" fmla="*/ 1347217 h 1362717"/>
              <a:gd name="connsiteX30" fmla="*/ 455119 w 506297"/>
              <a:gd name="connsiteY30" fmla="*/ 1353567 h 1362717"/>
              <a:gd name="connsiteX31" fmla="*/ 467819 w 506297"/>
              <a:gd name="connsiteY31" fmla="*/ 1328167 h 1362717"/>
              <a:gd name="connsiteX32" fmla="*/ 493219 w 506297"/>
              <a:gd name="connsiteY32" fmla="*/ 1290067 h 1362717"/>
              <a:gd name="connsiteX33" fmla="*/ 493219 w 506297"/>
              <a:gd name="connsiteY33" fmla="*/ 1137667 h 1362717"/>
              <a:gd name="connsiteX34" fmla="*/ 486869 w 506297"/>
              <a:gd name="connsiteY34" fmla="*/ 1118617 h 1362717"/>
              <a:gd name="connsiteX35" fmla="*/ 480519 w 506297"/>
              <a:gd name="connsiteY35" fmla="*/ 1067817 h 1362717"/>
              <a:gd name="connsiteX36" fmla="*/ 461469 w 506297"/>
              <a:gd name="connsiteY36" fmla="*/ 1010667 h 1362717"/>
              <a:gd name="connsiteX37" fmla="*/ 455119 w 506297"/>
              <a:gd name="connsiteY37" fmla="*/ 991617 h 1362717"/>
              <a:gd name="connsiteX38" fmla="*/ 448769 w 506297"/>
              <a:gd name="connsiteY38" fmla="*/ 972567 h 1362717"/>
              <a:gd name="connsiteX39" fmla="*/ 410669 w 506297"/>
              <a:gd name="connsiteY39" fmla="*/ 934467 h 1362717"/>
              <a:gd name="connsiteX40" fmla="*/ 391619 w 506297"/>
              <a:gd name="connsiteY40" fmla="*/ 896367 h 1362717"/>
              <a:gd name="connsiteX41" fmla="*/ 385269 w 506297"/>
              <a:gd name="connsiteY41" fmla="*/ 877317 h 1362717"/>
              <a:gd name="connsiteX42" fmla="*/ 353519 w 506297"/>
              <a:gd name="connsiteY42" fmla="*/ 832867 h 1362717"/>
              <a:gd name="connsiteX43" fmla="*/ 334469 w 506297"/>
              <a:gd name="connsiteY43" fmla="*/ 794767 h 1362717"/>
              <a:gd name="connsiteX44" fmla="*/ 315419 w 506297"/>
              <a:gd name="connsiteY44" fmla="*/ 731267 h 1362717"/>
              <a:gd name="connsiteX45" fmla="*/ 296369 w 506297"/>
              <a:gd name="connsiteY45" fmla="*/ 680467 h 1362717"/>
              <a:gd name="connsiteX46" fmla="*/ 277319 w 506297"/>
              <a:gd name="connsiteY46" fmla="*/ 591567 h 1362717"/>
              <a:gd name="connsiteX47" fmla="*/ 258269 w 506297"/>
              <a:gd name="connsiteY47" fmla="*/ 515367 h 1362717"/>
              <a:gd name="connsiteX48" fmla="*/ 251919 w 506297"/>
              <a:gd name="connsiteY48" fmla="*/ 489967 h 1362717"/>
              <a:gd name="connsiteX49" fmla="*/ 245569 w 506297"/>
              <a:gd name="connsiteY49" fmla="*/ 458217 h 1362717"/>
              <a:gd name="connsiteX50" fmla="*/ 232869 w 506297"/>
              <a:gd name="connsiteY50" fmla="*/ 388367 h 1362717"/>
              <a:gd name="connsiteX51" fmla="*/ 239219 w 506297"/>
              <a:gd name="connsiteY51" fmla="*/ 153417 h 1362717"/>
              <a:gd name="connsiteX52" fmla="*/ 245569 w 506297"/>
              <a:gd name="connsiteY52" fmla="*/ 128017 h 1362717"/>
              <a:gd name="connsiteX53" fmla="*/ 251919 w 506297"/>
              <a:gd name="connsiteY53" fmla="*/ 77217 h 1362717"/>
              <a:gd name="connsiteX54" fmla="*/ 245569 w 506297"/>
              <a:gd name="connsiteY54" fmla="*/ 7367 h 1362717"/>
              <a:gd name="connsiteX55" fmla="*/ 207469 w 506297"/>
              <a:gd name="connsiteY55" fmla="*/ 1017 h 1362717"/>
              <a:gd name="connsiteX56" fmla="*/ 93169 w 506297"/>
              <a:gd name="connsiteY56" fmla="*/ 7367 h 1362717"/>
              <a:gd name="connsiteX57" fmla="*/ 74119 w 506297"/>
              <a:gd name="connsiteY57" fmla="*/ 20067 h 1362717"/>
              <a:gd name="connsiteX58" fmla="*/ 67769 w 506297"/>
              <a:gd name="connsiteY58" fmla="*/ 77217 h 136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6297" h="1362717">
                <a:moveTo>
                  <a:pt x="67769" y="77217"/>
                </a:moveTo>
                <a:cubicBezTo>
                  <a:pt x="65652" y="93092"/>
                  <a:pt x="64542" y="102826"/>
                  <a:pt x="61419" y="115317"/>
                </a:cubicBezTo>
                <a:cubicBezTo>
                  <a:pt x="58172" y="128304"/>
                  <a:pt x="52952" y="140717"/>
                  <a:pt x="48719" y="153417"/>
                </a:cubicBezTo>
                <a:cubicBezTo>
                  <a:pt x="46602" y="159767"/>
                  <a:pt x="43682" y="165903"/>
                  <a:pt x="42369" y="172467"/>
                </a:cubicBezTo>
                <a:cubicBezTo>
                  <a:pt x="40252" y="183050"/>
                  <a:pt x="38859" y="193804"/>
                  <a:pt x="36019" y="204217"/>
                </a:cubicBezTo>
                <a:cubicBezTo>
                  <a:pt x="32497" y="217132"/>
                  <a:pt x="27552" y="229617"/>
                  <a:pt x="23319" y="242317"/>
                </a:cubicBezTo>
                <a:lnTo>
                  <a:pt x="16969" y="261367"/>
                </a:lnTo>
                <a:cubicBezTo>
                  <a:pt x="-8035" y="436397"/>
                  <a:pt x="-1160" y="353787"/>
                  <a:pt x="10619" y="642367"/>
                </a:cubicBezTo>
                <a:cubicBezTo>
                  <a:pt x="10892" y="649055"/>
                  <a:pt x="15517" y="654883"/>
                  <a:pt x="16969" y="661417"/>
                </a:cubicBezTo>
                <a:cubicBezTo>
                  <a:pt x="19649" y="673478"/>
                  <a:pt x="21727" y="704272"/>
                  <a:pt x="29669" y="718567"/>
                </a:cubicBezTo>
                <a:cubicBezTo>
                  <a:pt x="37082" y="731910"/>
                  <a:pt x="46602" y="743967"/>
                  <a:pt x="55069" y="756667"/>
                </a:cubicBezTo>
                <a:cubicBezTo>
                  <a:pt x="59302" y="763017"/>
                  <a:pt x="65356" y="768477"/>
                  <a:pt x="67769" y="775717"/>
                </a:cubicBezTo>
                <a:cubicBezTo>
                  <a:pt x="76959" y="803286"/>
                  <a:pt x="69386" y="790034"/>
                  <a:pt x="93169" y="813817"/>
                </a:cubicBezTo>
                <a:cubicBezTo>
                  <a:pt x="95286" y="820167"/>
                  <a:pt x="96268" y="827016"/>
                  <a:pt x="99519" y="832867"/>
                </a:cubicBezTo>
                <a:cubicBezTo>
                  <a:pt x="106932" y="846210"/>
                  <a:pt x="116452" y="858267"/>
                  <a:pt x="124919" y="870967"/>
                </a:cubicBezTo>
                <a:lnTo>
                  <a:pt x="137619" y="890017"/>
                </a:lnTo>
                <a:cubicBezTo>
                  <a:pt x="141852" y="896367"/>
                  <a:pt x="147906" y="901827"/>
                  <a:pt x="150319" y="909067"/>
                </a:cubicBezTo>
                <a:cubicBezTo>
                  <a:pt x="152436" y="915417"/>
                  <a:pt x="153676" y="922130"/>
                  <a:pt x="156669" y="928117"/>
                </a:cubicBezTo>
                <a:cubicBezTo>
                  <a:pt x="165510" y="945798"/>
                  <a:pt x="174375" y="952173"/>
                  <a:pt x="188419" y="966217"/>
                </a:cubicBezTo>
                <a:cubicBezTo>
                  <a:pt x="190536" y="974684"/>
                  <a:pt x="192261" y="983258"/>
                  <a:pt x="194769" y="991617"/>
                </a:cubicBezTo>
                <a:lnTo>
                  <a:pt x="213819" y="1048767"/>
                </a:lnTo>
                <a:lnTo>
                  <a:pt x="220169" y="1067817"/>
                </a:lnTo>
                <a:cubicBezTo>
                  <a:pt x="222286" y="1074167"/>
                  <a:pt x="225206" y="1080303"/>
                  <a:pt x="226519" y="1086867"/>
                </a:cubicBezTo>
                <a:cubicBezTo>
                  <a:pt x="235494" y="1131744"/>
                  <a:pt x="229456" y="1108378"/>
                  <a:pt x="245569" y="1156717"/>
                </a:cubicBezTo>
                <a:lnTo>
                  <a:pt x="245569" y="1156717"/>
                </a:lnTo>
                <a:cubicBezTo>
                  <a:pt x="255166" y="1195104"/>
                  <a:pt x="249159" y="1173838"/>
                  <a:pt x="264619" y="1220217"/>
                </a:cubicBezTo>
                <a:lnTo>
                  <a:pt x="290019" y="1296417"/>
                </a:lnTo>
                <a:cubicBezTo>
                  <a:pt x="292136" y="1302767"/>
                  <a:pt x="290800" y="1311754"/>
                  <a:pt x="296369" y="1315467"/>
                </a:cubicBezTo>
                <a:lnTo>
                  <a:pt x="315419" y="1328167"/>
                </a:lnTo>
                <a:cubicBezTo>
                  <a:pt x="319652" y="1334517"/>
                  <a:pt x="322256" y="1342331"/>
                  <a:pt x="328119" y="1347217"/>
                </a:cubicBezTo>
                <a:cubicBezTo>
                  <a:pt x="363125" y="1376389"/>
                  <a:pt x="418433" y="1355860"/>
                  <a:pt x="455119" y="1353567"/>
                </a:cubicBezTo>
                <a:cubicBezTo>
                  <a:pt x="459352" y="1345100"/>
                  <a:pt x="462949" y="1336284"/>
                  <a:pt x="467819" y="1328167"/>
                </a:cubicBezTo>
                <a:cubicBezTo>
                  <a:pt x="475672" y="1315079"/>
                  <a:pt x="493219" y="1290067"/>
                  <a:pt x="493219" y="1290067"/>
                </a:cubicBezTo>
                <a:cubicBezTo>
                  <a:pt x="510370" y="1204314"/>
                  <a:pt x="510941" y="1238090"/>
                  <a:pt x="493219" y="1137667"/>
                </a:cubicBezTo>
                <a:cubicBezTo>
                  <a:pt x="492056" y="1131075"/>
                  <a:pt x="488986" y="1124967"/>
                  <a:pt x="486869" y="1118617"/>
                </a:cubicBezTo>
                <a:cubicBezTo>
                  <a:pt x="484752" y="1101684"/>
                  <a:pt x="484095" y="1084503"/>
                  <a:pt x="480519" y="1067817"/>
                </a:cubicBezTo>
                <a:lnTo>
                  <a:pt x="461469" y="1010667"/>
                </a:lnTo>
                <a:lnTo>
                  <a:pt x="455119" y="991617"/>
                </a:lnTo>
                <a:cubicBezTo>
                  <a:pt x="453002" y="985267"/>
                  <a:pt x="453502" y="977300"/>
                  <a:pt x="448769" y="972567"/>
                </a:cubicBezTo>
                <a:lnTo>
                  <a:pt x="410669" y="934467"/>
                </a:lnTo>
                <a:cubicBezTo>
                  <a:pt x="394708" y="886584"/>
                  <a:pt x="416238" y="945606"/>
                  <a:pt x="391619" y="896367"/>
                </a:cubicBezTo>
                <a:cubicBezTo>
                  <a:pt x="388626" y="890380"/>
                  <a:pt x="388262" y="883304"/>
                  <a:pt x="385269" y="877317"/>
                </a:cubicBezTo>
                <a:cubicBezTo>
                  <a:pt x="380626" y="868032"/>
                  <a:pt x="357833" y="838620"/>
                  <a:pt x="353519" y="832867"/>
                </a:cubicBezTo>
                <a:cubicBezTo>
                  <a:pt x="330361" y="763392"/>
                  <a:pt x="367295" y="868625"/>
                  <a:pt x="334469" y="794767"/>
                </a:cubicBezTo>
                <a:cubicBezTo>
                  <a:pt x="322397" y="767604"/>
                  <a:pt x="322807" y="757126"/>
                  <a:pt x="315419" y="731267"/>
                </a:cubicBezTo>
                <a:cubicBezTo>
                  <a:pt x="306502" y="700056"/>
                  <a:pt x="309789" y="720726"/>
                  <a:pt x="296369" y="680467"/>
                </a:cubicBezTo>
                <a:cubicBezTo>
                  <a:pt x="290542" y="662987"/>
                  <a:pt x="277487" y="592239"/>
                  <a:pt x="277319" y="591567"/>
                </a:cubicBezTo>
                <a:lnTo>
                  <a:pt x="258269" y="515367"/>
                </a:lnTo>
                <a:cubicBezTo>
                  <a:pt x="256152" y="506900"/>
                  <a:pt x="253631" y="498525"/>
                  <a:pt x="251919" y="489967"/>
                </a:cubicBezTo>
                <a:cubicBezTo>
                  <a:pt x="249802" y="479384"/>
                  <a:pt x="247500" y="468836"/>
                  <a:pt x="245569" y="458217"/>
                </a:cubicBezTo>
                <a:cubicBezTo>
                  <a:pt x="229320" y="368849"/>
                  <a:pt x="248554" y="466794"/>
                  <a:pt x="232869" y="388367"/>
                </a:cubicBezTo>
                <a:cubicBezTo>
                  <a:pt x="234986" y="310050"/>
                  <a:pt x="235402" y="231669"/>
                  <a:pt x="239219" y="153417"/>
                </a:cubicBezTo>
                <a:cubicBezTo>
                  <a:pt x="239644" y="144700"/>
                  <a:pt x="244134" y="136625"/>
                  <a:pt x="245569" y="128017"/>
                </a:cubicBezTo>
                <a:cubicBezTo>
                  <a:pt x="248374" y="111184"/>
                  <a:pt x="249802" y="94150"/>
                  <a:pt x="251919" y="77217"/>
                </a:cubicBezTo>
                <a:cubicBezTo>
                  <a:pt x="249802" y="53934"/>
                  <a:pt x="257349" y="27562"/>
                  <a:pt x="245569" y="7367"/>
                </a:cubicBezTo>
                <a:cubicBezTo>
                  <a:pt x="239082" y="-3754"/>
                  <a:pt x="220344" y="1017"/>
                  <a:pt x="207469" y="1017"/>
                </a:cubicBezTo>
                <a:cubicBezTo>
                  <a:pt x="169310" y="1017"/>
                  <a:pt x="131269" y="5250"/>
                  <a:pt x="93169" y="7367"/>
                </a:cubicBezTo>
                <a:cubicBezTo>
                  <a:pt x="86819" y="11600"/>
                  <a:pt x="78887" y="14108"/>
                  <a:pt x="74119" y="20067"/>
                </a:cubicBezTo>
                <a:cubicBezTo>
                  <a:pt x="65092" y="31351"/>
                  <a:pt x="69886" y="61342"/>
                  <a:pt x="67769" y="77217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743FB16C-E33C-4FD6-9519-7784BC4C458B}"/>
              </a:ext>
            </a:extLst>
          </p:cNvPr>
          <p:cNvSpPr/>
          <p:nvPr/>
        </p:nvSpPr>
        <p:spPr>
          <a:xfrm>
            <a:off x="6182930" y="2786770"/>
            <a:ext cx="279400" cy="1498600"/>
          </a:xfrm>
          <a:custGeom>
            <a:avLst/>
            <a:gdLst>
              <a:gd name="connsiteX0" fmla="*/ 215900 w 279400"/>
              <a:gd name="connsiteY0" fmla="*/ 95250 h 1498600"/>
              <a:gd name="connsiteX1" fmla="*/ 228600 w 279400"/>
              <a:gd name="connsiteY1" fmla="*/ 323850 h 1498600"/>
              <a:gd name="connsiteX2" fmla="*/ 241300 w 279400"/>
              <a:gd name="connsiteY2" fmla="*/ 406400 h 1498600"/>
              <a:gd name="connsiteX3" fmla="*/ 247650 w 279400"/>
              <a:gd name="connsiteY3" fmla="*/ 425450 h 1498600"/>
              <a:gd name="connsiteX4" fmla="*/ 260350 w 279400"/>
              <a:gd name="connsiteY4" fmla="*/ 552450 h 1498600"/>
              <a:gd name="connsiteX5" fmla="*/ 273050 w 279400"/>
              <a:gd name="connsiteY5" fmla="*/ 692150 h 1498600"/>
              <a:gd name="connsiteX6" fmla="*/ 279400 w 279400"/>
              <a:gd name="connsiteY6" fmla="*/ 806450 h 1498600"/>
              <a:gd name="connsiteX7" fmla="*/ 273050 w 279400"/>
              <a:gd name="connsiteY7" fmla="*/ 1250950 h 1498600"/>
              <a:gd name="connsiteX8" fmla="*/ 266700 w 279400"/>
              <a:gd name="connsiteY8" fmla="*/ 1270000 h 1498600"/>
              <a:gd name="connsiteX9" fmla="*/ 247650 w 279400"/>
              <a:gd name="connsiteY9" fmla="*/ 1289050 h 1498600"/>
              <a:gd name="connsiteX10" fmla="*/ 228600 w 279400"/>
              <a:gd name="connsiteY10" fmla="*/ 1339850 h 1498600"/>
              <a:gd name="connsiteX11" fmla="*/ 215900 w 279400"/>
              <a:gd name="connsiteY11" fmla="*/ 1377950 h 1498600"/>
              <a:gd name="connsiteX12" fmla="*/ 190500 w 279400"/>
              <a:gd name="connsiteY12" fmla="*/ 1416050 h 1498600"/>
              <a:gd name="connsiteX13" fmla="*/ 171450 w 279400"/>
              <a:gd name="connsiteY13" fmla="*/ 1422400 h 1498600"/>
              <a:gd name="connsiteX14" fmla="*/ 152400 w 279400"/>
              <a:gd name="connsiteY14" fmla="*/ 1460500 h 1498600"/>
              <a:gd name="connsiteX15" fmla="*/ 133350 w 279400"/>
              <a:gd name="connsiteY15" fmla="*/ 1473200 h 1498600"/>
              <a:gd name="connsiteX16" fmla="*/ 114300 w 279400"/>
              <a:gd name="connsiteY16" fmla="*/ 1479550 h 1498600"/>
              <a:gd name="connsiteX17" fmla="*/ 76200 w 279400"/>
              <a:gd name="connsiteY17" fmla="*/ 1498600 h 1498600"/>
              <a:gd name="connsiteX18" fmla="*/ 31750 w 279400"/>
              <a:gd name="connsiteY18" fmla="*/ 1492250 h 1498600"/>
              <a:gd name="connsiteX19" fmla="*/ 12700 w 279400"/>
              <a:gd name="connsiteY19" fmla="*/ 1454150 h 1498600"/>
              <a:gd name="connsiteX20" fmla="*/ 0 w 279400"/>
              <a:gd name="connsiteY20" fmla="*/ 1435100 h 1498600"/>
              <a:gd name="connsiteX21" fmla="*/ 6350 w 279400"/>
              <a:gd name="connsiteY21" fmla="*/ 1174750 h 1498600"/>
              <a:gd name="connsiteX22" fmla="*/ 12700 w 279400"/>
              <a:gd name="connsiteY22" fmla="*/ 1155700 h 1498600"/>
              <a:gd name="connsiteX23" fmla="*/ 19050 w 279400"/>
              <a:gd name="connsiteY23" fmla="*/ 1130300 h 1498600"/>
              <a:gd name="connsiteX24" fmla="*/ 38100 w 279400"/>
              <a:gd name="connsiteY24" fmla="*/ 1123950 h 1498600"/>
              <a:gd name="connsiteX25" fmla="*/ 63500 w 279400"/>
              <a:gd name="connsiteY25" fmla="*/ 1085850 h 1498600"/>
              <a:gd name="connsiteX26" fmla="*/ 76200 w 279400"/>
              <a:gd name="connsiteY26" fmla="*/ 1060450 h 1498600"/>
              <a:gd name="connsiteX27" fmla="*/ 101600 w 279400"/>
              <a:gd name="connsiteY27" fmla="*/ 1022350 h 1498600"/>
              <a:gd name="connsiteX28" fmla="*/ 107950 w 279400"/>
              <a:gd name="connsiteY28" fmla="*/ 958850 h 1498600"/>
              <a:gd name="connsiteX29" fmla="*/ 114300 w 279400"/>
              <a:gd name="connsiteY29" fmla="*/ 908050 h 1498600"/>
              <a:gd name="connsiteX30" fmla="*/ 120650 w 279400"/>
              <a:gd name="connsiteY30" fmla="*/ 831850 h 1498600"/>
              <a:gd name="connsiteX31" fmla="*/ 114300 w 279400"/>
              <a:gd name="connsiteY31" fmla="*/ 641350 h 1498600"/>
              <a:gd name="connsiteX32" fmla="*/ 101600 w 279400"/>
              <a:gd name="connsiteY32" fmla="*/ 584200 h 1498600"/>
              <a:gd name="connsiteX33" fmla="*/ 95250 w 279400"/>
              <a:gd name="connsiteY33" fmla="*/ 552450 h 1498600"/>
              <a:gd name="connsiteX34" fmla="*/ 88900 w 279400"/>
              <a:gd name="connsiteY34" fmla="*/ 527050 h 1498600"/>
              <a:gd name="connsiteX35" fmla="*/ 76200 w 279400"/>
              <a:gd name="connsiteY35" fmla="*/ 431800 h 1498600"/>
              <a:gd name="connsiteX36" fmla="*/ 63500 w 279400"/>
              <a:gd name="connsiteY36" fmla="*/ 374650 h 1498600"/>
              <a:gd name="connsiteX37" fmla="*/ 50800 w 279400"/>
              <a:gd name="connsiteY37" fmla="*/ 273050 h 1498600"/>
              <a:gd name="connsiteX38" fmla="*/ 44450 w 279400"/>
              <a:gd name="connsiteY38" fmla="*/ 196850 h 1498600"/>
              <a:gd name="connsiteX39" fmla="*/ 38100 w 279400"/>
              <a:gd name="connsiteY39" fmla="*/ 177800 h 1498600"/>
              <a:gd name="connsiteX40" fmla="*/ 31750 w 279400"/>
              <a:gd name="connsiteY40" fmla="*/ 139700 h 1498600"/>
              <a:gd name="connsiteX41" fmla="*/ 38100 w 279400"/>
              <a:gd name="connsiteY41" fmla="*/ 25400 h 1498600"/>
              <a:gd name="connsiteX42" fmla="*/ 50800 w 279400"/>
              <a:gd name="connsiteY42" fmla="*/ 6350 h 1498600"/>
              <a:gd name="connsiteX43" fmla="*/ 76200 w 279400"/>
              <a:gd name="connsiteY43" fmla="*/ 0 h 1498600"/>
              <a:gd name="connsiteX44" fmla="*/ 146050 w 279400"/>
              <a:gd name="connsiteY44" fmla="*/ 12700 h 1498600"/>
              <a:gd name="connsiteX45" fmla="*/ 165100 w 279400"/>
              <a:gd name="connsiteY45" fmla="*/ 19050 h 1498600"/>
              <a:gd name="connsiteX46" fmla="*/ 184150 w 279400"/>
              <a:gd name="connsiteY46" fmla="*/ 38100 h 1498600"/>
              <a:gd name="connsiteX47" fmla="*/ 215900 w 279400"/>
              <a:gd name="connsiteY47" fmla="*/ 9525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9400" h="1498600">
                <a:moveTo>
                  <a:pt x="215900" y="95250"/>
                </a:moveTo>
                <a:cubicBezTo>
                  <a:pt x="223308" y="142875"/>
                  <a:pt x="211075" y="201173"/>
                  <a:pt x="228600" y="323850"/>
                </a:cubicBezTo>
                <a:cubicBezTo>
                  <a:pt x="233741" y="359837"/>
                  <a:pt x="233215" y="374058"/>
                  <a:pt x="241300" y="406400"/>
                </a:cubicBezTo>
                <a:cubicBezTo>
                  <a:pt x="242923" y="412894"/>
                  <a:pt x="245533" y="419100"/>
                  <a:pt x="247650" y="425450"/>
                </a:cubicBezTo>
                <a:lnTo>
                  <a:pt x="260350" y="552450"/>
                </a:lnTo>
                <a:cubicBezTo>
                  <a:pt x="265172" y="600667"/>
                  <a:pt x="269803" y="643451"/>
                  <a:pt x="273050" y="692150"/>
                </a:cubicBezTo>
                <a:cubicBezTo>
                  <a:pt x="275588" y="730224"/>
                  <a:pt x="277283" y="768350"/>
                  <a:pt x="279400" y="806450"/>
                </a:cubicBezTo>
                <a:cubicBezTo>
                  <a:pt x="277283" y="954617"/>
                  <a:pt x="277108" y="1102824"/>
                  <a:pt x="273050" y="1250950"/>
                </a:cubicBezTo>
                <a:cubicBezTo>
                  <a:pt x="272867" y="1257641"/>
                  <a:pt x="270413" y="1264431"/>
                  <a:pt x="266700" y="1270000"/>
                </a:cubicBezTo>
                <a:cubicBezTo>
                  <a:pt x="261719" y="1277472"/>
                  <a:pt x="252870" y="1281742"/>
                  <a:pt x="247650" y="1289050"/>
                </a:cubicBezTo>
                <a:cubicBezTo>
                  <a:pt x="232966" y="1309608"/>
                  <a:pt x="235477" y="1316928"/>
                  <a:pt x="228600" y="1339850"/>
                </a:cubicBezTo>
                <a:cubicBezTo>
                  <a:pt x="224753" y="1352672"/>
                  <a:pt x="223326" y="1366811"/>
                  <a:pt x="215900" y="1377950"/>
                </a:cubicBezTo>
                <a:cubicBezTo>
                  <a:pt x="207433" y="1390650"/>
                  <a:pt x="204980" y="1411223"/>
                  <a:pt x="190500" y="1416050"/>
                </a:cubicBezTo>
                <a:lnTo>
                  <a:pt x="171450" y="1422400"/>
                </a:lnTo>
                <a:cubicBezTo>
                  <a:pt x="166285" y="1437894"/>
                  <a:pt x="164710" y="1448190"/>
                  <a:pt x="152400" y="1460500"/>
                </a:cubicBezTo>
                <a:cubicBezTo>
                  <a:pt x="147004" y="1465896"/>
                  <a:pt x="140176" y="1469787"/>
                  <a:pt x="133350" y="1473200"/>
                </a:cubicBezTo>
                <a:cubicBezTo>
                  <a:pt x="127363" y="1476193"/>
                  <a:pt x="120287" y="1476557"/>
                  <a:pt x="114300" y="1479550"/>
                </a:cubicBezTo>
                <a:cubicBezTo>
                  <a:pt x="65061" y="1504169"/>
                  <a:pt x="124083" y="1482639"/>
                  <a:pt x="76200" y="1498600"/>
                </a:cubicBezTo>
                <a:cubicBezTo>
                  <a:pt x="61383" y="1496483"/>
                  <a:pt x="45427" y="1498329"/>
                  <a:pt x="31750" y="1492250"/>
                </a:cubicBezTo>
                <a:cubicBezTo>
                  <a:pt x="20051" y="1487051"/>
                  <a:pt x="17329" y="1463408"/>
                  <a:pt x="12700" y="1454150"/>
                </a:cubicBezTo>
                <a:cubicBezTo>
                  <a:pt x="9287" y="1447324"/>
                  <a:pt x="4233" y="1441450"/>
                  <a:pt x="0" y="1435100"/>
                </a:cubicBezTo>
                <a:cubicBezTo>
                  <a:pt x="2117" y="1348317"/>
                  <a:pt x="2408" y="1261470"/>
                  <a:pt x="6350" y="1174750"/>
                </a:cubicBezTo>
                <a:cubicBezTo>
                  <a:pt x="6654" y="1168063"/>
                  <a:pt x="10861" y="1162136"/>
                  <a:pt x="12700" y="1155700"/>
                </a:cubicBezTo>
                <a:cubicBezTo>
                  <a:pt x="15098" y="1147309"/>
                  <a:pt x="13598" y="1137115"/>
                  <a:pt x="19050" y="1130300"/>
                </a:cubicBezTo>
                <a:cubicBezTo>
                  <a:pt x="23231" y="1125073"/>
                  <a:pt x="31750" y="1126067"/>
                  <a:pt x="38100" y="1123950"/>
                </a:cubicBezTo>
                <a:cubicBezTo>
                  <a:pt x="51722" y="1083085"/>
                  <a:pt x="33771" y="1127470"/>
                  <a:pt x="63500" y="1085850"/>
                </a:cubicBezTo>
                <a:cubicBezTo>
                  <a:pt x="69002" y="1078147"/>
                  <a:pt x="71330" y="1068567"/>
                  <a:pt x="76200" y="1060450"/>
                </a:cubicBezTo>
                <a:cubicBezTo>
                  <a:pt x="84053" y="1047362"/>
                  <a:pt x="101600" y="1022350"/>
                  <a:pt x="101600" y="1022350"/>
                </a:cubicBezTo>
                <a:cubicBezTo>
                  <a:pt x="103717" y="1001183"/>
                  <a:pt x="105601" y="979992"/>
                  <a:pt x="107950" y="958850"/>
                </a:cubicBezTo>
                <a:cubicBezTo>
                  <a:pt x="109835" y="941889"/>
                  <a:pt x="112602" y="925030"/>
                  <a:pt x="114300" y="908050"/>
                </a:cubicBezTo>
                <a:cubicBezTo>
                  <a:pt x="116836" y="882688"/>
                  <a:pt x="118533" y="857250"/>
                  <a:pt x="120650" y="831850"/>
                </a:cubicBezTo>
                <a:cubicBezTo>
                  <a:pt x="118533" y="768350"/>
                  <a:pt x="119173" y="704698"/>
                  <a:pt x="114300" y="641350"/>
                </a:cubicBezTo>
                <a:cubicBezTo>
                  <a:pt x="112803" y="621893"/>
                  <a:pt x="105689" y="603282"/>
                  <a:pt x="101600" y="584200"/>
                </a:cubicBezTo>
                <a:cubicBezTo>
                  <a:pt x="99339" y="573647"/>
                  <a:pt x="97591" y="562986"/>
                  <a:pt x="95250" y="552450"/>
                </a:cubicBezTo>
                <a:cubicBezTo>
                  <a:pt x="93357" y="543931"/>
                  <a:pt x="90335" y="535658"/>
                  <a:pt x="88900" y="527050"/>
                </a:cubicBezTo>
                <a:cubicBezTo>
                  <a:pt x="84264" y="499235"/>
                  <a:pt x="81832" y="459958"/>
                  <a:pt x="76200" y="431800"/>
                </a:cubicBezTo>
                <a:cubicBezTo>
                  <a:pt x="62590" y="363750"/>
                  <a:pt x="77084" y="490111"/>
                  <a:pt x="63500" y="374650"/>
                </a:cubicBezTo>
                <a:cubicBezTo>
                  <a:pt x="50939" y="267883"/>
                  <a:pt x="64151" y="339806"/>
                  <a:pt x="50800" y="273050"/>
                </a:cubicBezTo>
                <a:cubicBezTo>
                  <a:pt x="48683" y="247650"/>
                  <a:pt x="47819" y="222114"/>
                  <a:pt x="44450" y="196850"/>
                </a:cubicBezTo>
                <a:cubicBezTo>
                  <a:pt x="43565" y="190215"/>
                  <a:pt x="39552" y="184334"/>
                  <a:pt x="38100" y="177800"/>
                </a:cubicBezTo>
                <a:cubicBezTo>
                  <a:pt x="35307" y="165231"/>
                  <a:pt x="33867" y="152400"/>
                  <a:pt x="31750" y="139700"/>
                </a:cubicBezTo>
                <a:cubicBezTo>
                  <a:pt x="33867" y="101600"/>
                  <a:pt x="32704" y="63175"/>
                  <a:pt x="38100" y="25400"/>
                </a:cubicBezTo>
                <a:cubicBezTo>
                  <a:pt x="39179" y="17845"/>
                  <a:pt x="44450" y="10583"/>
                  <a:pt x="50800" y="6350"/>
                </a:cubicBezTo>
                <a:cubicBezTo>
                  <a:pt x="58062" y="1509"/>
                  <a:pt x="67733" y="2117"/>
                  <a:pt x="76200" y="0"/>
                </a:cubicBezTo>
                <a:cubicBezTo>
                  <a:pt x="93184" y="2831"/>
                  <a:pt x="128300" y="8262"/>
                  <a:pt x="146050" y="12700"/>
                </a:cubicBezTo>
                <a:cubicBezTo>
                  <a:pt x="152544" y="14323"/>
                  <a:pt x="158750" y="16933"/>
                  <a:pt x="165100" y="19050"/>
                </a:cubicBezTo>
                <a:cubicBezTo>
                  <a:pt x="171450" y="25400"/>
                  <a:pt x="179169" y="30628"/>
                  <a:pt x="184150" y="38100"/>
                </a:cubicBezTo>
                <a:cubicBezTo>
                  <a:pt x="194516" y="53649"/>
                  <a:pt x="208492" y="47625"/>
                  <a:pt x="215900" y="95250"/>
                </a:cubicBezTo>
                <a:close/>
              </a:path>
            </a:pathLst>
          </a:cu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1049B08F-8981-4FB7-86E2-F521AD9813DA}"/>
              </a:ext>
            </a:extLst>
          </p:cNvPr>
          <p:cNvSpPr/>
          <p:nvPr/>
        </p:nvSpPr>
        <p:spPr>
          <a:xfrm rot="13263844">
            <a:off x="1818931" y="4788992"/>
            <a:ext cx="2695516" cy="330943"/>
          </a:xfrm>
          <a:prstGeom prst="rightArrow">
            <a:avLst>
              <a:gd name="adj1" fmla="val 36106"/>
              <a:gd name="adj2" fmla="val 81365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26A88459-F614-4FEE-95CE-F814628043A2}"/>
              </a:ext>
            </a:extLst>
          </p:cNvPr>
          <p:cNvSpPr/>
          <p:nvPr/>
        </p:nvSpPr>
        <p:spPr>
          <a:xfrm rot="13263844">
            <a:off x="6161264" y="4788992"/>
            <a:ext cx="2695516" cy="330943"/>
          </a:xfrm>
          <a:prstGeom prst="rightArrow">
            <a:avLst>
              <a:gd name="adj1" fmla="val 36866"/>
              <a:gd name="adj2" fmla="val 80748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5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004A06-E639-4EC3-9395-9DFDBB7EB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540"/>
            <a:ext cx="10515600" cy="207016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Limitations </a:t>
            </a:r>
            <a:r>
              <a:rPr kumimoji="1" lang="en-US" altLang="ja-JP" dirty="0"/>
              <a:t>of 2D facial Landmarks: </a:t>
            </a:r>
            <a:r>
              <a:rPr kumimoji="1" lang="en-US" altLang="ja-JP" b="1" dirty="0"/>
              <a:t>Weak to head </a:t>
            </a:r>
            <a:r>
              <a:rPr kumimoji="1" lang="en-US" altLang="ja-JP" b="1" dirty="0" smtClean="0"/>
              <a:t>rotations</a:t>
            </a:r>
            <a:endParaRPr kumimoji="1" lang="en-US" altLang="ja-JP" b="1" dirty="0"/>
          </a:p>
          <a:p>
            <a:r>
              <a:rPr lang="en-US" altLang="ja-JP" dirty="0"/>
              <a:t>Landmarks have </a:t>
            </a:r>
            <a:r>
              <a:rPr lang="en-US" altLang="ja-JP" b="1" dirty="0">
                <a:solidFill>
                  <a:schemeClr val="accent1"/>
                </a:solidFill>
              </a:rPr>
              <a:t>no</a:t>
            </a:r>
            <a:r>
              <a:rPr lang="en-US" altLang="ja-JP" dirty="0"/>
              <a:t> </a:t>
            </a:r>
            <a:r>
              <a:rPr lang="en-US" altLang="ja-JP" b="1" dirty="0">
                <a:solidFill>
                  <a:schemeClr val="accent1"/>
                </a:solidFill>
              </a:rPr>
              <a:t>consistency.</a:t>
            </a:r>
          </a:p>
          <a:p>
            <a:r>
              <a:rPr lang="en-US" altLang="ja-JP" dirty="0"/>
              <a:t>Detection</a:t>
            </a:r>
            <a:r>
              <a:rPr lang="en-US" altLang="ja-JP" b="1" dirty="0">
                <a:solidFill>
                  <a:schemeClr val="accent2"/>
                </a:solidFill>
              </a:rPr>
              <a:t> failure</a:t>
            </a:r>
          </a:p>
          <a:p>
            <a:r>
              <a:rPr lang="en-US" altLang="ja-JP" dirty="0"/>
              <a:t>Detection</a:t>
            </a:r>
            <a:r>
              <a:rPr lang="en-US" altLang="ja-JP" b="1" dirty="0">
                <a:solidFill>
                  <a:schemeClr val="accent2"/>
                </a:solidFill>
              </a:rPr>
              <a:t> lost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6AE1C08-E7FB-4A9F-A6A6-2FF36CDED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669" y="2959028"/>
            <a:ext cx="6834632" cy="3661986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1EAFF77E-A8DC-4F5F-902A-B7E6E41348E5}"/>
              </a:ext>
            </a:extLst>
          </p:cNvPr>
          <p:cNvSpPr/>
          <p:nvPr/>
        </p:nvSpPr>
        <p:spPr>
          <a:xfrm rot="20888517">
            <a:off x="6485302" y="3498659"/>
            <a:ext cx="340241" cy="71238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BBF0F65-2B92-44E3-955C-E41BCBB4F5FB}"/>
              </a:ext>
            </a:extLst>
          </p:cNvPr>
          <p:cNvSpPr/>
          <p:nvPr/>
        </p:nvSpPr>
        <p:spPr>
          <a:xfrm rot="20888517">
            <a:off x="7992183" y="3496795"/>
            <a:ext cx="340241" cy="71238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462E46-19BC-4E46-86B6-6B6F16CA5B8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582230" y="2916839"/>
            <a:ext cx="364474" cy="589421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C2745A8-AFC3-4660-9CD2-C68F494AF9A3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922621" y="2893686"/>
            <a:ext cx="166490" cy="61071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D1514A-7655-43C6-9ECD-E429E09ACD3B}"/>
              </a:ext>
            </a:extLst>
          </p:cNvPr>
          <p:cNvSpPr txBox="1"/>
          <p:nvPr/>
        </p:nvSpPr>
        <p:spPr>
          <a:xfrm>
            <a:off x="6517979" y="2666279"/>
            <a:ext cx="277621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No consistency</a:t>
            </a:r>
            <a:endParaRPr kumimoji="1" lang="ja-JP" alt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7EB7184-2FFE-4054-B84C-8B5C6B597053}"/>
              </a:ext>
            </a:extLst>
          </p:cNvPr>
          <p:cNvSpPr txBox="1"/>
          <p:nvPr/>
        </p:nvSpPr>
        <p:spPr>
          <a:xfrm>
            <a:off x="4878319" y="2666279"/>
            <a:ext cx="143007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Failure</a:t>
            </a:r>
            <a:endParaRPr kumimoji="1" lang="ja-JP" alt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CAB9357-2505-463C-91CA-8FCC71F64ED8}"/>
              </a:ext>
            </a:extLst>
          </p:cNvPr>
          <p:cNvSpPr txBox="1"/>
          <p:nvPr/>
        </p:nvSpPr>
        <p:spPr>
          <a:xfrm>
            <a:off x="10432513" y="2666279"/>
            <a:ext cx="143007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Lost</a:t>
            </a:r>
            <a:endParaRPr kumimoji="1" lang="ja-JP" alt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42835F4-D37A-416D-975F-63BB0713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2D and 3D facial landmark detection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BECE1ED-3AF9-4B13-BA82-67311A8EAD90}"/>
              </a:ext>
            </a:extLst>
          </p:cNvPr>
          <p:cNvSpPr txBox="1"/>
          <p:nvPr/>
        </p:nvSpPr>
        <p:spPr>
          <a:xfrm>
            <a:off x="263330" y="4665314"/>
            <a:ext cx="4330801" cy="156966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3D facial landmarks </a:t>
            </a:r>
            <a:br>
              <a:rPr kumimoji="1"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detection overcomes </a:t>
            </a:r>
          </a:p>
          <a:p>
            <a:pPr algn="ctr"/>
            <a:r>
              <a:rPr kumimoji="1"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such </a:t>
            </a:r>
            <a:r>
              <a:rPr kumimoji="1" lang="en-US" altLang="ja-JP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limitations</a:t>
            </a:r>
            <a:r>
              <a:rPr kumimoji="1"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kumimoji="1" lang="ja-JP" altLang="en-US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542963-99BF-488C-BB47-2101BC2796E6}"/>
              </a:ext>
            </a:extLst>
          </p:cNvPr>
          <p:cNvSpPr txBox="1"/>
          <p:nvPr/>
        </p:nvSpPr>
        <p:spPr>
          <a:xfrm>
            <a:off x="4730865" y="4512101"/>
            <a:ext cx="157753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Success</a:t>
            </a:r>
            <a:endParaRPr kumimoji="1" lang="ja-JP" alt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BADD4F3-1CC8-4D54-AA8C-652C765074F4}"/>
              </a:ext>
            </a:extLst>
          </p:cNvPr>
          <p:cNvSpPr txBox="1"/>
          <p:nvPr/>
        </p:nvSpPr>
        <p:spPr>
          <a:xfrm>
            <a:off x="10432513" y="4512101"/>
            <a:ext cx="157753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Success</a:t>
            </a:r>
            <a:endParaRPr kumimoji="1" lang="ja-JP" alt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4879BC-92A6-4805-8F71-00EFC651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</a:t>
            </a:r>
            <a:r>
              <a:rPr kumimoji="1" lang="en-US" altLang="ja-JP" dirty="0" smtClean="0"/>
              <a:t>method </a:t>
            </a:r>
            <a:r>
              <a:rPr kumimoji="1" lang="en-US" altLang="ja-JP" dirty="0"/>
              <a:t>flow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30B7DB-AE9F-472D-96F9-38A0FF8534C0}"/>
              </a:ext>
            </a:extLst>
          </p:cNvPr>
          <p:cNvSpPr txBox="1"/>
          <p:nvPr/>
        </p:nvSpPr>
        <p:spPr>
          <a:xfrm>
            <a:off x="219144" y="2849547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atin typeface="Segoe UI" panose="020B0502040204020203" pitchFamily="34" charset="0"/>
                <a:cs typeface="Segoe UI" panose="020B0502040204020203" pitchFamily="34" charset="0"/>
              </a:rPr>
              <a:t>Input video</a:t>
            </a:r>
            <a:endParaRPr lang="ja-JP" alt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27070B5-6BE2-4D43-A2A8-15BA6D62F177}"/>
              </a:ext>
            </a:extLst>
          </p:cNvPr>
          <p:cNvSpPr txBox="1"/>
          <p:nvPr/>
        </p:nvSpPr>
        <p:spPr>
          <a:xfrm>
            <a:off x="2978" y="6075833"/>
            <a:ext cx="2275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3D facial landmarks</a:t>
            </a:r>
            <a:endParaRPr lang="ja-JP" alt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868FDBB-2317-4D26-82D5-B209B9173A76}"/>
              </a:ext>
            </a:extLst>
          </p:cNvPr>
          <p:cNvGrpSpPr/>
          <p:nvPr/>
        </p:nvGrpSpPr>
        <p:grpSpPr>
          <a:xfrm>
            <a:off x="116188" y="4124319"/>
            <a:ext cx="1892228" cy="1920027"/>
            <a:chOff x="2139482" y="4614417"/>
            <a:chExt cx="2081451" cy="2112030"/>
          </a:xfrm>
        </p:grpSpPr>
        <p:pic>
          <p:nvPicPr>
            <p:cNvPr id="11" name="図 10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D7236E40-826E-473A-9730-E4A689562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482" y="4614417"/>
              <a:ext cx="1776651" cy="1807230"/>
            </a:xfrm>
            <a:prstGeom prst="rect">
              <a:avLst/>
            </a:prstGeom>
          </p:spPr>
        </p:pic>
        <p:pic>
          <p:nvPicPr>
            <p:cNvPr id="53" name="図 52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72BFB627-588F-4B94-92F8-77611D1A7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882" y="4766817"/>
              <a:ext cx="1776651" cy="1807230"/>
            </a:xfrm>
            <a:prstGeom prst="rect">
              <a:avLst/>
            </a:prstGeom>
          </p:spPr>
        </p:pic>
        <p:pic>
          <p:nvPicPr>
            <p:cNvPr id="54" name="図 53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2B990BCE-7F01-49A7-99DE-F3F6AF6ED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282" y="4919217"/>
              <a:ext cx="1776651" cy="1807230"/>
            </a:xfrm>
            <a:prstGeom prst="rect">
              <a:avLst/>
            </a:prstGeom>
          </p:spPr>
        </p:pic>
      </p:grp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45A8D342-C68B-4DE8-8610-61C491A305FC}"/>
              </a:ext>
            </a:extLst>
          </p:cNvPr>
          <p:cNvCxnSpPr>
            <a:cxnSpLocks/>
          </p:cNvCxnSpPr>
          <p:nvPr/>
        </p:nvCxnSpPr>
        <p:spPr>
          <a:xfrm>
            <a:off x="1755546" y="2277482"/>
            <a:ext cx="12378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15D6EA27-7787-4103-B989-BBB0CB6236C6}"/>
              </a:ext>
            </a:extLst>
          </p:cNvPr>
          <p:cNvGrpSpPr/>
          <p:nvPr/>
        </p:nvGrpSpPr>
        <p:grpSpPr>
          <a:xfrm>
            <a:off x="2166910" y="4740614"/>
            <a:ext cx="1336219" cy="646331"/>
            <a:chOff x="2720562" y="2827749"/>
            <a:chExt cx="2103111" cy="1292666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4DCA5E8A-1979-4657-BFDA-EE07C35EDC2E}"/>
                </a:ext>
              </a:extLst>
            </p:cNvPr>
            <p:cNvSpPr/>
            <p:nvPr/>
          </p:nvSpPr>
          <p:spPr bwMode="auto">
            <a:xfrm>
              <a:off x="2808479" y="2845375"/>
              <a:ext cx="1910862" cy="12750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endParaRPr lang="ja-JP" altLang="en-US" sz="2000" dirty="0">
                <a:solidFill>
                  <a:srgbClr val="4D4D4D"/>
                </a:solidFill>
                <a:latin typeface="Segoe UI" panose="020B0502040204020203" pitchFamily="34" charset="0"/>
                <a:ea typeface="メイリオ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0C0953ED-8EBB-4867-A192-6483B4D29761}"/>
                </a:ext>
              </a:extLst>
            </p:cNvPr>
            <p:cNvSpPr txBox="1"/>
            <p:nvPr/>
          </p:nvSpPr>
          <p:spPr>
            <a:xfrm>
              <a:off x="2720562" y="2827749"/>
              <a:ext cx="2103111" cy="129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Temporal </a:t>
              </a:r>
            </a:p>
            <a:p>
              <a:pPr algn="ctr"/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smoothing</a:t>
              </a:r>
              <a:endParaRPr lang="ja-JP" alt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0E25700D-C0BB-4E43-847C-FAA040287A8D}"/>
              </a:ext>
            </a:extLst>
          </p:cNvPr>
          <p:cNvCxnSpPr>
            <a:cxnSpLocks/>
          </p:cNvCxnSpPr>
          <p:nvPr/>
        </p:nvCxnSpPr>
        <p:spPr>
          <a:xfrm flipV="1">
            <a:off x="3440067" y="5061577"/>
            <a:ext cx="345669" cy="4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4486A06-9E2B-459C-88F6-F81E690500A7}"/>
              </a:ext>
            </a:extLst>
          </p:cNvPr>
          <p:cNvSpPr txBox="1"/>
          <p:nvPr/>
        </p:nvSpPr>
        <p:spPr>
          <a:xfrm>
            <a:off x="3325054" y="5952723"/>
            <a:ext cx="247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Smoothed 3D </a:t>
            </a:r>
          </a:p>
          <a:p>
            <a:pPr algn="ctr"/>
            <a:r>
              <a:rPr lang="en-US" altLang="ja-JP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facial landmarks</a:t>
            </a:r>
            <a:endParaRPr lang="ja-JP" alt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D757A08-4C4A-4C06-A2D5-A36E6A91F545}"/>
              </a:ext>
            </a:extLst>
          </p:cNvPr>
          <p:cNvGrpSpPr/>
          <p:nvPr/>
        </p:nvGrpSpPr>
        <p:grpSpPr>
          <a:xfrm>
            <a:off x="3526992" y="4124319"/>
            <a:ext cx="1892228" cy="1920027"/>
            <a:chOff x="5978347" y="4609445"/>
            <a:chExt cx="2081451" cy="2112030"/>
          </a:xfrm>
        </p:grpSpPr>
        <p:pic>
          <p:nvPicPr>
            <p:cNvPr id="61" name="図 60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D3C405C8-A6E7-4673-8A38-769A9E60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347" y="4609445"/>
              <a:ext cx="1776651" cy="1807230"/>
            </a:xfrm>
            <a:prstGeom prst="rect">
              <a:avLst/>
            </a:prstGeom>
          </p:spPr>
        </p:pic>
        <p:pic>
          <p:nvPicPr>
            <p:cNvPr id="62" name="図 61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A17DAD65-1327-4ABC-9EF7-E07860F22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747" y="4761845"/>
              <a:ext cx="1776651" cy="1807230"/>
            </a:xfrm>
            <a:prstGeom prst="rect">
              <a:avLst/>
            </a:prstGeom>
          </p:spPr>
        </p:pic>
        <p:pic>
          <p:nvPicPr>
            <p:cNvPr id="63" name="図 62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A321221D-F4A2-4A23-8817-C7BBB60B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147" y="4914245"/>
              <a:ext cx="1776651" cy="1807230"/>
            </a:xfrm>
            <a:prstGeom prst="rect">
              <a:avLst/>
            </a:prstGeom>
          </p:spPr>
        </p:pic>
      </p:grp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A69A3B6A-F4CC-454C-9845-B1B958606E3C}"/>
              </a:ext>
            </a:extLst>
          </p:cNvPr>
          <p:cNvCxnSpPr/>
          <p:nvPr/>
        </p:nvCxnSpPr>
        <p:spPr>
          <a:xfrm flipV="1">
            <a:off x="5378517" y="5048509"/>
            <a:ext cx="345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5650443" y="4586844"/>
            <a:ext cx="1302506" cy="923330"/>
            <a:chOff x="5650443" y="4586844"/>
            <a:chExt cx="1302506" cy="923330"/>
          </a:xfrm>
        </p:grpSpPr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5A938B27-747B-44C3-9B2F-85B72051AB82}"/>
                </a:ext>
              </a:extLst>
            </p:cNvPr>
            <p:cNvSpPr/>
            <p:nvPr/>
          </p:nvSpPr>
          <p:spPr bwMode="auto">
            <a:xfrm>
              <a:off x="5724186" y="4595656"/>
              <a:ext cx="1155004" cy="8977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endParaRPr lang="ja-JP" altLang="en-US" sz="2000" dirty="0">
                <a:solidFill>
                  <a:srgbClr val="4D4D4D"/>
                </a:solidFill>
                <a:latin typeface="Segoe UI" panose="020B0502040204020203" pitchFamily="34" charset="0"/>
                <a:ea typeface="メイリオ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E62E8D4F-63DA-4A81-94F8-FF8D79F3F9F0}"/>
                </a:ext>
              </a:extLst>
            </p:cNvPr>
            <p:cNvSpPr txBox="1"/>
            <p:nvPr/>
          </p:nvSpPr>
          <p:spPr>
            <a:xfrm>
              <a:off x="5650443" y="4586844"/>
              <a:ext cx="13025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Framewise</a:t>
              </a:r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/>
              </a:r>
              <a:b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visibility</a:t>
              </a:r>
            </a:p>
            <a:p>
              <a:pPr algn="ctr"/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check</a:t>
              </a:r>
              <a:endParaRPr lang="ja-JP" alt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793ABB55-EC28-469E-B8C1-1DBE67B10EF4}"/>
              </a:ext>
            </a:extLst>
          </p:cNvPr>
          <p:cNvCxnSpPr>
            <a:cxnSpLocks/>
          </p:cNvCxnSpPr>
          <p:nvPr/>
        </p:nvCxnSpPr>
        <p:spPr>
          <a:xfrm>
            <a:off x="2245138" y="2293022"/>
            <a:ext cx="0" cy="9371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1527821" y="3230139"/>
            <a:ext cx="1434635" cy="923331"/>
            <a:chOff x="1354285" y="3230139"/>
            <a:chExt cx="1434635" cy="923331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F98B9006-6030-4DEF-92D8-D0CBCAD93310}"/>
                </a:ext>
              </a:extLst>
            </p:cNvPr>
            <p:cNvSpPr/>
            <p:nvPr/>
          </p:nvSpPr>
          <p:spPr bwMode="auto">
            <a:xfrm>
              <a:off x="1354285" y="3230139"/>
              <a:ext cx="1434635" cy="9218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endParaRPr lang="ja-JP" altLang="en-US" sz="2000" dirty="0">
                <a:solidFill>
                  <a:srgbClr val="4D4D4D"/>
                </a:solidFill>
                <a:latin typeface="Segoe UI" panose="020B0502040204020203" pitchFamily="34" charset="0"/>
                <a:ea typeface="メイリオ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C78DA2EE-A01A-44B8-A07E-33707C28BDFE}"/>
                </a:ext>
              </a:extLst>
            </p:cNvPr>
            <p:cNvSpPr txBox="1"/>
            <p:nvPr/>
          </p:nvSpPr>
          <p:spPr>
            <a:xfrm>
              <a:off x="1455087" y="3230140"/>
              <a:ext cx="12330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3D </a:t>
              </a:r>
              <a:r>
                <a:rPr lang="en-US" altLang="ja-JP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facial</a:t>
              </a:r>
            </a:p>
            <a:p>
              <a:pPr algn="ctr"/>
              <a:r>
                <a:rPr lang="en-US" altLang="ja-JP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landmarks</a:t>
              </a:r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/>
              </a:r>
              <a:b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detection</a:t>
              </a:r>
              <a:endParaRPr lang="ja-JP" alt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A432BC6A-2EA2-4DD3-BAC7-55922FC2CB7D}"/>
              </a:ext>
            </a:extLst>
          </p:cNvPr>
          <p:cNvSpPr txBox="1"/>
          <p:nvPr/>
        </p:nvSpPr>
        <p:spPr>
          <a:xfrm>
            <a:off x="7027775" y="5952723"/>
            <a:ext cx="201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Patch visibility:</a:t>
            </a:r>
          </a:p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Visible </a:t>
            </a:r>
            <a:r>
              <a:rPr lang="en-US" altLang="ja-JP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or </a:t>
            </a:r>
            <a:r>
              <a:rPr lang="en-US" altLang="ja-JP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altLang="ja-JP" sz="16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nvisible</a:t>
            </a:r>
            <a:endParaRPr lang="ja-JP" altLang="en-US" sz="16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1" name="直線矢印コネクタ 140">
            <a:extLst>
              <a:ext uri="{FF2B5EF4-FFF2-40B4-BE49-F238E27FC236}">
                <a16:creationId xmlns:a16="http://schemas.microsoft.com/office/drawing/2014/main" id="{F9C39098-E55F-4F6D-B353-E7C9E1F31AB4}"/>
              </a:ext>
            </a:extLst>
          </p:cNvPr>
          <p:cNvCxnSpPr>
            <a:cxnSpLocks/>
          </p:cNvCxnSpPr>
          <p:nvPr/>
        </p:nvCxnSpPr>
        <p:spPr>
          <a:xfrm>
            <a:off x="6248490" y="2303900"/>
            <a:ext cx="77928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8D2319FE-ABB8-42A3-8FD2-F66C50AA2D1A}"/>
              </a:ext>
            </a:extLst>
          </p:cNvPr>
          <p:cNvCxnSpPr>
            <a:cxnSpLocks/>
          </p:cNvCxnSpPr>
          <p:nvPr/>
        </p:nvCxnSpPr>
        <p:spPr>
          <a:xfrm flipV="1">
            <a:off x="4152687" y="2277482"/>
            <a:ext cx="5060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矢印コネクタ 155">
            <a:extLst>
              <a:ext uri="{FF2B5EF4-FFF2-40B4-BE49-F238E27FC236}">
                <a16:creationId xmlns:a16="http://schemas.microsoft.com/office/drawing/2014/main" id="{1EBD9539-C8FB-495B-931F-BD292023FCA8}"/>
              </a:ext>
            </a:extLst>
          </p:cNvPr>
          <p:cNvCxnSpPr>
            <a:cxnSpLocks/>
          </p:cNvCxnSpPr>
          <p:nvPr/>
        </p:nvCxnSpPr>
        <p:spPr>
          <a:xfrm>
            <a:off x="10358414" y="4996329"/>
            <a:ext cx="3236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CBAACCB0-C936-4424-923A-89C6F879FBA6}"/>
              </a:ext>
            </a:extLst>
          </p:cNvPr>
          <p:cNvGrpSpPr/>
          <p:nvPr/>
        </p:nvGrpSpPr>
        <p:grpSpPr>
          <a:xfrm>
            <a:off x="2985474" y="1954317"/>
            <a:ext cx="1155004" cy="646331"/>
            <a:chOff x="2808479" y="2827749"/>
            <a:chExt cx="1910862" cy="1292666"/>
          </a:xfrm>
        </p:grpSpPr>
        <p:sp>
          <p:nvSpPr>
            <p:cNvPr id="121" name="正方形/長方形 120">
              <a:extLst>
                <a:ext uri="{FF2B5EF4-FFF2-40B4-BE49-F238E27FC236}">
                  <a16:creationId xmlns:a16="http://schemas.microsoft.com/office/drawing/2014/main" id="{D325801D-6041-4135-9B99-8360038C76FD}"/>
                </a:ext>
              </a:extLst>
            </p:cNvPr>
            <p:cNvSpPr/>
            <p:nvPr/>
          </p:nvSpPr>
          <p:spPr bwMode="auto">
            <a:xfrm>
              <a:off x="2808479" y="2845375"/>
              <a:ext cx="1910862" cy="12750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endParaRPr lang="ja-JP" altLang="en-US" sz="2000" dirty="0">
                <a:solidFill>
                  <a:srgbClr val="4D4D4D"/>
                </a:solidFill>
                <a:latin typeface="Segoe UI" panose="020B0502040204020203" pitchFamily="34" charset="0"/>
                <a:ea typeface="メイリオ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2CC7C214-B86E-484E-956F-D80B0469FAB4}"/>
                </a:ext>
              </a:extLst>
            </p:cNvPr>
            <p:cNvSpPr txBox="1"/>
            <p:nvPr/>
          </p:nvSpPr>
          <p:spPr>
            <a:xfrm>
              <a:off x="2808926" y="2827749"/>
              <a:ext cx="1910000" cy="1292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ROI</a:t>
              </a:r>
            </a:p>
            <a:p>
              <a:pPr algn="ctr"/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definition</a:t>
              </a:r>
              <a:endParaRPr lang="ja-JP" alt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129" name="表 11">
            <a:extLst>
              <a:ext uri="{FF2B5EF4-FFF2-40B4-BE49-F238E27FC236}">
                <a16:creationId xmlns:a16="http://schemas.microsoft.com/office/drawing/2014/main" id="{022AFD4A-C523-4DB1-8CBA-C54C3B16D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144011"/>
              </p:ext>
            </p:extLst>
          </p:nvPr>
        </p:nvGraphicFramePr>
        <p:xfrm>
          <a:off x="10693854" y="4631093"/>
          <a:ext cx="1388056" cy="7248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3507">
                  <a:extLst>
                    <a:ext uri="{9D8B030D-6E8A-4147-A177-3AD203B41FA5}">
                      <a16:colId xmlns:a16="http://schemas.microsoft.com/office/drawing/2014/main" val="336724128"/>
                    </a:ext>
                  </a:extLst>
                </a:gridCol>
                <a:gridCol w="173507">
                  <a:extLst>
                    <a:ext uri="{9D8B030D-6E8A-4147-A177-3AD203B41FA5}">
                      <a16:colId xmlns:a16="http://schemas.microsoft.com/office/drawing/2014/main" val="2011769312"/>
                    </a:ext>
                  </a:extLst>
                </a:gridCol>
                <a:gridCol w="173507">
                  <a:extLst>
                    <a:ext uri="{9D8B030D-6E8A-4147-A177-3AD203B41FA5}">
                      <a16:colId xmlns:a16="http://schemas.microsoft.com/office/drawing/2014/main" val="624006762"/>
                    </a:ext>
                  </a:extLst>
                </a:gridCol>
                <a:gridCol w="173507">
                  <a:extLst>
                    <a:ext uri="{9D8B030D-6E8A-4147-A177-3AD203B41FA5}">
                      <a16:colId xmlns:a16="http://schemas.microsoft.com/office/drawing/2014/main" val="3490906016"/>
                    </a:ext>
                  </a:extLst>
                </a:gridCol>
                <a:gridCol w="173507">
                  <a:extLst>
                    <a:ext uri="{9D8B030D-6E8A-4147-A177-3AD203B41FA5}">
                      <a16:colId xmlns:a16="http://schemas.microsoft.com/office/drawing/2014/main" val="1521381598"/>
                    </a:ext>
                  </a:extLst>
                </a:gridCol>
                <a:gridCol w="173507">
                  <a:extLst>
                    <a:ext uri="{9D8B030D-6E8A-4147-A177-3AD203B41FA5}">
                      <a16:colId xmlns:a16="http://schemas.microsoft.com/office/drawing/2014/main" val="3220678125"/>
                    </a:ext>
                  </a:extLst>
                </a:gridCol>
                <a:gridCol w="173507">
                  <a:extLst>
                    <a:ext uri="{9D8B030D-6E8A-4147-A177-3AD203B41FA5}">
                      <a16:colId xmlns:a16="http://schemas.microsoft.com/office/drawing/2014/main" val="70520837"/>
                    </a:ext>
                  </a:extLst>
                </a:gridCol>
                <a:gridCol w="173507">
                  <a:extLst>
                    <a:ext uri="{9D8B030D-6E8A-4147-A177-3AD203B41FA5}">
                      <a16:colId xmlns:a16="http://schemas.microsoft.com/office/drawing/2014/main" val="1495438052"/>
                    </a:ext>
                  </a:extLst>
                </a:gridCol>
              </a:tblGrid>
              <a:tr h="181202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67765"/>
                  </a:ext>
                </a:extLst>
              </a:tr>
              <a:tr h="181202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388823"/>
                  </a:ext>
                </a:extLst>
              </a:tr>
              <a:tr h="181202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94052"/>
                  </a:ext>
                </a:extLst>
              </a:tr>
              <a:tr h="181202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42657" marR="42657" marT="21328" marB="2132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29936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CE39A9-1450-4F3F-8F50-32A9860B9041}"/>
              </a:ext>
            </a:extLst>
          </p:cNvPr>
          <p:cNvSpPr txBox="1"/>
          <p:nvPr/>
        </p:nvSpPr>
        <p:spPr>
          <a:xfrm>
            <a:off x="4703365" y="3038509"/>
            <a:ext cx="1503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</a:rPr>
              <a:t>ROI</a:t>
            </a:r>
            <a:r>
              <a:rPr kumimoji="1" lang="en-US" altLang="ja-JP" b="1" dirty="0" smtClean="0"/>
              <a:t>-defined</a:t>
            </a:r>
          </a:p>
          <a:p>
            <a:pPr algn="ctr"/>
            <a:r>
              <a:rPr kumimoji="1" lang="en-US" altLang="ja-JP" b="1" dirty="0" smtClean="0"/>
              <a:t>video</a:t>
            </a:r>
            <a:endParaRPr kumimoji="1" lang="ja-JP" altLang="en-US" b="1" dirty="0"/>
          </a:p>
        </p:txBody>
      </p:sp>
      <p:pic>
        <p:nvPicPr>
          <p:cNvPr id="12" name="図 11" descr="人, 屋内, 男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F121ED41-9101-4216-9E6B-8DDE8E272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2" y="1546567"/>
            <a:ext cx="1370476" cy="1019397"/>
          </a:xfrm>
          <a:prstGeom prst="rect">
            <a:avLst/>
          </a:prstGeom>
        </p:spPr>
      </p:pic>
      <p:pic>
        <p:nvPicPr>
          <p:cNvPr id="135" name="図 134" descr="人, 屋内, 男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40F45451-D9E2-402D-A6F9-6C4DC032B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2" y="1698967"/>
            <a:ext cx="1370476" cy="1019397"/>
          </a:xfrm>
          <a:prstGeom prst="rect">
            <a:avLst/>
          </a:prstGeom>
        </p:spPr>
      </p:pic>
      <p:pic>
        <p:nvPicPr>
          <p:cNvPr id="136" name="図 135" descr="人, 屋内, 男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54B28AE6-11BF-4C3F-8501-9F824602D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" y="1851367"/>
            <a:ext cx="1370476" cy="1019397"/>
          </a:xfrm>
          <a:prstGeom prst="rect">
            <a:avLst/>
          </a:prstGeom>
        </p:spPr>
      </p:pic>
      <p:pic>
        <p:nvPicPr>
          <p:cNvPr id="140" name="図 139" descr="人, 衣類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D3072999-4559-4CF5-9735-92A84EB2F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02" y="1417193"/>
            <a:ext cx="1245824" cy="1347396"/>
          </a:xfrm>
          <a:prstGeom prst="rect">
            <a:avLst/>
          </a:prstGeom>
        </p:spPr>
      </p:pic>
      <p:cxnSp>
        <p:nvCxnSpPr>
          <p:cNvPr id="142" name="直線矢印コネクタ 141">
            <a:extLst>
              <a:ext uri="{FF2B5EF4-FFF2-40B4-BE49-F238E27FC236}">
                <a16:creationId xmlns:a16="http://schemas.microsoft.com/office/drawing/2014/main" id="{157A4452-E0A8-4164-A192-C711E7A667F0}"/>
              </a:ext>
            </a:extLst>
          </p:cNvPr>
          <p:cNvCxnSpPr>
            <a:cxnSpLocks/>
          </p:cNvCxnSpPr>
          <p:nvPr/>
        </p:nvCxnSpPr>
        <p:spPr>
          <a:xfrm flipV="1">
            <a:off x="1856676" y="5063779"/>
            <a:ext cx="36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図 72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6649485C-51AC-4C03-BFF9-93FF5D914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47" y="4122494"/>
            <a:ext cx="1618724" cy="1646585"/>
          </a:xfrm>
          <a:prstGeom prst="rect">
            <a:avLst/>
          </a:prstGeom>
        </p:spPr>
      </p:pic>
      <p:pic>
        <p:nvPicPr>
          <p:cNvPr id="144" name="図 143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57A9F925-64E6-422A-8271-BE8B9CADF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92" y="4261039"/>
            <a:ext cx="1618724" cy="1646585"/>
          </a:xfrm>
          <a:prstGeom prst="rect">
            <a:avLst/>
          </a:prstGeom>
        </p:spPr>
      </p:pic>
      <p:pic>
        <p:nvPicPr>
          <p:cNvPr id="145" name="図 144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55F39DAD-1BC4-42AC-A85B-45BFB531E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38" y="4399585"/>
            <a:ext cx="1618724" cy="1646585"/>
          </a:xfrm>
          <a:prstGeom prst="rect">
            <a:avLst/>
          </a:prstGeom>
        </p:spPr>
      </p:pic>
      <p:grpSp>
        <p:nvGrpSpPr>
          <p:cNvPr id="21" name="グループ化 20"/>
          <p:cNvGrpSpPr/>
          <p:nvPr/>
        </p:nvGrpSpPr>
        <p:grpSpPr>
          <a:xfrm>
            <a:off x="8940382" y="4534664"/>
            <a:ext cx="1563248" cy="923330"/>
            <a:chOff x="8950214" y="4534664"/>
            <a:chExt cx="1563248" cy="923330"/>
          </a:xfrm>
        </p:grpSpPr>
        <p:sp>
          <p:nvSpPr>
            <p:cNvPr id="147" name="正方形/長方形 146">
              <a:extLst>
                <a:ext uri="{FF2B5EF4-FFF2-40B4-BE49-F238E27FC236}">
                  <a16:creationId xmlns:a16="http://schemas.microsoft.com/office/drawing/2014/main" id="{BAC45FD9-B8F8-4D1C-A1EC-9367EF51EF85}"/>
                </a:ext>
              </a:extLst>
            </p:cNvPr>
            <p:cNvSpPr/>
            <p:nvPr/>
          </p:nvSpPr>
          <p:spPr bwMode="auto">
            <a:xfrm>
              <a:off x="8990504" y="4547475"/>
              <a:ext cx="1482668" cy="8977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endParaRPr lang="ja-JP" altLang="en-US" sz="2000" dirty="0">
                <a:solidFill>
                  <a:srgbClr val="4D4D4D"/>
                </a:solidFill>
                <a:latin typeface="Segoe UI" panose="020B0502040204020203" pitchFamily="34" charset="0"/>
                <a:ea typeface="メイリオ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6080924B-55F4-4E4E-A81B-38D93523BE1E}"/>
                </a:ext>
              </a:extLst>
            </p:cNvPr>
            <p:cNvSpPr txBox="1"/>
            <p:nvPr/>
          </p:nvSpPr>
          <p:spPr>
            <a:xfrm>
              <a:off x="8950214" y="4534664"/>
              <a:ext cx="15632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Time-window</a:t>
              </a:r>
              <a:b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visibility</a:t>
              </a:r>
            </a:p>
            <a:p>
              <a:pPr algn="ctr"/>
              <a:r>
                <a:rPr lang="en-US" altLang="ja-JP" dirty="0">
                  <a:latin typeface="Segoe UI" panose="020B0502040204020203" pitchFamily="34" charset="0"/>
                  <a:cs typeface="Segoe UI" panose="020B0502040204020203" pitchFamily="34" charset="0"/>
                </a:rPr>
                <a:t>check</a:t>
              </a:r>
              <a:endParaRPr lang="ja-JP" alt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6F1E230B-C7B7-4612-800C-77E453C8468A}"/>
              </a:ext>
            </a:extLst>
          </p:cNvPr>
          <p:cNvCxnSpPr>
            <a:cxnSpLocks/>
          </p:cNvCxnSpPr>
          <p:nvPr/>
        </p:nvCxnSpPr>
        <p:spPr>
          <a:xfrm>
            <a:off x="6879190" y="5048509"/>
            <a:ext cx="3236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矢印コネクタ 153">
            <a:extLst>
              <a:ext uri="{FF2B5EF4-FFF2-40B4-BE49-F238E27FC236}">
                <a16:creationId xmlns:a16="http://schemas.microsoft.com/office/drawing/2014/main" id="{8A5B1953-C4BE-4B5B-BA8D-D8156D1336F0}"/>
              </a:ext>
            </a:extLst>
          </p:cNvPr>
          <p:cNvCxnSpPr>
            <a:cxnSpLocks/>
          </p:cNvCxnSpPr>
          <p:nvPr/>
        </p:nvCxnSpPr>
        <p:spPr>
          <a:xfrm>
            <a:off x="8651916" y="4996329"/>
            <a:ext cx="3236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9880A136-2A05-4322-A576-66A4E206ACF3}"/>
              </a:ext>
            </a:extLst>
          </p:cNvPr>
          <p:cNvSpPr txBox="1"/>
          <p:nvPr/>
        </p:nvSpPr>
        <p:spPr>
          <a:xfrm>
            <a:off x="10583763" y="5399205"/>
            <a:ext cx="1608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Face patch visibility </a:t>
            </a:r>
            <a:r>
              <a:rPr lang="en-US" altLang="ja-JP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mask</a:t>
            </a:r>
            <a:endParaRPr lang="ja-JP" altLang="en-U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7" name="図 156" descr="人, 衣類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F792434D-B18C-4B6B-A5D5-C9E1E7580D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02" y="1569593"/>
            <a:ext cx="1245824" cy="1347396"/>
          </a:xfrm>
          <a:prstGeom prst="rect">
            <a:avLst/>
          </a:prstGeom>
        </p:spPr>
      </p:pic>
      <p:pic>
        <p:nvPicPr>
          <p:cNvPr id="158" name="図 157" descr="人, 衣類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6D7A8BFA-7038-4F96-A75F-92E943D7CD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02" y="1721993"/>
            <a:ext cx="1245824" cy="13473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5940" y="910618"/>
            <a:ext cx="4508094" cy="2746980"/>
          </a:xfrm>
          <a:prstGeom prst="rect">
            <a:avLst/>
          </a:prstGeom>
        </p:spPr>
      </p:pic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5307A4B3-2C01-4F1D-8C4B-3322E44C98C5}"/>
              </a:ext>
            </a:extLst>
          </p:cNvPr>
          <p:cNvCxnSpPr>
            <a:cxnSpLocks/>
          </p:cNvCxnSpPr>
          <p:nvPr/>
        </p:nvCxnSpPr>
        <p:spPr>
          <a:xfrm>
            <a:off x="11139983" y="2280802"/>
            <a:ext cx="345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03BDDA5-E017-4F39-B0E3-339D534067DA}"/>
              </a:ext>
            </a:extLst>
          </p:cNvPr>
          <p:cNvSpPr txBox="1"/>
          <p:nvPr/>
        </p:nvSpPr>
        <p:spPr>
          <a:xfrm>
            <a:off x="11347237" y="2014645"/>
            <a:ext cx="87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HR</a:t>
            </a: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D6F797C9-4939-48CA-8751-1E30EC76BA88}"/>
              </a:ext>
            </a:extLst>
          </p:cNvPr>
          <p:cNvSpPr txBox="1"/>
          <p:nvPr/>
        </p:nvSpPr>
        <p:spPr>
          <a:xfrm>
            <a:off x="6575934" y="476523"/>
            <a:ext cx="485955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Segoe UI" panose="020B0502040204020203" pitchFamily="34" charset="0"/>
                <a:cs typeface="Segoe UI" panose="020B0502040204020203" pitchFamily="34" charset="0"/>
              </a:rPr>
              <a:t>ICA-based HR estimation (Existing approach)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カギ線コネクタ 12"/>
          <p:cNvCxnSpPr>
            <a:stCxn id="76" idx="1"/>
          </p:cNvCxnSpPr>
          <p:nvPr/>
        </p:nvCxnSpPr>
        <p:spPr>
          <a:xfrm rot="10800000" flipV="1">
            <a:off x="883149" y="3691047"/>
            <a:ext cx="644672" cy="49023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カギ線コネクタ 175"/>
          <p:cNvCxnSpPr>
            <a:stCxn id="129" idx="0"/>
            <a:endCxn id="124" idx="2"/>
          </p:cNvCxnSpPr>
          <p:nvPr/>
        </p:nvCxnSpPr>
        <p:spPr>
          <a:xfrm rot="16200000" flipV="1">
            <a:off x="6460212" y="-296577"/>
            <a:ext cx="2030445" cy="7824896"/>
          </a:xfrm>
          <a:prstGeom prst="bentConnector3">
            <a:avLst>
              <a:gd name="adj1" fmla="val 3450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7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mootheLandmarks">
            <a:hlinkClick r:id="" action="ppaction://media"/>
            <a:extLst>
              <a:ext uri="{FF2B5EF4-FFF2-40B4-BE49-F238E27FC236}">
                <a16:creationId xmlns:a16="http://schemas.microsoft.com/office/drawing/2014/main" id="{E5FF359C-18FF-487C-8D69-21621A4BE0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487" t="16689" r="5813" b="11716"/>
          <a:stretch>
            <a:fillRect/>
          </a:stretch>
        </p:blipFill>
        <p:spPr>
          <a:xfrm>
            <a:off x="2948762" y="3416469"/>
            <a:ext cx="7719237" cy="311534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EB5A875-BC22-499C-A1C4-EA660800C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762" y="3619"/>
            <a:ext cx="10767238" cy="1325563"/>
          </a:xfrm>
        </p:spPr>
        <p:txBody>
          <a:bodyPr/>
          <a:lstStyle/>
          <a:p>
            <a:r>
              <a:rPr lang="en-US" altLang="ja-JP" dirty="0"/>
              <a:t>Temporal </a:t>
            </a:r>
            <a:r>
              <a:rPr lang="en-US" altLang="ja-JP" dirty="0" smtClean="0"/>
              <a:t>smoothing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3CCF339-B8A6-4A50-9B30-E31058B567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9729" y="1329182"/>
                <a:ext cx="9929037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ja-JP" dirty="0" smtClean="0"/>
                  <a:t>Reduce the fluctuations </a:t>
                </a:r>
                <a:r>
                  <a:rPr lang="en-US" altLang="ja-JP" dirty="0"/>
                  <a:t>of the </a:t>
                </a:r>
                <a:r>
                  <a:rPr lang="en-US" altLang="ja-JP" dirty="0" smtClean="0"/>
                  <a:t>3D landmarks.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ja-JP" sz="1600" dirty="0"/>
                  <a:t/>
                </a:r>
                <a:br>
                  <a:rPr lang="en-US" altLang="ja-JP" sz="16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altLang="ja-JP" dirty="0" smtClean="0"/>
              </a:p>
              <a:p>
                <a:pPr marL="0" indent="0">
                  <a:buNone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3CCF339-B8A6-4A50-9B30-E31058B56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729" y="1329182"/>
                <a:ext cx="9929037" cy="4351338"/>
              </a:xfrm>
              <a:prstGeom prst="rect">
                <a:avLst/>
              </a:prstGeom>
              <a:blipFill>
                <a:blip r:embed="rId6"/>
                <a:stretch>
                  <a:fillRect l="-1228" t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89CF321-0F97-4EB8-A28B-4B21415CB52D}"/>
                  </a:ext>
                </a:extLst>
              </p:cNvPr>
              <p:cNvSpPr txBox="1"/>
              <p:nvPr/>
            </p:nvSpPr>
            <p:spPr>
              <a:xfrm>
                <a:off x="6808381" y="2180471"/>
                <a:ext cx="49998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Range of smoothing (</a:t>
                </a:r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sz="20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=3 in our paper)</a:t>
                </a:r>
                <a:endPara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: Location of the landmarks</a:t>
                </a:r>
                <a:endParaRPr kumimoji="1" lang="ja-JP" altLang="en-US" sz="20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89CF321-0F97-4EB8-A28B-4B21415CB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381" y="2180471"/>
                <a:ext cx="4999830" cy="707886"/>
              </a:xfrm>
              <a:prstGeom prst="rect">
                <a:avLst/>
              </a:prstGeom>
              <a:blipFill>
                <a:blip r:embed="rId7"/>
                <a:stretch>
                  <a:fillRect t="-4310" r="-366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A4AFD0-DE7E-4821-B3B9-98B28CBD93FE}"/>
              </a:ext>
            </a:extLst>
          </p:cNvPr>
          <p:cNvSpPr txBox="1"/>
          <p:nvPr/>
        </p:nvSpPr>
        <p:spPr>
          <a:xfrm>
            <a:off x="1719729" y="3348060"/>
            <a:ext cx="274786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Original landmarks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F1B6BB-8AA6-4255-9AFB-A3C62C6AEBB0}"/>
              </a:ext>
            </a:extLst>
          </p:cNvPr>
          <p:cNvSpPr txBox="1"/>
          <p:nvPr/>
        </p:nvSpPr>
        <p:spPr>
          <a:xfrm>
            <a:off x="8815007" y="3303138"/>
            <a:ext cx="3079689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Smoothed landmarks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1" name="コンテンツ プレースホルダー 12">
            <a:extLst>
              <a:ext uri="{FF2B5EF4-FFF2-40B4-BE49-F238E27FC236}">
                <a16:creationId xmlns:a16="http://schemas.microsoft.com/office/drawing/2014/main" id="{0051DE48-7CED-48FD-86F2-083A2BB0AA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908512"/>
              </p:ext>
            </p:extLst>
          </p:nvPr>
        </p:nvGraphicFramePr>
        <p:xfrm>
          <a:off x="287216" y="914401"/>
          <a:ext cx="2498514" cy="580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168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32FA72C-035A-4367-9AE9-710E0B48EDF6}"/>
              </a:ext>
            </a:extLst>
          </p:cNvPr>
          <p:cNvSpPr/>
          <p:nvPr/>
        </p:nvSpPr>
        <p:spPr>
          <a:xfrm>
            <a:off x="1685838" y="4791173"/>
            <a:ext cx="10221028" cy="179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図 16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5A88595-3619-421D-8D6E-76C8E1DB86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24" y="1164076"/>
            <a:ext cx="3436197" cy="3495337"/>
          </a:xfrm>
          <a:prstGeom prst="rect">
            <a:avLst/>
          </a:prstGeom>
        </p:spPr>
      </p:pic>
      <p:pic>
        <p:nvPicPr>
          <p:cNvPr id="19" name="図 18" descr="人, 屋内, 男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7C926B94-8BB6-4345-8286-6C9CA856A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14" y="1323200"/>
            <a:ext cx="2937586" cy="3177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05075D7-C5F1-4C0B-8573-68A1DAB40729}"/>
                  </a:ext>
                </a:extLst>
              </p:cNvPr>
              <p:cNvSpPr txBox="1"/>
              <p:nvPr/>
            </p:nvSpPr>
            <p:spPr>
              <a:xfrm>
                <a:off x="1795151" y="4850702"/>
                <a:ext cx="10002402" cy="16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Define left and right cheek region 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(Drawn with </a:t>
                </a:r>
                <a:r>
                  <a:rPr kumimoji="1"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gray bold lines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)</a:t>
                </a:r>
                <a:b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Each region is defined by the seven landmarks</a:t>
                </a:r>
                <a:r>
                  <a:rPr kumimoji="1" lang="en-US" altLang="ja-JP" sz="2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. </a:t>
                </a:r>
                <a:endParaRPr kumimoji="1" lang="en-US" altLang="ja-JP" sz="24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kumimoji="1" lang="en-US" altLang="ja-JP" sz="800" b="1" dirty="0" smtClean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kumimoji="1" lang="en-US" altLang="ja-JP" sz="2400" b="1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Patch </a:t>
                </a:r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division 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(Drawn with </a:t>
                </a:r>
                <a:r>
                  <a:rPr kumimoji="1" lang="en-US" altLang="ja-JP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gray thin lines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)</a:t>
                </a:r>
                <a:b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Each cheek region is divided into 3D patches by </a:t>
                </a:r>
                <a:r>
                  <a:rPr kumimoji="1" lang="en-US" altLang="ja-JP" sz="2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the </a:t>
                </a:r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4</a:t>
                </a: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4 uniform grid. </a:t>
                </a:r>
                <a:endParaRPr kumimoji="1" lang="ja-JP" altLang="en-US" sz="24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05075D7-C5F1-4C0B-8573-68A1DAB40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51" y="4850702"/>
                <a:ext cx="10002402" cy="1677382"/>
              </a:xfrm>
              <a:prstGeom prst="rect">
                <a:avLst/>
              </a:prstGeom>
              <a:blipFill>
                <a:blip r:embed="rId5"/>
                <a:stretch>
                  <a:fillRect l="-1158" t="-5455" r="-1036" b="-8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98AD27AC-868D-4C26-BE06-8474C33D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79" y="14246"/>
            <a:ext cx="10739821" cy="1325563"/>
          </a:xfrm>
        </p:spPr>
        <p:txBody>
          <a:bodyPr/>
          <a:lstStyle/>
          <a:p>
            <a:r>
              <a:rPr kumimoji="1" lang="en-US" altLang="ja-JP" dirty="0"/>
              <a:t>Framewise visibility | </a:t>
            </a:r>
            <a:r>
              <a:rPr kumimoji="1" lang="en-US" altLang="ja-JP" sz="3600" dirty="0" smtClean="0"/>
              <a:t>Face p</a:t>
            </a:r>
            <a:r>
              <a:rPr lang="en-US" altLang="ja-JP" sz="3600" dirty="0" smtClean="0"/>
              <a:t>atch </a:t>
            </a:r>
            <a:r>
              <a:rPr lang="en-US" altLang="ja-JP" sz="3600" dirty="0"/>
              <a:t>generation</a:t>
            </a:r>
            <a:endParaRPr kumimoji="1" lang="ja-JP" altLang="en-US" sz="3600" dirty="0"/>
          </a:p>
        </p:txBody>
      </p:sp>
      <p:graphicFrame>
        <p:nvGraphicFramePr>
          <p:cNvPr id="12" name="コンテンツ プレースホルダー 12">
            <a:extLst>
              <a:ext uri="{FF2B5EF4-FFF2-40B4-BE49-F238E27FC236}">
                <a16:creationId xmlns:a16="http://schemas.microsoft.com/office/drawing/2014/main" id="{5E6E85CF-352E-4DDE-8DF9-835CA9BEC6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738716"/>
              </p:ext>
            </p:extLst>
          </p:nvPr>
        </p:nvGraphicFramePr>
        <p:xfrm>
          <a:off x="287216" y="914401"/>
          <a:ext cx="2498514" cy="580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4149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782263E1-741F-450B-902B-83E4AF67E136}"/>
              </a:ext>
            </a:extLst>
          </p:cNvPr>
          <p:cNvSpPr/>
          <p:nvPr/>
        </p:nvSpPr>
        <p:spPr>
          <a:xfrm>
            <a:off x="1897626" y="4931849"/>
            <a:ext cx="9865500" cy="1665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05075D7-C5F1-4C0B-8573-68A1DAB40729}"/>
                  </a:ext>
                </a:extLst>
              </p:cNvPr>
              <p:cNvSpPr txBox="1"/>
              <p:nvPr/>
            </p:nvSpPr>
            <p:spPr>
              <a:xfrm>
                <a:off x="2007654" y="5031098"/>
                <a:ext cx="9645444" cy="1467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kumimoji="1" lang="en-US" altLang="ja-JP" sz="2400" b="1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Calculate the </a:t>
                </a:r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normal of each patch 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e>
                    </m:acc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(Drawn with black </a:t>
                </a:r>
                <a:r>
                  <a:rPr kumimoji="1" lang="en-US" altLang="ja-JP" sz="2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arrows)</a:t>
                </a:r>
                <a:endParaRPr kumimoji="1" lang="en-US" altLang="ja-JP" sz="24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Calculate the angle </a:t>
                </a:r>
                <a14:m>
                  <m:oMath xmlns:m="http://schemas.openxmlformats.org/officeDocument/2006/math">
                    <m:r>
                      <a:rPr kumimoji="1" lang="en-US" altLang="ja-JP" sz="32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kumimoji="1" lang="en-US" altLang="ja-JP" sz="24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between patch normal and z-axis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b>
                        </m:sSub>
                      </m:e>
                    </m:acc>
                  </m:oMath>
                </a14:m>
                <a:endParaRPr kumimoji="1" lang="en-US" altLang="ja-JP" sz="24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ja-JP" sz="2400" i="1"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sty m:val="p"/>
                        </m:rPr>
                        <a:rPr kumimoji="1" lang="en-US" altLang="ja-JP" sz="2400" i="0">
                          <a:latin typeface="Cambria Math" panose="02040503050406030204" pitchFamily="18" charset="0"/>
                        </a:rPr>
                        <m:t>arccos</m:t>
                      </m:r>
                      <m:d>
                        <m:d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kumimoji="1"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kumimoji="1" lang="en-US" altLang="ja-JP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  <m: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kumimoji="1"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kumimoji="1" lang="en-US" altLang="ja-JP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kumimoji="1" lang="en-US" altLang="ja-JP" sz="24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05075D7-C5F1-4C0B-8573-68A1DAB40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654" y="5031098"/>
                <a:ext cx="9645444" cy="1467197"/>
              </a:xfrm>
              <a:prstGeom prst="rect">
                <a:avLst/>
              </a:prstGeom>
              <a:blipFill>
                <a:blip r:embed="rId3"/>
                <a:stretch>
                  <a:fillRect l="-1200" t="-3320" r="-4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98AD27AC-868D-4C26-BE06-8474C33D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77" y="14246"/>
            <a:ext cx="10739823" cy="1325563"/>
          </a:xfrm>
        </p:spPr>
        <p:txBody>
          <a:bodyPr/>
          <a:lstStyle/>
          <a:p>
            <a:r>
              <a:rPr lang="en-US" altLang="ja-JP" dirty="0"/>
              <a:t>Framewise visibility | </a:t>
            </a:r>
            <a:r>
              <a:rPr lang="en-US" altLang="ja-JP" sz="3600" dirty="0"/>
              <a:t>Patch visibility calculation</a:t>
            </a:r>
            <a:endParaRPr kumimoji="1" lang="ja-JP" altLang="en-US" sz="3600" dirty="0"/>
          </a:p>
        </p:txBody>
      </p:sp>
      <p:pic>
        <p:nvPicPr>
          <p:cNvPr id="12" name="図 11" descr="人, 衣類, フロント, 男 が含まれている画像&#10;&#10;自動的に生成された説明">
            <a:extLst>
              <a:ext uri="{FF2B5EF4-FFF2-40B4-BE49-F238E27FC236}">
                <a16:creationId xmlns:a16="http://schemas.microsoft.com/office/drawing/2014/main" id="{BF72E258-961D-41E7-AA56-20EB9ACA9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44" y="1322998"/>
            <a:ext cx="2937586" cy="3177089"/>
          </a:xfrm>
          <a:prstGeom prst="rect">
            <a:avLst/>
          </a:prstGeom>
        </p:spPr>
      </p:pic>
      <p:pic>
        <p:nvPicPr>
          <p:cNvPr id="15" name="図 14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FC773655-82D6-4FF3-AB80-488AD4FA02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28" y="1163874"/>
            <a:ext cx="3436195" cy="3495337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02F20D12-D035-4161-9D9C-68688DE7F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230" y="1020430"/>
            <a:ext cx="2454559" cy="3782224"/>
          </a:xfrm>
          <a:prstGeom prst="rect">
            <a:avLst/>
          </a:prstGeom>
        </p:spPr>
      </p:pic>
      <p:graphicFrame>
        <p:nvGraphicFramePr>
          <p:cNvPr id="49" name="コンテンツ プレースホルダー 12">
            <a:extLst>
              <a:ext uri="{FF2B5EF4-FFF2-40B4-BE49-F238E27FC236}">
                <a16:creationId xmlns:a16="http://schemas.microsoft.com/office/drawing/2014/main" id="{88271DA1-E8ED-49BA-94BC-75A0C48A70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7216" y="914401"/>
          <a:ext cx="2498514" cy="580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88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Segoe UI"/>
        <a:ea typeface="游ゴシック Light"/>
        <a:cs typeface=""/>
      </a:majorFont>
      <a:minorFont>
        <a:latin typeface="Segoe UI"/>
        <a:ea typeface="游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59356</TotalTime>
  <Words>1003</Words>
  <Application>Microsoft Office PowerPoint</Application>
  <PresentationFormat>ワイド画面</PresentationFormat>
  <Paragraphs>268</Paragraphs>
  <Slides>17</Slides>
  <Notes>17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8" baseType="lpstr">
      <vt:lpstr>ＭＳ Ｐゴシック</vt:lpstr>
      <vt:lpstr>NimbusRomNo9L-Regu</vt:lpstr>
      <vt:lpstr>NimbusRomNo9L-ReguItal</vt:lpstr>
      <vt:lpstr>メイリオ</vt:lpstr>
      <vt:lpstr>游ゴシック</vt:lpstr>
      <vt:lpstr>游ゴシック Light</vt:lpstr>
      <vt:lpstr>Arial</vt:lpstr>
      <vt:lpstr>Calibri</vt:lpstr>
      <vt:lpstr>Cambria Math</vt:lpstr>
      <vt:lpstr>Segoe UI</vt:lpstr>
      <vt:lpstr>Office テーマ</vt:lpstr>
      <vt:lpstr>Remote Heart Rate Estimation  Based on 3D Facial Landmarks</vt:lpstr>
      <vt:lpstr>Background</vt:lpstr>
      <vt:lpstr>Contributions </vt:lpstr>
      <vt:lpstr>2D and 3D facial landmark detection</vt:lpstr>
      <vt:lpstr>2D and 3D facial landmark detection</vt:lpstr>
      <vt:lpstr>Our method flow</vt:lpstr>
      <vt:lpstr>Temporal smoothing</vt:lpstr>
      <vt:lpstr>Framewise visibility | Face patch generation</vt:lpstr>
      <vt:lpstr>Framewise visibility | Patch visibility calculation</vt:lpstr>
      <vt:lpstr>Framewise visibility | Patch visibility check</vt:lpstr>
      <vt:lpstr>Time-window visibility check</vt:lpstr>
      <vt:lpstr>Experiments | PURE dataset</vt:lpstr>
      <vt:lpstr>Results | PURE dataset</vt:lpstr>
      <vt:lpstr>Results | PURE dataset</vt:lpstr>
      <vt:lpstr>Results | PURE dataset</vt:lpstr>
      <vt:lpstr>Results | Tough rotation situation</vt:lpstr>
      <vt:lpstr>Conclusion</vt:lpstr>
    </vt:vector>
  </TitlesOfParts>
  <Company>東京工業大学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EMBC2019</dc:title>
  <dc:creator>ymaki</dc:creator>
  <cp:lastModifiedBy>ymonno</cp:lastModifiedBy>
  <cp:revision>977</cp:revision>
  <cp:lastPrinted>2019-07-14T08:41:32Z</cp:lastPrinted>
  <dcterms:created xsi:type="dcterms:W3CDTF">2017-11-09T01:08:05Z</dcterms:created>
  <dcterms:modified xsi:type="dcterms:W3CDTF">2020-08-05T05:12:40Z</dcterms:modified>
</cp:coreProperties>
</file>