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364" r:id="rId3"/>
    <p:sldId id="381" r:id="rId4"/>
    <p:sldId id="406" r:id="rId5"/>
    <p:sldId id="407" r:id="rId6"/>
    <p:sldId id="391" r:id="rId7"/>
    <p:sldId id="393" r:id="rId8"/>
    <p:sldId id="392" r:id="rId9"/>
    <p:sldId id="368" r:id="rId10"/>
    <p:sldId id="395" r:id="rId11"/>
    <p:sldId id="396" r:id="rId12"/>
    <p:sldId id="397" r:id="rId13"/>
    <p:sldId id="400" r:id="rId14"/>
    <p:sldId id="404" r:id="rId15"/>
    <p:sldId id="405" r:id="rId16"/>
    <p:sldId id="399" r:id="rId17"/>
    <p:sldId id="373" r:id="rId18"/>
    <p:sldId id="376" r:id="rId19"/>
    <p:sldId id="377" r:id="rId20"/>
    <p:sldId id="403" r:id="rId21"/>
    <p:sldId id="379" r:id="rId22"/>
    <p:sldId id="378" r:id="rId23"/>
  </p:sldIdLst>
  <p:sldSz cx="9144000" cy="6858000" type="screen4x3"/>
  <p:notesSz cx="6854825" cy="99853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00"/>
    <a:srgbClr val="505050"/>
    <a:srgbClr val="4472C4"/>
    <a:srgbClr val="B9CAE9"/>
    <a:srgbClr val="ECECEC"/>
    <a:srgbClr val="FF0000"/>
    <a:srgbClr val="860C0C"/>
    <a:srgbClr val="E4624C"/>
    <a:srgbClr val="F0C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0" autoAdjust="0"/>
    <p:restoredTop sz="87400" autoAdjust="0"/>
  </p:normalViewPr>
  <p:slideViewPr>
    <p:cSldViewPr snapToGrid="0">
      <p:cViewPr varScale="1">
        <p:scale>
          <a:sx n="100" d="100"/>
          <a:sy n="100" d="100"/>
        </p:scale>
        <p:origin x="1797" y="48"/>
      </p:cViewPr>
      <p:guideLst>
        <p:guide orient="horz" pos="2704"/>
        <p:guide pos="222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16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3025" y="0"/>
            <a:ext cx="29702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2CC05-0525-4C0A-B108-F15674212C5E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85313"/>
            <a:ext cx="297021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3025" y="9485313"/>
            <a:ext cx="297021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CE96A-FEBC-4157-9114-220E91A0C1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623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424" cy="501003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2815" y="0"/>
            <a:ext cx="2970424" cy="501003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040348D9-DC13-426A-9FCA-15C3E65B9878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1247775"/>
            <a:ext cx="4492625" cy="3370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483" y="4805462"/>
            <a:ext cx="5483860" cy="3931741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84374"/>
            <a:ext cx="2970424" cy="501002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2815" y="9484374"/>
            <a:ext cx="2970424" cy="501002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588E59C7-0106-49E4-94F9-1050D35BC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87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59C7-0106-49E4-94F9-1050D35BCCF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222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59C7-0106-49E4-94F9-1050D35BCCF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543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59C7-0106-49E4-94F9-1050D35BCCF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069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59C7-0106-49E4-94F9-1050D35BCCF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153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59C7-0106-49E4-94F9-1050D35BCCF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308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59C7-0106-49E4-94F9-1050D35BCCF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797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59C7-0106-49E4-94F9-1050D35BCCF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419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59C7-0106-49E4-94F9-1050D35BCCF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315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59C7-0106-49E4-94F9-1050D35BCCF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16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59C7-0106-49E4-94F9-1050D35BCCF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755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59C7-0106-49E4-94F9-1050D35BCCF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73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59C7-0106-49E4-94F9-1050D35BCCF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704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59C7-0106-49E4-94F9-1050D35BCCF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523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59C7-0106-49E4-94F9-1050D35BCCF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840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59C7-0106-49E4-94F9-1050D35BCCF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759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59C7-0106-49E4-94F9-1050D35BCCF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50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Segoe UI Semibold" panose="020B0702040204020203" pitchFamily="34" charset="0"/>
                <a:ea typeface="游ゴシック Medium" panose="020B0500000000000000" pitchFamily="50" charset="-128"/>
                <a:cs typeface="Segoe UI Semibold" panose="020B0702040204020203" pitchFamily="34" charset="0"/>
              </a:defRPr>
            </a:lvl1pPr>
          </a:lstStyle>
          <a:p>
            <a:r>
              <a:rPr kumimoji="1" lang="en-US" altLang="ja-JP" dirty="0" smtClean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en-US" altLang="ja-JP" dirty="0" smtClean="0"/>
              <a:t>Sub title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D99D09-8E2B-46B7-A46A-74966DD88CF9}" type="datetime1">
              <a:rPr kumimoji="1" lang="ja-JP" altLang="en-US" smtClean="0"/>
              <a:t>2020/4/24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44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60FD2B-C2D5-41E5-A02B-65D04351A16A}" type="datetime1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78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C84085-F796-4B50-B869-31EE6099E187}" type="datetime1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42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latin typeface="Segoe UI Semibold" panose="020B0702040204020203" pitchFamily="34" charset="0"/>
                <a:ea typeface="游ゴシック Medium" panose="020B0500000000000000" pitchFamily="50" charset="-128"/>
                <a:cs typeface="Segoe UI Semibold" panose="020B0702040204020203" pitchFamily="34" charset="0"/>
              </a:defRPr>
            </a:lvl1pPr>
          </a:lstStyle>
          <a:p>
            <a:r>
              <a:rPr kumimoji="1" lang="en-US" altLang="ja-JP" dirty="0" smtClean="0"/>
              <a:t>title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3pPr>
              <a:defRPr/>
            </a:lvl3pPr>
            <a:lvl5pPr>
              <a:defRPr/>
            </a:lvl5pPr>
          </a:lstStyle>
          <a:p>
            <a:pPr lvl="0"/>
            <a:r>
              <a:rPr kumimoji="1" lang="en-US" altLang="ja-JP" dirty="0" smtClean="0"/>
              <a:t>master</a:t>
            </a:r>
            <a:endParaRPr kumimoji="1" lang="ja-JP" altLang="en-US" dirty="0" smtClean="0"/>
          </a:p>
          <a:p>
            <a:pPr lvl="1"/>
            <a:r>
              <a:rPr kumimoji="1" lang="en-US" altLang="ja-JP" dirty="0" smtClean="0"/>
              <a:t>Master</a:t>
            </a:r>
          </a:p>
          <a:p>
            <a:pPr lvl="2"/>
            <a:r>
              <a:rPr kumimoji="1" lang="en-US" altLang="ja-JP" dirty="0" smtClean="0"/>
              <a:t>Master</a:t>
            </a:r>
          </a:p>
          <a:p>
            <a:pPr lvl="3"/>
            <a:r>
              <a:rPr kumimoji="1" lang="en-US" altLang="ja-JP" dirty="0" smtClean="0"/>
              <a:t>Master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733112-8635-4990-9F52-262037DCE440}" type="datetime1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95F429AA-1763-48FC-A89D-DCD1F7EF4F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6094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F23632-7674-449A-8F45-241740EF48A4}" type="datetime1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810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9F53BE-245B-40AF-83A7-9FEDEDCCFDDB}" type="datetime1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1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85245D-B2AF-4962-B1BA-D0DBE37AA017}" type="datetime1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910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230758-A513-4F94-9217-D5FC4D96C199}" type="datetime1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56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DB8F98-8CD0-4612-82D8-CB629E44E25B}" type="datetime1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36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600A21-F70B-4020-875E-C0FB636BB23F}" type="datetime1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21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81B935-1D75-4A9F-AB38-28848258DD60}" type="datetime1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46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 smtClean="0"/>
              <a:t>master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dirty="0" smtClean="0"/>
              <a:t>master</a:t>
            </a:r>
            <a:endParaRPr kumimoji="1" lang="ja-JP" altLang="en-US" dirty="0" smtClean="0"/>
          </a:p>
          <a:p>
            <a:pPr lvl="1"/>
            <a:r>
              <a:rPr kumimoji="1" lang="en-US" altLang="ja-JP" dirty="0" smtClean="0"/>
              <a:t>Master</a:t>
            </a:r>
          </a:p>
          <a:p>
            <a:pPr lvl="2"/>
            <a:r>
              <a:rPr kumimoji="1" lang="en-US" altLang="ja-JP" dirty="0" smtClean="0"/>
              <a:t>master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5F429AA-1763-48FC-A89D-DCD1F7EF4F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47579-F753-4F5A-AC21-EBB8F6BE8916}" type="datetime1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72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0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2.png"/><Relationship Id="rId2" Type="http://schemas.openxmlformats.org/officeDocument/2006/relationships/image" Target="../media/image20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0.png"/><Relationship Id="rId4" Type="http://schemas.openxmlformats.org/officeDocument/2006/relationships/image" Target="../media/image4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.sc.e.titech.ac.jp/res/VitalSensing/remoteIBI/index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3.png"/><Relationship Id="rId4" Type="http://schemas.openxmlformats.org/officeDocument/2006/relationships/hyperlink" Target="http://www.github.com/ymonno/RemoteP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217" y="518336"/>
            <a:ext cx="9127998" cy="1347738"/>
          </a:xfrm>
        </p:spPr>
        <p:txBody>
          <a:bodyPr anchor="ctr">
            <a:noAutofit/>
          </a:bodyPr>
          <a:lstStyle/>
          <a:p>
            <a:r>
              <a:rPr lang="en-US" altLang="ja-JP" sz="3200" dirty="0" smtClean="0"/>
              <a:t>Inter-Beat </a:t>
            </a:r>
            <a:r>
              <a:rPr lang="en-US" altLang="ja-JP" sz="3200" dirty="0"/>
              <a:t>Interval </a:t>
            </a:r>
            <a:r>
              <a:rPr lang="en-US" altLang="ja-JP" sz="3200" dirty="0" smtClean="0"/>
              <a:t>Estimation from</a:t>
            </a:r>
            <a:br>
              <a:rPr lang="en-US" altLang="ja-JP" sz="3200" dirty="0" smtClean="0"/>
            </a:br>
            <a:r>
              <a:rPr lang="en-US" altLang="ja-JP" sz="3200" dirty="0" smtClean="0"/>
              <a:t>Facial </a:t>
            </a:r>
            <a:r>
              <a:rPr lang="en-US" altLang="ja-JP" sz="3200" dirty="0"/>
              <a:t>V</a:t>
            </a:r>
            <a:r>
              <a:rPr lang="en-US" altLang="ja-JP" sz="3200" dirty="0" smtClean="0"/>
              <a:t>ideo </a:t>
            </a:r>
            <a:r>
              <a:rPr lang="en-US" altLang="ja-JP" sz="3200" dirty="0"/>
              <a:t>B</a:t>
            </a:r>
            <a:r>
              <a:rPr lang="en-US" altLang="ja-JP" sz="3200" dirty="0" smtClean="0"/>
              <a:t>ased </a:t>
            </a:r>
            <a:r>
              <a:rPr lang="en-US" altLang="ja-JP" sz="3200" dirty="0"/>
              <a:t>on </a:t>
            </a:r>
            <a:r>
              <a:rPr lang="en-US" altLang="ja-JP" sz="3200" dirty="0" smtClean="0"/>
              <a:t>Reliability of </a:t>
            </a:r>
            <a:r>
              <a:rPr lang="en-US" altLang="ja-JP" sz="3200" dirty="0"/>
              <a:t>BVP </a:t>
            </a:r>
            <a:r>
              <a:rPr lang="en-US" altLang="ja-JP" sz="3200" dirty="0" smtClean="0"/>
              <a:t>Signals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16" y="2449552"/>
            <a:ext cx="914400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Yuichiro</a:t>
            </a:r>
            <a:r>
              <a:rPr kumimoji="1" lang="en-US" altLang="ja-JP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 Maki</a:t>
            </a:r>
            <a:r>
              <a:rPr kumimoji="1" lang="en-US" altLang="ja-JP" sz="2400" i="0" u="none" strike="noStrike" kern="1200" cap="none" spc="0" normalizeH="0" baseline="3000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1</a:t>
            </a:r>
            <a:r>
              <a:rPr kumimoji="1" lang="en-US" altLang="ja-JP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, 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Yusuke Monno</a:t>
            </a:r>
            <a:r>
              <a:rPr kumimoji="1" lang="en-US" altLang="ja-JP" sz="2400" i="0" u="none" strike="noStrike" kern="1200" cap="none" spc="0" normalizeH="0" baseline="30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1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, </a:t>
            </a:r>
            <a:r>
              <a:rPr kumimoji="1" lang="en-US" altLang="ja-JP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Kazunori 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Yoshizaki</a:t>
            </a:r>
            <a:r>
              <a:rPr kumimoji="1" lang="en-US" altLang="ja-JP" sz="2400" i="0" u="none" strike="noStrike" kern="1200" cap="none" spc="0" normalizeH="0" baseline="30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2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, </a:t>
            </a:r>
            <a:r>
              <a:rPr kumimoji="1" lang="en-US" altLang="ja-JP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/>
            </a:r>
            <a:br>
              <a:rPr kumimoji="1" lang="en-US" altLang="ja-JP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</a:br>
            <a:r>
              <a:rPr kumimoji="1" lang="en-US" altLang="ja-JP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Masayuki Tanaka</a:t>
            </a:r>
            <a:r>
              <a:rPr kumimoji="1" lang="en-US" altLang="ja-JP" sz="2400" i="0" u="none" strike="noStrike" kern="1200" cap="none" spc="0" normalizeH="0" baseline="3000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1,3</a:t>
            </a:r>
            <a:r>
              <a:rPr lang="en-US" altLang="ja-JP" sz="2400" noProof="0" dirty="0" smtClean="0">
                <a:solidFill>
                  <a:srgbClr val="4D4D4D"/>
                </a:solidFill>
                <a:ea typeface="+mj-ea"/>
                <a:cs typeface="Calibri" panose="020F0502020204030204" pitchFamily="34" charset="0"/>
              </a:rPr>
              <a:t>, </a:t>
            </a:r>
            <a:r>
              <a:rPr lang="en-US" altLang="ja-JP" sz="2400" dirty="0" smtClean="0">
                <a:solidFill>
                  <a:srgbClr val="4D4D4D"/>
                </a:solidFill>
                <a:ea typeface="+mj-ea"/>
                <a:cs typeface="Calibri" panose="020F0502020204030204" pitchFamily="34" charset="0"/>
              </a:rPr>
              <a:t>and</a:t>
            </a:r>
            <a:r>
              <a:rPr kumimoji="1" lang="en-US" altLang="ja-JP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 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Masatoshi Okutomi</a:t>
            </a:r>
            <a:r>
              <a:rPr kumimoji="1" lang="en-US" altLang="ja-JP" sz="2400" i="0" u="none" strike="noStrike" kern="1200" cap="none" spc="0" normalizeH="0" baseline="30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1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16" y="3552469"/>
            <a:ext cx="914400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30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1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Tokyo Institute of Technology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　</a:t>
            </a:r>
            <a:r>
              <a:rPr kumimoji="1" lang="en-US" altLang="ja-JP" b="0" i="0" u="none" strike="noStrike" kern="1200" cap="none" spc="0" normalizeH="0" baseline="30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2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Olympus Corporation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　</a:t>
            </a:r>
            <a:r>
              <a:rPr kumimoji="1" lang="en-US" altLang="ja-JP" b="0" i="0" u="none" strike="noStrike" kern="1200" cap="none" spc="0" normalizeH="0" baseline="30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3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National Institute of Advanced Industrial Science and Technology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　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16" y="4954410"/>
            <a:ext cx="914400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ja-JP" sz="1600" dirty="0" smtClean="0"/>
              <a:t>International </a:t>
            </a:r>
            <a:r>
              <a:rPr lang="en-US" altLang="ja-JP" sz="1600" dirty="0"/>
              <a:t>Conference of the IEEE Engineering in Medicine and Biology </a:t>
            </a:r>
            <a:r>
              <a:rPr lang="en-US" altLang="ja-JP" sz="1600" dirty="0" smtClean="0"/>
              <a:t>Society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Calibri" panose="020F0502020204030204" pitchFamily="34" charset="0"/>
              </a:rPr>
              <a:t>(EMBC2019)</a:t>
            </a:r>
          </a:p>
          <a:p>
            <a:pPr algn="ctr">
              <a:lnSpc>
                <a:spcPct val="110000"/>
              </a:lnSpc>
              <a:defRPr/>
            </a:pPr>
            <a:r>
              <a:rPr lang="en-US" altLang="ja-JP" sz="1600" dirty="0" smtClean="0">
                <a:ea typeface="+mj-ea"/>
                <a:cs typeface="Calibri" panose="020F0502020204030204" pitchFamily="34" charset="0"/>
              </a:rPr>
              <a:t>July 27, 2019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-1547812" y="5520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Our</a:t>
            </a:r>
            <a:r>
              <a:rPr kumimoji="1" lang="en-US" altLang="ja-JP" dirty="0" smtClean="0"/>
              <a:t> IBI estimation framework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fld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r="25008"/>
          <a:stretch/>
        </p:blipFill>
        <p:spPr>
          <a:xfrm>
            <a:off x="362030" y="3603732"/>
            <a:ext cx="860123" cy="916688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 bwMode="auto">
          <a:xfrm>
            <a:off x="649670" y="4058981"/>
            <a:ext cx="144000" cy="144000"/>
          </a:xfrm>
          <a:prstGeom prst="rect">
            <a:avLst/>
          </a:prstGeom>
          <a:solidFill>
            <a:srgbClr val="F2F2F2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819408" y="4231001"/>
            <a:ext cx="144000" cy="144000"/>
          </a:xfrm>
          <a:prstGeom prst="rect">
            <a:avLst/>
          </a:prstGeom>
          <a:solidFill>
            <a:srgbClr val="FFFFFF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7" name="直線矢印コネクタ 16"/>
          <p:cNvCxnSpPr>
            <a:stCxn id="15" idx="3"/>
            <a:endCxn id="29" idx="1"/>
          </p:cNvCxnSpPr>
          <p:nvPr/>
        </p:nvCxnSpPr>
        <p:spPr>
          <a:xfrm flipV="1">
            <a:off x="793670" y="3873594"/>
            <a:ext cx="709619" cy="2573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16" idx="3"/>
            <a:endCxn id="30" idx="1"/>
          </p:cNvCxnSpPr>
          <p:nvPr/>
        </p:nvCxnSpPr>
        <p:spPr>
          <a:xfrm>
            <a:off x="963408" y="4302999"/>
            <a:ext cx="539881" cy="1239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 rot="5400000">
            <a:off x="187835" y="4674359"/>
            <a:ext cx="126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 panose="020B0502040204020203" pitchFamily="34" charset="0"/>
                <a:ea typeface="游ゴシック"/>
                <a:cs typeface="Segoe UI" panose="020B0502040204020203" pitchFamily="34" charset="0"/>
              </a:rPr>
              <a:t>・・・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egoe UI" panose="020B0502040204020203" pitchFamily="34" charset="0"/>
              <a:ea typeface="游ゴシック"/>
              <a:cs typeface="Segoe UI" panose="020B0502040204020203" pitchFamily="34" charset="0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4"/>
          <a:srcRect l="20801" r="3107"/>
          <a:stretch/>
        </p:blipFill>
        <p:spPr>
          <a:xfrm>
            <a:off x="1503289" y="3626427"/>
            <a:ext cx="844463" cy="49433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4"/>
          <a:srcRect l="13750" r="2172"/>
          <a:stretch/>
        </p:blipFill>
        <p:spPr>
          <a:xfrm>
            <a:off x="1503289" y="4181193"/>
            <a:ext cx="844463" cy="491415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187649" y="1997780"/>
            <a:ext cx="139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kumimoji="1"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 channel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 rot="5400000">
            <a:off x="1457700" y="4674360"/>
            <a:ext cx="126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 panose="020B0502040204020203" pitchFamily="34" charset="0"/>
                <a:ea typeface="游ゴシック"/>
                <a:cs typeface="Segoe UI" panose="020B0502040204020203" pitchFamily="34" charset="0"/>
              </a:rPr>
              <a:t>・・・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egoe UI" panose="020B0502040204020203" pitchFamily="34" charset="0"/>
              <a:ea typeface="游ゴシック"/>
              <a:cs typeface="Segoe UI" panose="020B0502040204020203" pitchFamily="34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 rot="5400000">
            <a:off x="3871494" y="4516281"/>
            <a:ext cx="126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 panose="020B0502040204020203" pitchFamily="34" charset="0"/>
                <a:ea typeface="游ゴシック"/>
                <a:cs typeface="Segoe UI" panose="020B0502040204020203" pitchFamily="34" charset="0"/>
              </a:rPr>
              <a:t>・・・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egoe UI" panose="020B0502040204020203" pitchFamily="34" charset="0"/>
              <a:ea typeface="游ゴシック"/>
              <a:cs typeface="Segoe UI" panose="020B0502040204020203" pitchFamily="34" charset="0"/>
            </a:endParaRPr>
          </a:p>
        </p:txBody>
      </p:sp>
      <p:cxnSp>
        <p:nvCxnSpPr>
          <p:cNvPr id="52" name="カギ線コネクタ 51"/>
          <p:cNvCxnSpPr>
            <a:stCxn id="77" idx="3"/>
          </p:cNvCxnSpPr>
          <p:nvPr/>
        </p:nvCxnSpPr>
        <p:spPr>
          <a:xfrm>
            <a:off x="4915079" y="2867688"/>
            <a:ext cx="1077550" cy="1078303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カギ線コネクタ 52"/>
          <p:cNvCxnSpPr/>
          <p:nvPr/>
        </p:nvCxnSpPr>
        <p:spPr>
          <a:xfrm flipV="1">
            <a:off x="4929348" y="4469211"/>
            <a:ext cx="1063281" cy="773565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1316579" y="2030544"/>
            <a:ext cx="1965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Average intensity</a:t>
            </a:r>
            <a:endParaRPr kumimoji="1" lang="ja-JP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2378817" y="3884679"/>
            <a:ext cx="313149" cy="2623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V="1">
            <a:off x="2374630" y="4219075"/>
            <a:ext cx="313149" cy="2623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グループ化 70"/>
          <p:cNvGrpSpPr/>
          <p:nvPr/>
        </p:nvGrpSpPr>
        <p:grpSpPr>
          <a:xfrm>
            <a:off x="362030" y="2381050"/>
            <a:ext cx="2332470" cy="953240"/>
            <a:chOff x="362030" y="2328634"/>
            <a:chExt cx="2332470" cy="95324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0099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0" r="25008"/>
            <a:stretch/>
          </p:blipFill>
          <p:spPr>
            <a:xfrm>
              <a:off x="362030" y="2328634"/>
              <a:ext cx="860123" cy="916688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 bwMode="auto">
            <a:xfrm>
              <a:off x="872613" y="2749904"/>
              <a:ext cx="144000" cy="144000"/>
            </a:xfrm>
            <a:prstGeom prst="rect">
              <a:avLst/>
            </a:prstGeom>
            <a:solidFill>
              <a:srgbClr val="F2F2F2"/>
            </a:solidFill>
            <a:ln w="38100">
              <a:noFill/>
            </a:ln>
            <a:effectLst/>
            <a:extLst/>
          </p:spPr>
          <p:txBody>
  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>
              <a:off x="621879" y="2760067"/>
              <a:ext cx="144000" cy="144000"/>
            </a:xfrm>
            <a:prstGeom prst="rect">
              <a:avLst/>
            </a:prstGeom>
            <a:solidFill>
              <a:srgbClr val="FFFFFF"/>
            </a:solidFill>
            <a:ln w="38100">
              <a:noFill/>
            </a:ln>
            <a:effectLst/>
            <a:extLst/>
          </p:spPr>
          <p:txBody>
  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11" name="直線矢印コネクタ 10"/>
            <p:cNvCxnSpPr>
              <a:stCxn id="9" idx="3"/>
              <a:endCxn id="27" idx="1"/>
            </p:cNvCxnSpPr>
            <p:nvPr/>
          </p:nvCxnSpPr>
          <p:spPr>
            <a:xfrm flipV="1">
              <a:off x="1016613" y="2583468"/>
              <a:ext cx="477299" cy="2384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>
              <a:stCxn id="10" idx="3"/>
            </p:cNvCxnSpPr>
            <p:nvPr/>
          </p:nvCxnSpPr>
          <p:spPr>
            <a:xfrm>
              <a:off x="765879" y="2832067"/>
              <a:ext cx="756946" cy="2925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図 26"/>
            <p:cNvPicPr>
              <a:picLocks noChangeAspect="1"/>
            </p:cNvPicPr>
            <p:nvPr/>
          </p:nvPicPr>
          <p:blipFill rotWithShape="1">
            <a:blip r:embed="rId4"/>
            <a:srcRect r="23226"/>
            <a:stretch/>
          </p:blipFill>
          <p:spPr>
            <a:xfrm>
              <a:off x="1493912" y="2377939"/>
              <a:ext cx="844463" cy="411058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4"/>
            <a:srcRect l="9725" r="19448"/>
            <a:stretch/>
          </p:blipFill>
          <p:spPr>
            <a:xfrm>
              <a:off x="1503289" y="2869857"/>
              <a:ext cx="844463" cy="412017"/>
            </a:xfrm>
            <a:prstGeom prst="rect">
              <a:avLst/>
            </a:prstGeom>
          </p:spPr>
        </p:pic>
        <p:cxnSp>
          <p:nvCxnSpPr>
            <p:cNvPr id="59" name="直線矢印コネクタ 58"/>
            <p:cNvCxnSpPr/>
            <p:nvPr/>
          </p:nvCxnSpPr>
          <p:spPr>
            <a:xfrm>
              <a:off x="2381351" y="2564835"/>
              <a:ext cx="313149" cy="2623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/>
            <p:nvPr/>
          </p:nvCxnSpPr>
          <p:spPr>
            <a:xfrm flipV="1">
              <a:off x="2377164" y="2899231"/>
              <a:ext cx="313149" cy="2623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直線矢印コネクタ 65"/>
          <p:cNvCxnSpPr/>
          <p:nvPr/>
        </p:nvCxnSpPr>
        <p:spPr>
          <a:xfrm>
            <a:off x="4929348" y="4207601"/>
            <a:ext cx="41493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flipH="1">
            <a:off x="217354" y="2039308"/>
            <a:ext cx="0" cy="321752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図 76"/>
          <p:cNvPicPr>
            <a:picLocks noChangeAspect="1"/>
          </p:cNvPicPr>
          <p:nvPr/>
        </p:nvPicPr>
        <p:blipFill rotWithShape="1">
          <a:blip r:embed="rId5"/>
          <a:srcRect l="26872" r="5735"/>
          <a:stretch/>
        </p:blipFill>
        <p:spPr>
          <a:xfrm>
            <a:off x="4139220" y="2675181"/>
            <a:ext cx="775859" cy="385014"/>
          </a:xfrm>
          <a:prstGeom prst="rect">
            <a:avLst/>
          </a:prstGeom>
        </p:spPr>
      </p:pic>
      <p:cxnSp>
        <p:nvCxnSpPr>
          <p:cNvPr id="93" name="直線矢印コネクタ 92"/>
          <p:cNvCxnSpPr/>
          <p:nvPr/>
        </p:nvCxnSpPr>
        <p:spPr>
          <a:xfrm flipH="1">
            <a:off x="3859143" y="2867688"/>
            <a:ext cx="285901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/>
          <p:cNvCxnSpPr/>
          <p:nvPr/>
        </p:nvCxnSpPr>
        <p:spPr>
          <a:xfrm flipH="1">
            <a:off x="3854558" y="4199449"/>
            <a:ext cx="285901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/>
          <p:cNvSpPr txBox="1"/>
          <p:nvPr/>
        </p:nvSpPr>
        <p:spPr>
          <a:xfrm>
            <a:off x="7743054" y="4693329"/>
            <a:ext cx="153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Estimated</a:t>
            </a:r>
          </a:p>
          <a:p>
            <a:pPr algn="ctr"/>
            <a:r>
              <a:rPr lang="en-US" altLang="ja-JP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IBI</a:t>
            </a:r>
            <a:endParaRPr kumimoji="1" lang="ja-JP" alt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/>
              <p:cNvSpPr txBox="1"/>
              <p:nvPr/>
            </p:nvSpPr>
            <p:spPr>
              <a:xfrm>
                <a:off x="4717716" y="2442579"/>
                <a:ext cx="57817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𝐵𝑉</m:t>
                      </m:r>
                      <m:sSub>
                        <m:sSubPr>
                          <m:ctrlP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70" name="テキスト ボックス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716" y="2442579"/>
                <a:ext cx="578171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/>
              <p:cNvSpPr txBox="1"/>
              <p:nvPr/>
            </p:nvSpPr>
            <p:spPr>
              <a:xfrm>
                <a:off x="4715921" y="3807491"/>
                <a:ext cx="5817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𝐵𝑉</m:t>
                      </m:r>
                      <m:sSub>
                        <m:sSubPr>
                          <m:ctrlP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72" name="テキスト ボックス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921" y="3807491"/>
                <a:ext cx="581761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/>
              <p:cNvSpPr txBox="1"/>
              <p:nvPr/>
            </p:nvSpPr>
            <p:spPr>
              <a:xfrm>
                <a:off x="4717716" y="4854887"/>
                <a:ext cx="57817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𝐵𝑉</m:t>
                      </m:r>
                      <m:sSub>
                        <m:sSubPr>
                          <m:ctrlP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75" name="テキスト ボックス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716" y="4854887"/>
                <a:ext cx="57817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グループ化 77"/>
          <p:cNvGrpSpPr/>
          <p:nvPr/>
        </p:nvGrpSpPr>
        <p:grpSpPr>
          <a:xfrm>
            <a:off x="5340323" y="3876283"/>
            <a:ext cx="2024939" cy="646331"/>
            <a:chOff x="1761511" y="2162215"/>
            <a:chExt cx="1560292" cy="646331"/>
          </a:xfrm>
        </p:grpSpPr>
        <p:sp>
          <p:nvSpPr>
            <p:cNvPr id="79" name="正方形/長方形 78"/>
            <p:cNvSpPr/>
            <p:nvPr/>
          </p:nvSpPr>
          <p:spPr bwMode="auto">
            <a:xfrm>
              <a:off x="1777264" y="2213059"/>
              <a:ext cx="1522213" cy="5446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1761511" y="2162215"/>
              <a:ext cx="1560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游ゴシック"/>
                </a:rPr>
                <a:t>Reliability</a:t>
              </a:r>
              <a:r>
                <a:rPr kumimoji="1" lang="en-US" altLang="ja-JP" sz="18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ea typeface="游ゴシック"/>
                </a:rPr>
                <a:t> based</a:t>
              </a:r>
              <a:br>
                <a:rPr kumimoji="1" lang="en-US" altLang="ja-JP" sz="18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ea typeface="游ゴシック"/>
                </a:rPr>
              </a:br>
              <a:r>
                <a:rPr kumimoji="1" lang="en-US" altLang="ja-JP" sz="18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ea typeface="游ゴシック"/>
                </a:rPr>
                <a:t>BVP selection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游ゴシック"/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7823677" y="3874089"/>
            <a:ext cx="1377209" cy="646331"/>
            <a:chOff x="7730492" y="3874089"/>
            <a:chExt cx="1377209" cy="646331"/>
          </a:xfrm>
        </p:grpSpPr>
        <p:sp>
          <p:nvSpPr>
            <p:cNvPr id="82" name="正方形/長方形 81"/>
            <p:cNvSpPr/>
            <p:nvPr/>
          </p:nvSpPr>
          <p:spPr bwMode="auto">
            <a:xfrm>
              <a:off x="7853370" y="3901895"/>
              <a:ext cx="1116221" cy="610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7730492" y="3874089"/>
              <a:ext cx="1377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游ゴシック"/>
                </a:rPr>
                <a:t>Peak</a:t>
              </a:r>
              <a:r>
                <a:rPr lang="en-US" altLang="ja-JP" dirty="0">
                  <a:ea typeface="游ゴシック"/>
                </a:rPr>
                <a:t/>
              </a:r>
              <a:br>
                <a:rPr lang="en-US" altLang="ja-JP" dirty="0">
                  <a:ea typeface="游ゴシック"/>
                </a:rPr>
              </a:br>
              <a:r>
                <a:rPr lang="en-US" altLang="ja-JP" dirty="0" smtClean="0">
                  <a:ea typeface="游ゴシック"/>
                </a:rPr>
                <a:t>detection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游ゴシック"/>
              </a:endParaRPr>
            </a:p>
          </p:txBody>
        </p:sp>
      </p:grpSp>
      <p:cxnSp>
        <p:nvCxnSpPr>
          <p:cNvPr id="88" name="直線矢印コネクタ 87"/>
          <p:cNvCxnSpPr/>
          <p:nvPr/>
        </p:nvCxnSpPr>
        <p:spPr>
          <a:xfrm flipH="1" flipV="1">
            <a:off x="8512281" y="4512495"/>
            <a:ext cx="6247" cy="270876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/>
          <p:nvPr/>
        </p:nvCxnSpPr>
        <p:spPr>
          <a:xfrm>
            <a:off x="7345465" y="4229490"/>
            <a:ext cx="62704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グループ化 40"/>
          <p:cNvGrpSpPr/>
          <p:nvPr/>
        </p:nvGrpSpPr>
        <p:grpSpPr>
          <a:xfrm>
            <a:off x="533400" y="5374543"/>
            <a:ext cx="8153400" cy="970835"/>
            <a:chOff x="533400" y="5374543"/>
            <a:chExt cx="8153400" cy="970835"/>
          </a:xfrm>
        </p:grpSpPr>
        <p:sp>
          <p:nvSpPr>
            <p:cNvPr id="92" name="正方形/長方形 91"/>
            <p:cNvSpPr/>
            <p:nvPr/>
          </p:nvSpPr>
          <p:spPr>
            <a:xfrm>
              <a:off x="533400" y="5382592"/>
              <a:ext cx="8153400" cy="9627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577851" y="5374543"/>
              <a:ext cx="806449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We propose </a:t>
              </a:r>
              <a:r>
                <a:rPr kumimoji="1" lang="en-US" altLang="ja-JP" sz="2800" b="1" dirty="0" smtClean="0">
                  <a:solidFill>
                    <a:schemeClr val="accent1"/>
                  </a:solidFill>
                </a:rPr>
                <a:t>reliability-based BVP selection</a:t>
              </a:r>
              <a:r>
                <a:rPr kumimoji="1" lang="en-US" altLang="ja-JP" sz="2800" dirty="0" smtClean="0">
                  <a:solidFill>
                    <a:schemeClr val="accent1"/>
                  </a:solidFill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en-US" altLang="ja-JP" sz="2400" dirty="0" smtClean="0"/>
                <a:t>Only </a:t>
              </a:r>
              <a:r>
                <a:rPr lang="en-US" altLang="ja-JP" sz="2400" dirty="0"/>
                <a:t>t</a:t>
              </a:r>
              <a:r>
                <a:rPr lang="en-US" altLang="ja-JP" sz="2400" dirty="0" smtClean="0"/>
                <a:t>he most reliable BVP </a:t>
              </a:r>
              <a:r>
                <a:rPr lang="en-US" altLang="ja-JP" sz="2400" dirty="0"/>
                <a:t>is </a:t>
              </a:r>
              <a:r>
                <a:rPr lang="en-US" altLang="ja-JP" sz="2400" dirty="0" smtClean="0"/>
                <a:t>used for IBI estimation.</a:t>
              </a:r>
              <a:endParaRPr kumimoji="1" lang="ja-JP" altLang="en-US" sz="2400" dirty="0"/>
            </a:p>
          </p:txBody>
        </p:sp>
      </p:grpSp>
      <p:sp>
        <p:nvSpPr>
          <p:cNvPr id="4" name="フリーフォーム 3"/>
          <p:cNvSpPr/>
          <p:nvPr/>
        </p:nvSpPr>
        <p:spPr>
          <a:xfrm>
            <a:off x="4189596" y="4012751"/>
            <a:ext cx="688056" cy="325021"/>
          </a:xfrm>
          <a:custGeom>
            <a:avLst/>
            <a:gdLst>
              <a:gd name="connsiteX0" fmla="*/ 0 w 1572535"/>
              <a:gd name="connsiteY0" fmla="*/ 403998 h 724333"/>
              <a:gd name="connsiteX1" fmla="*/ 285386 w 1572535"/>
              <a:gd name="connsiteY1" fmla="*/ 7952 h 724333"/>
              <a:gd name="connsiteX2" fmla="*/ 460112 w 1572535"/>
              <a:gd name="connsiteY2" fmla="*/ 724329 h 724333"/>
              <a:gd name="connsiteX3" fmla="*/ 698905 w 1572535"/>
              <a:gd name="connsiteY3" fmla="*/ 19600 h 724333"/>
              <a:gd name="connsiteX4" fmla="*/ 902752 w 1572535"/>
              <a:gd name="connsiteY4" fmla="*/ 491361 h 724333"/>
              <a:gd name="connsiteX5" fmla="*/ 1019236 w 1572535"/>
              <a:gd name="connsiteY5" fmla="*/ 270041 h 724333"/>
              <a:gd name="connsiteX6" fmla="*/ 1100775 w 1572535"/>
              <a:gd name="connsiteY6" fmla="*/ 415646 h 724333"/>
              <a:gd name="connsiteX7" fmla="*/ 1135720 w 1572535"/>
              <a:gd name="connsiteY7" fmla="*/ 322459 h 724333"/>
              <a:gd name="connsiteX8" fmla="*/ 1211435 w 1572535"/>
              <a:gd name="connsiteY8" fmla="*/ 479713 h 724333"/>
              <a:gd name="connsiteX9" fmla="*/ 1281325 w 1572535"/>
              <a:gd name="connsiteY9" fmla="*/ 380701 h 724333"/>
              <a:gd name="connsiteX10" fmla="*/ 1333743 w 1572535"/>
              <a:gd name="connsiteY10" fmla="*/ 508834 h 724333"/>
              <a:gd name="connsiteX11" fmla="*/ 1386161 w 1572535"/>
              <a:gd name="connsiteY11" fmla="*/ 398174 h 724333"/>
              <a:gd name="connsiteX12" fmla="*/ 1421106 w 1572535"/>
              <a:gd name="connsiteY12" fmla="*/ 491361 h 724333"/>
              <a:gd name="connsiteX13" fmla="*/ 1473524 w 1572535"/>
              <a:gd name="connsiteY13" fmla="*/ 398174 h 724333"/>
              <a:gd name="connsiteX14" fmla="*/ 1520117 w 1572535"/>
              <a:gd name="connsiteY14" fmla="*/ 514658 h 724333"/>
              <a:gd name="connsiteX15" fmla="*/ 1572535 w 1572535"/>
              <a:gd name="connsiteY15" fmla="*/ 357404 h 7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72535" h="724333">
                <a:moveTo>
                  <a:pt x="0" y="403998"/>
                </a:moveTo>
                <a:cubicBezTo>
                  <a:pt x="104350" y="179281"/>
                  <a:pt x="208701" y="-45436"/>
                  <a:pt x="285386" y="7952"/>
                </a:cubicBezTo>
                <a:cubicBezTo>
                  <a:pt x="362071" y="61340"/>
                  <a:pt x="391192" y="722388"/>
                  <a:pt x="460112" y="724329"/>
                </a:cubicBezTo>
                <a:cubicBezTo>
                  <a:pt x="529032" y="726270"/>
                  <a:pt x="625132" y="58428"/>
                  <a:pt x="698905" y="19600"/>
                </a:cubicBezTo>
                <a:cubicBezTo>
                  <a:pt x="772678" y="-19228"/>
                  <a:pt x="849364" y="449621"/>
                  <a:pt x="902752" y="491361"/>
                </a:cubicBezTo>
                <a:cubicBezTo>
                  <a:pt x="956140" y="533101"/>
                  <a:pt x="986232" y="282660"/>
                  <a:pt x="1019236" y="270041"/>
                </a:cubicBezTo>
                <a:cubicBezTo>
                  <a:pt x="1052240" y="257422"/>
                  <a:pt x="1081361" y="406910"/>
                  <a:pt x="1100775" y="415646"/>
                </a:cubicBezTo>
                <a:cubicBezTo>
                  <a:pt x="1120189" y="424382"/>
                  <a:pt x="1117277" y="311781"/>
                  <a:pt x="1135720" y="322459"/>
                </a:cubicBezTo>
                <a:cubicBezTo>
                  <a:pt x="1154163" y="333137"/>
                  <a:pt x="1187168" y="470006"/>
                  <a:pt x="1211435" y="479713"/>
                </a:cubicBezTo>
                <a:cubicBezTo>
                  <a:pt x="1235702" y="489420"/>
                  <a:pt x="1260940" y="375848"/>
                  <a:pt x="1281325" y="380701"/>
                </a:cubicBezTo>
                <a:cubicBezTo>
                  <a:pt x="1301710" y="385554"/>
                  <a:pt x="1316270" y="505922"/>
                  <a:pt x="1333743" y="508834"/>
                </a:cubicBezTo>
                <a:cubicBezTo>
                  <a:pt x="1351216" y="511746"/>
                  <a:pt x="1371601" y="401086"/>
                  <a:pt x="1386161" y="398174"/>
                </a:cubicBezTo>
                <a:cubicBezTo>
                  <a:pt x="1400721" y="395262"/>
                  <a:pt x="1406546" y="491361"/>
                  <a:pt x="1421106" y="491361"/>
                </a:cubicBezTo>
                <a:cubicBezTo>
                  <a:pt x="1435666" y="491361"/>
                  <a:pt x="1457022" y="394291"/>
                  <a:pt x="1473524" y="398174"/>
                </a:cubicBezTo>
                <a:cubicBezTo>
                  <a:pt x="1490026" y="402057"/>
                  <a:pt x="1503615" y="521453"/>
                  <a:pt x="1520117" y="514658"/>
                </a:cubicBezTo>
                <a:cubicBezTo>
                  <a:pt x="1536619" y="507863"/>
                  <a:pt x="1554577" y="432633"/>
                  <a:pt x="1572535" y="357404"/>
                </a:cubicBezTo>
              </a:path>
            </a:pathLst>
          </a:custGeom>
          <a:ln w="952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4" name="図 63"/>
          <p:cNvPicPr>
            <a:picLocks noChangeAspect="1"/>
          </p:cNvPicPr>
          <p:nvPr/>
        </p:nvPicPr>
        <p:blipFill rotWithShape="1">
          <a:blip r:embed="rId5"/>
          <a:srcRect l="26872" r="5735"/>
          <a:stretch/>
        </p:blipFill>
        <p:spPr>
          <a:xfrm>
            <a:off x="6877758" y="4492897"/>
            <a:ext cx="775859" cy="385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/>
              <p:cNvSpPr txBox="1"/>
              <p:nvPr/>
            </p:nvSpPr>
            <p:spPr>
              <a:xfrm>
                <a:off x="7277873" y="4234292"/>
                <a:ext cx="7514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𝐵𝑉</m:t>
                      </m:r>
                      <m:sSub>
                        <m:sSubPr>
                          <m:ctrlP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𝑏𝑒𝑠𝑡</m:t>
                          </m:r>
                        </m:sub>
                      </m:sSub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65" name="テキスト ボックス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873" y="4234292"/>
                <a:ext cx="75148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グループ化 72"/>
          <p:cNvGrpSpPr/>
          <p:nvPr/>
        </p:nvGrpSpPr>
        <p:grpSpPr>
          <a:xfrm>
            <a:off x="2655774" y="3737784"/>
            <a:ext cx="1252266" cy="923330"/>
            <a:chOff x="3137777" y="2827749"/>
            <a:chExt cx="1252266" cy="923330"/>
          </a:xfrm>
        </p:grpSpPr>
        <p:sp>
          <p:nvSpPr>
            <p:cNvPr id="74" name="正方形/長方形 73"/>
            <p:cNvSpPr/>
            <p:nvPr/>
          </p:nvSpPr>
          <p:spPr bwMode="auto">
            <a:xfrm>
              <a:off x="3196957" y="2845374"/>
              <a:ext cx="1133906" cy="8880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 panose="020B0502040204020203" pitchFamily="34" charset="0"/>
                <a:ea typeface="メイリオ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3137777" y="2827749"/>
              <a:ext cx="125226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ICA-based</a:t>
              </a:r>
              <a:br>
                <a:rPr kumimoji="1" lang="en-US" altLang="ja-JP" dirty="0" smtClean="0"/>
              </a:br>
              <a:r>
                <a:rPr kumimoji="1" lang="en-US" altLang="ja-JP" dirty="0" smtClean="0"/>
                <a:t>BVP</a:t>
              </a:r>
              <a:br>
                <a:rPr kumimoji="1" lang="en-US" altLang="ja-JP" dirty="0" smtClean="0"/>
              </a:br>
              <a:r>
                <a:rPr kumimoji="1" lang="en-US" altLang="ja-JP" dirty="0" smtClean="0"/>
                <a:t>estimation</a:t>
              </a:r>
              <a:endParaRPr kumimoji="1" lang="ja-JP" altLang="en-US" dirty="0"/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2648914" y="2401862"/>
            <a:ext cx="1252266" cy="923330"/>
            <a:chOff x="3137777" y="2827749"/>
            <a:chExt cx="1252266" cy="923330"/>
          </a:xfrm>
        </p:grpSpPr>
        <p:sp>
          <p:nvSpPr>
            <p:cNvPr id="95" name="正方形/長方形 94"/>
            <p:cNvSpPr/>
            <p:nvPr/>
          </p:nvSpPr>
          <p:spPr bwMode="auto">
            <a:xfrm>
              <a:off x="3196957" y="2845374"/>
              <a:ext cx="1133906" cy="8880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 panose="020B0502040204020203" pitchFamily="34" charset="0"/>
                <a:ea typeface="メイリオ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3137777" y="2827749"/>
              <a:ext cx="125226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ICA-based</a:t>
              </a:r>
              <a:br>
                <a:rPr kumimoji="1" lang="en-US" altLang="ja-JP" dirty="0" smtClean="0"/>
              </a:br>
              <a:r>
                <a:rPr kumimoji="1" lang="en-US" altLang="ja-JP" dirty="0" smtClean="0"/>
                <a:t>BVP</a:t>
              </a:r>
              <a:br>
                <a:rPr kumimoji="1" lang="en-US" altLang="ja-JP" dirty="0" smtClean="0"/>
              </a:br>
              <a:r>
                <a:rPr kumimoji="1" lang="en-US" altLang="ja-JP" dirty="0" smtClean="0"/>
                <a:t>estimation</a:t>
              </a:r>
              <a:endParaRPr kumimoji="1" lang="ja-JP" altLang="en-US" dirty="0"/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-40076" y="1543170"/>
            <a:ext cx="460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40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Random patch sampling</a:t>
            </a:r>
            <a:endParaRPr kumimoji="1" lang="ja-JP" altLang="en-US" sz="2400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Reliability metric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755206" y="2827247"/>
            <a:ext cx="7633589" cy="3524931"/>
            <a:chOff x="723456" y="2827247"/>
            <a:chExt cx="7633589" cy="3524931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456" y="2827247"/>
              <a:ext cx="3964468" cy="3048282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577" y="2827247"/>
              <a:ext cx="3964468" cy="3048282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1701889" y="5890513"/>
              <a:ext cx="2007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Reliable</a:t>
              </a:r>
              <a:r>
                <a:rPr lang="ja-JP" altLang="en-US" sz="2400" b="1" dirty="0" smtClean="0"/>
                <a:t> </a:t>
              </a:r>
              <a:r>
                <a:rPr lang="en-US" altLang="ja-JP" sz="2400" b="1" dirty="0" smtClean="0"/>
                <a:t>BVP</a:t>
              </a:r>
              <a:endParaRPr kumimoji="1" lang="ja-JP" altLang="en-US" sz="2400" b="1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160184" y="5890513"/>
              <a:ext cx="24292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/>
                <a:t>Unr</a:t>
              </a:r>
              <a:r>
                <a:rPr kumimoji="1" lang="en-US" altLang="ja-JP" sz="2400" b="1" dirty="0" smtClean="0"/>
                <a:t>eliable BVP </a:t>
              </a:r>
              <a:endParaRPr kumimoji="1" lang="ja-JP" altLang="en-US" sz="2400" b="1" dirty="0"/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1723736" y="1451754"/>
            <a:ext cx="5696528" cy="1236729"/>
            <a:chOff x="2772815" y="1576230"/>
            <a:chExt cx="5696528" cy="1236729"/>
          </a:xfrm>
        </p:grpSpPr>
        <p:sp>
          <p:nvSpPr>
            <p:cNvPr id="17" name="正方形/長方形 16"/>
            <p:cNvSpPr/>
            <p:nvPr/>
          </p:nvSpPr>
          <p:spPr>
            <a:xfrm>
              <a:off x="2772815" y="1576230"/>
              <a:ext cx="5696528" cy="12367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795819" y="1594430"/>
              <a:ext cx="56505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Evaluate peak height variance of BVP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/>
                <a:t>Low peak height variance: </a:t>
              </a:r>
              <a:r>
                <a:rPr lang="en-US" altLang="ja-JP" sz="2400" b="1" dirty="0" smtClean="0">
                  <a:solidFill>
                    <a:schemeClr val="accent1"/>
                  </a:solidFill>
                </a:rPr>
                <a:t>Reliable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/>
                <a:t>High peak height variance: </a:t>
              </a:r>
              <a:r>
                <a:rPr lang="en-US" altLang="ja-JP" sz="2400" b="1" dirty="0" smtClean="0">
                  <a:solidFill>
                    <a:schemeClr val="accent1"/>
                  </a:solidFill>
                </a:rPr>
                <a:t>Unreliable</a:t>
              </a:r>
            </a:p>
          </p:txBody>
        </p:sp>
      </p:grpSp>
      <p:cxnSp>
        <p:nvCxnSpPr>
          <p:cNvPr id="20" name="直線矢印コネクタ 19"/>
          <p:cNvCxnSpPr/>
          <p:nvPr/>
        </p:nvCxnSpPr>
        <p:spPr>
          <a:xfrm>
            <a:off x="1047870" y="3347527"/>
            <a:ext cx="0" cy="2003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874107" y="3370531"/>
            <a:ext cx="339381" cy="0"/>
          </a:xfrm>
          <a:prstGeom prst="line">
            <a:avLst/>
          </a:prstGeom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874107" y="3539704"/>
            <a:ext cx="339381" cy="0"/>
          </a:xfrm>
          <a:prstGeom prst="line">
            <a:avLst/>
          </a:prstGeom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30656" y="3166711"/>
            <a:ext cx="1190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3300"/>
                </a:solidFill>
              </a:rPr>
              <a:t>Low </a:t>
            </a:r>
          </a:p>
          <a:p>
            <a:r>
              <a:rPr kumimoji="1" lang="en-US" altLang="ja-JP" sz="2000" b="1" dirty="0" smtClean="0">
                <a:solidFill>
                  <a:srgbClr val="FF3300"/>
                </a:solidFill>
              </a:rPr>
              <a:t>variance</a:t>
            </a:r>
            <a:endParaRPr kumimoji="1" lang="ja-JP" altLang="en-US" sz="2000" b="1" dirty="0">
              <a:solidFill>
                <a:srgbClr val="FF33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985819" y="3389938"/>
            <a:ext cx="1190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rgbClr val="FF3300"/>
                </a:solidFill>
              </a:rPr>
              <a:t>High</a:t>
            </a:r>
          </a:p>
          <a:p>
            <a:pPr algn="r"/>
            <a:r>
              <a:rPr kumimoji="1" lang="en-US" altLang="ja-JP" sz="2000" b="1" dirty="0" smtClean="0">
                <a:solidFill>
                  <a:srgbClr val="FF3300"/>
                </a:solidFill>
              </a:rPr>
              <a:t>variance</a:t>
            </a:r>
            <a:endParaRPr kumimoji="1" lang="ja-JP" altLang="en-US" sz="2000" b="1" dirty="0">
              <a:solidFill>
                <a:srgbClr val="FF3300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8057944" y="3471057"/>
            <a:ext cx="0" cy="5602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8023820" y="3440741"/>
            <a:ext cx="880270" cy="0"/>
          </a:xfrm>
          <a:prstGeom prst="line">
            <a:avLst/>
          </a:prstGeom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8023820" y="4029737"/>
            <a:ext cx="880270" cy="0"/>
          </a:xfrm>
          <a:prstGeom prst="line">
            <a:avLst/>
          </a:prstGeom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1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正方形/長方形 52"/>
          <p:cNvSpPr/>
          <p:nvPr/>
        </p:nvSpPr>
        <p:spPr>
          <a:xfrm>
            <a:off x="3966433" y="1668996"/>
            <a:ext cx="129623" cy="21318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矢印コネクタ 53"/>
          <p:cNvCxnSpPr/>
          <p:nvPr/>
        </p:nvCxnSpPr>
        <p:spPr>
          <a:xfrm flipV="1">
            <a:off x="3941652" y="1756752"/>
            <a:ext cx="203076" cy="57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3492377" y="1668996"/>
            <a:ext cx="129623" cy="21318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矢印コネクタ 51"/>
          <p:cNvCxnSpPr/>
          <p:nvPr/>
        </p:nvCxnSpPr>
        <p:spPr>
          <a:xfrm flipV="1">
            <a:off x="3449899" y="1756752"/>
            <a:ext cx="203076" cy="57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2999557" y="1668996"/>
            <a:ext cx="129623" cy="21318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Peak detection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6" name="フリーフォーム 5"/>
          <p:cNvSpPr/>
          <p:nvPr/>
        </p:nvSpPr>
        <p:spPr>
          <a:xfrm>
            <a:off x="78252" y="1222324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BVP candidates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959598" y="1691143"/>
            <a:ext cx="350833" cy="263370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  <a:solidFill>
            <a:sysClr val="windowText" lastClr="000000">
              <a:tint val="60000"/>
              <a:hueOff val="0"/>
              <a:satOff val="0"/>
              <a:lumOff val="0"/>
              <a:alphaOff val="0"/>
            </a:sysClr>
          </a:solidFill>
          <a:ln>
            <a:noFill/>
          </a:ln>
          <a:effectLst/>
        </p:spPr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78252" y="1958750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>
                <a:shade val="80000"/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</a:rPr>
              <a:t>Peak</a:t>
            </a:r>
            <a:r>
              <a:rPr kumimoji="0" lang="en-US" altLang="ja-JP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</a:rPr>
              <a:t> detection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959598" y="2688310"/>
            <a:ext cx="350833" cy="263370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  <a:solidFill>
            <a:sysClr val="windowText" lastClr="000000">
              <a:tint val="60000"/>
              <a:hueOff val="0"/>
              <a:satOff val="0"/>
              <a:lumOff val="0"/>
              <a:alphaOff val="0"/>
            </a:sysClr>
          </a:solidFill>
          <a:ln>
            <a:noFill/>
          </a:ln>
          <a:effectLst/>
        </p:spPr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78252" y="2961668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ysClr val="windowText" lastClr="000000">
                <a:shade val="80000"/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IBI</a:t>
            </a:r>
            <a:r>
              <a:rPr kumimoji="0" lang="en-US" altLang="ja-JP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 calculation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78252" y="5798243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Estimated IBI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959598" y="3685476"/>
            <a:ext cx="350833" cy="263370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  <a:solidFill>
            <a:sysClr val="windowText" lastClr="000000">
              <a:tint val="60000"/>
              <a:hueOff val="0"/>
              <a:satOff val="0"/>
              <a:lumOff val="0"/>
              <a:alphaOff val="0"/>
            </a:sysClr>
          </a:solidFill>
          <a:ln>
            <a:noFill/>
          </a:ln>
          <a:effectLst/>
        </p:spPr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2805935" y="3804766"/>
            <a:ext cx="6172687" cy="635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8696316" y="3374618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t</a:t>
            </a:r>
            <a:endParaRPr kumimoji="1" lang="ja-JP" altLang="en-US" sz="24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148228" y="1698631"/>
            <a:ext cx="776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BVP</a:t>
            </a:r>
            <a:endParaRPr kumimoji="1" lang="ja-JP" altLang="en-US" sz="2400" b="1" dirty="0"/>
          </a:p>
        </p:txBody>
      </p:sp>
      <p:sp>
        <p:nvSpPr>
          <p:cNvPr id="30" name="フリーフォーム 29"/>
          <p:cNvSpPr/>
          <p:nvPr/>
        </p:nvSpPr>
        <p:spPr>
          <a:xfrm>
            <a:off x="78252" y="3969051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noFill/>
          <a:ln w="12700" cap="flat" cmpd="sng" algn="ctr">
            <a:solidFill>
              <a:sysClr val="windowText" lastClr="000000">
                <a:shade val="80000"/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</a:rPr>
              <a:t>Outlier</a:t>
            </a:r>
            <a:r>
              <a:rPr kumimoji="0" lang="en-US" altLang="ja-JP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</a:rPr>
              <a:t> removal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</a:endParaRPr>
          </a:p>
        </p:txBody>
      </p:sp>
      <p:sp>
        <p:nvSpPr>
          <p:cNvPr id="31" name="フリーフォーム 30"/>
          <p:cNvSpPr/>
          <p:nvPr/>
        </p:nvSpPr>
        <p:spPr>
          <a:xfrm>
            <a:off x="959598" y="4692860"/>
            <a:ext cx="350833" cy="263370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  <a:solidFill>
            <a:sysClr val="windowText" lastClr="000000">
              <a:tint val="60000"/>
              <a:hueOff val="0"/>
              <a:satOff val="0"/>
              <a:lumOff val="0"/>
              <a:alphaOff val="0"/>
            </a:sysClr>
          </a:solidFill>
          <a:ln>
            <a:noFill/>
          </a:ln>
          <a:effectLst/>
        </p:spPr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フリーフォーム 32"/>
          <p:cNvSpPr/>
          <p:nvPr/>
        </p:nvSpPr>
        <p:spPr>
          <a:xfrm>
            <a:off x="78252" y="4988681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ysClr val="windowText" lastClr="000000">
                <a:shade val="80000"/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Interpolation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/>
          <p:cNvSpPr/>
          <p:nvPr/>
        </p:nvSpPr>
        <p:spPr>
          <a:xfrm>
            <a:off x="959598" y="5718781"/>
            <a:ext cx="350833" cy="263370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  <a:solidFill>
            <a:sysClr val="windowText" lastClr="000000">
              <a:tint val="60000"/>
              <a:hueOff val="0"/>
              <a:satOff val="0"/>
              <a:lumOff val="0"/>
              <a:alphaOff val="0"/>
            </a:sysClr>
          </a:solidFill>
          <a:ln>
            <a:noFill/>
          </a:ln>
          <a:effectLst/>
        </p:spPr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2840465" y="1782789"/>
            <a:ext cx="6048112" cy="1961394"/>
            <a:chOff x="2840465" y="1782789"/>
            <a:chExt cx="6048112" cy="1961394"/>
          </a:xfrm>
        </p:grpSpPr>
        <p:sp>
          <p:nvSpPr>
            <p:cNvPr id="3" name="フリーフォーム 2"/>
            <p:cNvSpPr/>
            <p:nvPr/>
          </p:nvSpPr>
          <p:spPr>
            <a:xfrm>
              <a:off x="2840465" y="1842125"/>
              <a:ext cx="2530415" cy="1843620"/>
            </a:xfrm>
            <a:custGeom>
              <a:avLst/>
              <a:gdLst>
                <a:gd name="connsiteX0" fmla="*/ 0 w 2530415"/>
                <a:gd name="connsiteY0" fmla="*/ 1475560 h 1843620"/>
                <a:gd name="connsiteX1" fmla="*/ 230038 w 2530415"/>
                <a:gd name="connsiteY1" fmla="*/ 60828 h 1843620"/>
                <a:gd name="connsiteX2" fmla="*/ 460076 w 2530415"/>
                <a:gd name="connsiteY2" fmla="*/ 1843620 h 1843620"/>
                <a:gd name="connsiteX3" fmla="*/ 707366 w 2530415"/>
                <a:gd name="connsiteY3" fmla="*/ 60828 h 1843620"/>
                <a:gd name="connsiteX4" fmla="*/ 931653 w 2530415"/>
                <a:gd name="connsiteY4" fmla="*/ 1820617 h 1843620"/>
                <a:gd name="connsiteX5" fmla="*/ 1167442 w 2530415"/>
                <a:gd name="connsiteY5" fmla="*/ 83832 h 1843620"/>
                <a:gd name="connsiteX6" fmla="*/ 1236453 w 2530415"/>
                <a:gd name="connsiteY6" fmla="*/ 256360 h 1843620"/>
                <a:gd name="connsiteX7" fmla="*/ 1253706 w 2530415"/>
                <a:gd name="connsiteY7" fmla="*/ 101084 h 1843620"/>
                <a:gd name="connsiteX8" fmla="*/ 1408981 w 2530415"/>
                <a:gd name="connsiteY8" fmla="*/ 1786111 h 1843620"/>
                <a:gd name="connsiteX9" fmla="*/ 1610264 w 2530415"/>
                <a:gd name="connsiteY9" fmla="*/ 43575 h 1843620"/>
                <a:gd name="connsiteX10" fmla="*/ 1817298 w 2530415"/>
                <a:gd name="connsiteY10" fmla="*/ 1745854 h 1843620"/>
                <a:gd name="connsiteX11" fmla="*/ 1949570 w 2530415"/>
                <a:gd name="connsiteY11" fmla="*/ 348375 h 1843620"/>
                <a:gd name="connsiteX12" fmla="*/ 2018581 w 2530415"/>
                <a:gd name="connsiteY12" fmla="*/ 1032737 h 1843620"/>
                <a:gd name="connsiteX13" fmla="*/ 2058838 w 2530415"/>
                <a:gd name="connsiteY13" fmla="*/ 359877 h 1843620"/>
                <a:gd name="connsiteX14" fmla="*/ 2202611 w 2530415"/>
                <a:gd name="connsiteY14" fmla="*/ 1757356 h 1843620"/>
                <a:gd name="connsiteX15" fmla="*/ 2352136 w 2530415"/>
                <a:gd name="connsiteY15" fmla="*/ 66579 h 1843620"/>
                <a:gd name="connsiteX16" fmla="*/ 2530415 w 2530415"/>
                <a:gd name="connsiteY16" fmla="*/ 1268526 h 184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30415" h="1843620">
                  <a:moveTo>
                    <a:pt x="0" y="1475560"/>
                  </a:moveTo>
                  <a:cubicBezTo>
                    <a:pt x="76679" y="737522"/>
                    <a:pt x="153359" y="-515"/>
                    <a:pt x="230038" y="60828"/>
                  </a:cubicBezTo>
                  <a:cubicBezTo>
                    <a:pt x="306717" y="122171"/>
                    <a:pt x="380521" y="1843620"/>
                    <a:pt x="460076" y="1843620"/>
                  </a:cubicBezTo>
                  <a:cubicBezTo>
                    <a:pt x="539631" y="1843620"/>
                    <a:pt x="628770" y="64662"/>
                    <a:pt x="707366" y="60828"/>
                  </a:cubicBezTo>
                  <a:cubicBezTo>
                    <a:pt x="785962" y="56994"/>
                    <a:pt x="854974" y="1816783"/>
                    <a:pt x="931653" y="1820617"/>
                  </a:cubicBezTo>
                  <a:cubicBezTo>
                    <a:pt x="1008332" y="1824451"/>
                    <a:pt x="1116642" y="344541"/>
                    <a:pt x="1167442" y="83832"/>
                  </a:cubicBezTo>
                  <a:cubicBezTo>
                    <a:pt x="1218242" y="-176878"/>
                    <a:pt x="1222076" y="253485"/>
                    <a:pt x="1236453" y="256360"/>
                  </a:cubicBezTo>
                  <a:cubicBezTo>
                    <a:pt x="1250830" y="259235"/>
                    <a:pt x="1224951" y="-153874"/>
                    <a:pt x="1253706" y="101084"/>
                  </a:cubicBezTo>
                  <a:cubicBezTo>
                    <a:pt x="1282461" y="356042"/>
                    <a:pt x="1349555" y="1795696"/>
                    <a:pt x="1408981" y="1786111"/>
                  </a:cubicBezTo>
                  <a:cubicBezTo>
                    <a:pt x="1468407" y="1776526"/>
                    <a:pt x="1542211" y="50285"/>
                    <a:pt x="1610264" y="43575"/>
                  </a:cubicBezTo>
                  <a:cubicBezTo>
                    <a:pt x="1678317" y="36865"/>
                    <a:pt x="1760747" y="1695054"/>
                    <a:pt x="1817298" y="1745854"/>
                  </a:cubicBezTo>
                  <a:cubicBezTo>
                    <a:pt x="1873849" y="1796654"/>
                    <a:pt x="1916023" y="467228"/>
                    <a:pt x="1949570" y="348375"/>
                  </a:cubicBezTo>
                  <a:cubicBezTo>
                    <a:pt x="1983117" y="229522"/>
                    <a:pt x="2000370" y="1030820"/>
                    <a:pt x="2018581" y="1032737"/>
                  </a:cubicBezTo>
                  <a:cubicBezTo>
                    <a:pt x="2036792" y="1034654"/>
                    <a:pt x="2028166" y="239107"/>
                    <a:pt x="2058838" y="359877"/>
                  </a:cubicBezTo>
                  <a:cubicBezTo>
                    <a:pt x="2089510" y="480647"/>
                    <a:pt x="2153728" y="1806239"/>
                    <a:pt x="2202611" y="1757356"/>
                  </a:cubicBezTo>
                  <a:cubicBezTo>
                    <a:pt x="2251494" y="1708473"/>
                    <a:pt x="2297502" y="148051"/>
                    <a:pt x="2352136" y="66579"/>
                  </a:cubicBezTo>
                  <a:cubicBezTo>
                    <a:pt x="2406770" y="-14893"/>
                    <a:pt x="2468592" y="626816"/>
                    <a:pt x="2530415" y="1268526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5369000" y="1782789"/>
              <a:ext cx="3519577" cy="1961394"/>
            </a:xfrm>
            <a:custGeom>
              <a:avLst/>
              <a:gdLst>
                <a:gd name="connsiteX0" fmla="*/ 0 w 3519577"/>
                <a:gd name="connsiteY0" fmla="*/ 1311219 h 1961394"/>
                <a:gd name="connsiteX1" fmla="*/ 126521 w 3519577"/>
                <a:gd name="connsiteY1" fmla="*/ 1863309 h 1961394"/>
                <a:gd name="connsiteX2" fmla="*/ 299049 w 3519577"/>
                <a:gd name="connsiteY2" fmla="*/ 97769 h 1961394"/>
                <a:gd name="connsiteX3" fmla="*/ 546340 w 3519577"/>
                <a:gd name="connsiteY3" fmla="*/ 1926569 h 1961394"/>
                <a:gd name="connsiteX4" fmla="*/ 701615 w 3519577"/>
                <a:gd name="connsiteY4" fmla="*/ 132275 h 1961394"/>
                <a:gd name="connsiteX5" fmla="*/ 943155 w 3519577"/>
                <a:gd name="connsiteY5" fmla="*/ 1863309 h 1961394"/>
                <a:gd name="connsiteX6" fmla="*/ 1086928 w 3519577"/>
                <a:gd name="connsiteY6" fmla="*/ 178283 h 1961394"/>
                <a:gd name="connsiteX7" fmla="*/ 1391728 w 3519577"/>
                <a:gd name="connsiteY7" fmla="*/ 1961075 h 1961394"/>
                <a:gd name="connsiteX8" fmla="*/ 1547004 w 3519577"/>
                <a:gd name="connsiteY8" fmla="*/ 11505 h 1961394"/>
                <a:gd name="connsiteX9" fmla="*/ 1771291 w 3519577"/>
                <a:gd name="connsiteY9" fmla="*/ 1846056 h 1961394"/>
                <a:gd name="connsiteX10" fmla="*/ 1897811 w 3519577"/>
                <a:gd name="connsiteY10" fmla="*/ 212788 h 1961394"/>
                <a:gd name="connsiteX11" fmla="*/ 2053087 w 3519577"/>
                <a:gd name="connsiteY11" fmla="*/ 1961075 h 1961394"/>
                <a:gd name="connsiteX12" fmla="*/ 2225615 w 3519577"/>
                <a:gd name="connsiteY12" fmla="*/ 132275 h 1961394"/>
                <a:gd name="connsiteX13" fmla="*/ 2421147 w 3519577"/>
                <a:gd name="connsiteY13" fmla="*/ 1828803 h 1961394"/>
                <a:gd name="connsiteX14" fmla="*/ 2564921 w 3519577"/>
                <a:gd name="connsiteY14" fmla="*/ 92019 h 1961394"/>
                <a:gd name="connsiteX15" fmla="*/ 2806460 w 3519577"/>
                <a:gd name="connsiteY15" fmla="*/ 1897815 h 1961394"/>
                <a:gd name="connsiteX16" fmla="*/ 2938732 w 3519577"/>
                <a:gd name="connsiteY16" fmla="*/ 3 h 1961394"/>
                <a:gd name="connsiteX17" fmla="*/ 3163019 w 3519577"/>
                <a:gd name="connsiteY17" fmla="*/ 1915068 h 1961394"/>
                <a:gd name="connsiteX18" fmla="*/ 3324045 w 3519577"/>
                <a:gd name="connsiteY18" fmla="*/ 17256 h 1961394"/>
                <a:gd name="connsiteX19" fmla="*/ 3519577 w 3519577"/>
                <a:gd name="connsiteY19" fmla="*/ 1443490 h 196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19577" h="1961394">
                  <a:moveTo>
                    <a:pt x="0" y="1311219"/>
                  </a:moveTo>
                  <a:cubicBezTo>
                    <a:pt x="38340" y="1688385"/>
                    <a:pt x="76680" y="2065551"/>
                    <a:pt x="126521" y="1863309"/>
                  </a:cubicBezTo>
                  <a:cubicBezTo>
                    <a:pt x="176362" y="1661067"/>
                    <a:pt x="229079" y="87226"/>
                    <a:pt x="299049" y="97769"/>
                  </a:cubicBezTo>
                  <a:cubicBezTo>
                    <a:pt x="369019" y="108312"/>
                    <a:pt x="479246" y="1920818"/>
                    <a:pt x="546340" y="1926569"/>
                  </a:cubicBezTo>
                  <a:cubicBezTo>
                    <a:pt x="613434" y="1932320"/>
                    <a:pt x="635479" y="142818"/>
                    <a:pt x="701615" y="132275"/>
                  </a:cubicBezTo>
                  <a:cubicBezTo>
                    <a:pt x="767751" y="121732"/>
                    <a:pt x="878936" y="1855641"/>
                    <a:pt x="943155" y="1863309"/>
                  </a:cubicBezTo>
                  <a:cubicBezTo>
                    <a:pt x="1007374" y="1870977"/>
                    <a:pt x="1012166" y="161989"/>
                    <a:pt x="1086928" y="178283"/>
                  </a:cubicBezTo>
                  <a:cubicBezTo>
                    <a:pt x="1161690" y="194577"/>
                    <a:pt x="1315049" y="1988871"/>
                    <a:pt x="1391728" y="1961075"/>
                  </a:cubicBezTo>
                  <a:cubicBezTo>
                    <a:pt x="1468407" y="1933279"/>
                    <a:pt x="1483744" y="30675"/>
                    <a:pt x="1547004" y="11505"/>
                  </a:cubicBezTo>
                  <a:cubicBezTo>
                    <a:pt x="1610264" y="-7665"/>
                    <a:pt x="1712823" y="1812509"/>
                    <a:pt x="1771291" y="1846056"/>
                  </a:cubicBezTo>
                  <a:cubicBezTo>
                    <a:pt x="1829759" y="1879603"/>
                    <a:pt x="1850845" y="193618"/>
                    <a:pt x="1897811" y="212788"/>
                  </a:cubicBezTo>
                  <a:cubicBezTo>
                    <a:pt x="1944777" y="231958"/>
                    <a:pt x="1998453" y="1974494"/>
                    <a:pt x="2053087" y="1961075"/>
                  </a:cubicBezTo>
                  <a:cubicBezTo>
                    <a:pt x="2107721" y="1947656"/>
                    <a:pt x="2164272" y="154320"/>
                    <a:pt x="2225615" y="132275"/>
                  </a:cubicBezTo>
                  <a:cubicBezTo>
                    <a:pt x="2286958" y="110230"/>
                    <a:pt x="2364596" y="1835512"/>
                    <a:pt x="2421147" y="1828803"/>
                  </a:cubicBezTo>
                  <a:cubicBezTo>
                    <a:pt x="2477698" y="1822094"/>
                    <a:pt x="2500702" y="80517"/>
                    <a:pt x="2564921" y="92019"/>
                  </a:cubicBezTo>
                  <a:cubicBezTo>
                    <a:pt x="2629140" y="103521"/>
                    <a:pt x="2744158" y="1913151"/>
                    <a:pt x="2806460" y="1897815"/>
                  </a:cubicBezTo>
                  <a:cubicBezTo>
                    <a:pt x="2868762" y="1882479"/>
                    <a:pt x="2879306" y="-2872"/>
                    <a:pt x="2938732" y="3"/>
                  </a:cubicBezTo>
                  <a:cubicBezTo>
                    <a:pt x="2998158" y="2878"/>
                    <a:pt x="3098800" y="1912193"/>
                    <a:pt x="3163019" y="1915068"/>
                  </a:cubicBezTo>
                  <a:cubicBezTo>
                    <a:pt x="3227238" y="1917943"/>
                    <a:pt x="3264619" y="95852"/>
                    <a:pt x="3324045" y="17256"/>
                  </a:cubicBezTo>
                  <a:cubicBezTo>
                    <a:pt x="3383471" y="-61340"/>
                    <a:pt x="3451524" y="691075"/>
                    <a:pt x="3519577" y="1443490"/>
                  </a:cubicBezTo>
                </a:path>
              </a:pathLst>
            </a:custGeom>
            <a:noFill/>
            <a:ln w="190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楕円 35"/>
          <p:cNvSpPr/>
          <p:nvPr/>
        </p:nvSpPr>
        <p:spPr>
          <a:xfrm>
            <a:off x="5633447" y="186331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/>
          <p:cNvSpPr/>
          <p:nvPr/>
        </p:nvSpPr>
        <p:spPr>
          <a:xfrm>
            <a:off x="6038263" y="1889510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6424031" y="192999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6885993" y="175615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7233657" y="198237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7567035" y="188236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/>
        </p:nvSpPr>
        <p:spPr>
          <a:xfrm>
            <a:off x="7905178" y="1832352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/>
          <p:cNvSpPr/>
          <p:nvPr/>
        </p:nvSpPr>
        <p:spPr>
          <a:xfrm>
            <a:off x="8271891" y="1756153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/>
          <p:cNvSpPr/>
          <p:nvPr/>
        </p:nvSpPr>
        <p:spPr>
          <a:xfrm>
            <a:off x="8671944" y="1777585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/>
          <p:cNvSpPr/>
          <p:nvPr/>
        </p:nvSpPr>
        <p:spPr>
          <a:xfrm>
            <a:off x="3030747" y="187522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/>
        </p:nvSpPr>
        <p:spPr>
          <a:xfrm>
            <a:off x="3516781" y="188979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/>
        </p:nvSpPr>
        <p:spPr>
          <a:xfrm>
            <a:off x="3995392" y="178263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/>
        </p:nvSpPr>
        <p:spPr>
          <a:xfrm>
            <a:off x="4407830" y="1853430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/>
        </p:nvSpPr>
        <p:spPr>
          <a:xfrm>
            <a:off x="4757874" y="213349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/>
          <p:nvPr/>
        </p:nvSpPr>
        <p:spPr>
          <a:xfrm>
            <a:off x="4857888" y="216949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/>
        </p:nvSpPr>
        <p:spPr>
          <a:xfrm>
            <a:off x="5169831" y="1862819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2957079" y="1756752"/>
            <a:ext cx="203076" cy="57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グループ化 3"/>
          <p:cNvGrpSpPr/>
          <p:nvPr/>
        </p:nvGrpSpPr>
        <p:grpSpPr>
          <a:xfrm>
            <a:off x="2818142" y="4636760"/>
            <a:ext cx="6270843" cy="830997"/>
            <a:chOff x="2552825" y="4258489"/>
            <a:chExt cx="6270843" cy="830997"/>
          </a:xfrm>
        </p:grpSpPr>
        <p:sp>
          <p:nvSpPr>
            <p:cNvPr id="55" name="正方形/長方形 54"/>
            <p:cNvSpPr/>
            <p:nvPr/>
          </p:nvSpPr>
          <p:spPr>
            <a:xfrm>
              <a:off x="5342576" y="4320210"/>
              <a:ext cx="1391373" cy="382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552825" y="4258489"/>
              <a:ext cx="62708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All peaks within th</a:t>
              </a:r>
              <a:r>
                <a:rPr lang="en-US" altLang="ja-JP" sz="2400" dirty="0" smtClean="0"/>
                <a:t>e gray band are ignored,</a:t>
              </a:r>
              <a:r>
                <a:rPr lang="ja-JP" altLang="en-US" sz="2400" dirty="0" smtClean="0"/>
                <a:t>　</a:t>
              </a:r>
              <a:r>
                <a:rPr lang="en-US" altLang="ja-JP" sz="2400" dirty="0" smtClean="0"/>
                <a:t>assuming that maximum HR is 240 BPM.</a:t>
              </a:r>
            </a:p>
          </p:txBody>
        </p:sp>
      </p:grpSp>
      <p:cxnSp>
        <p:nvCxnSpPr>
          <p:cNvPr id="16" name="直線矢印コネクタ 15"/>
          <p:cNvCxnSpPr/>
          <p:nvPr/>
        </p:nvCxnSpPr>
        <p:spPr>
          <a:xfrm flipH="1" flipV="1">
            <a:off x="3032488" y="3670816"/>
            <a:ext cx="511567" cy="10005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81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 animBg="1"/>
      <p:bldP spid="17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8" grpId="0" animBg="1"/>
      <p:bldP spid="49" grpId="0" animBg="1"/>
      <p:bldP spid="5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直線コネクタ 130"/>
          <p:cNvCxnSpPr/>
          <p:nvPr/>
        </p:nvCxnSpPr>
        <p:spPr>
          <a:xfrm flipH="1">
            <a:off x="3551605" y="4762268"/>
            <a:ext cx="0" cy="1657692"/>
          </a:xfrm>
          <a:prstGeom prst="line">
            <a:avLst/>
          </a:prstGeom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 flipH="1">
            <a:off x="3996821" y="4938605"/>
            <a:ext cx="0" cy="1477303"/>
          </a:xfrm>
          <a:prstGeom prst="line">
            <a:avLst/>
          </a:prstGeom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IBI calculation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 flipH="1">
            <a:off x="3054263" y="1900505"/>
            <a:ext cx="8234" cy="1839060"/>
          </a:xfrm>
          <a:prstGeom prst="line">
            <a:avLst/>
          </a:prstGeom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3551725" y="1913205"/>
            <a:ext cx="0" cy="1870854"/>
          </a:xfrm>
          <a:prstGeom prst="line">
            <a:avLst/>
          </a:prstGeom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>
            <a:off x="4031955" y="1838627"/>
            <a:ext cx="0" cy="1945432"/>
          </a:xfrm>
          <a:prstGeom prst="line">
            <a:avLst/>
          </a:prstGeom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楕円 38"/>
          <p:cNvSpPr/>
          <p:nvPr/>
        </p:nvSpPr>
        <p:spPr>
          <a:xfrm>
            <a:off x="3030747" y="187522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516781" y="188979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995392" y="178263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/>
          <p:cNvSpPr/>
          <p:nvPr/>
        </p:nvSpPr>
        <p:spPr>
          <a:xfrm>
            <a:off x="4407830" y="1853430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/>
          <p:cNvSpPr/>
          <p:nvPr/>
        </p:nvSpPr>
        <p:spPr>
          <a:xfrm>
            <a:off x="4757874" y="213349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/>
          <p:nvPr/>
        </p:nvSpPr>
        <p:spPr>
          <a:xfrm>
            <a:off x="4857888" y="216949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/>
          <p:cNvSpPr/>
          <p:nvPr/>
        </p:nvSpPr>
        <p:spPr>
          <a:xfrm>
            <a:off x="5169831" y="1862819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575753" y="3889090"/>
            <a:ext cx="3219330" cy="377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2900116" y="3855320"/>
                <a:ext cx="4371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116" y="3855320"/>
                <a:ext cx="437171" cy="369332"/>
              </a:xfrm>
              <a:prstGeom prst="rect">
                <a:avLst/>
              </a:prstGeom>
              <a:blipFill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3376254" y="3855320"/>
                <a:ext cx="442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54" y="3855320"/>
                <a:ext cx="442493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3843671" y="3855320"/>
                <a:ext cx="442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671" y="3855320"/>
                <a:ext cx="442493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4269063" y="3855320"/>
                <a:ext cx="442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063" y="3855320"/>
                <a:ext cx="442493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テキスト ボックス 57"/>
          <p:cNvSpPr txBox="1"/>
          <p:nvPr/>
        </p:nvSpPr>
        <p:spPr>
          <a:xfrm>
            <a:off x="2148228" y="1698631"/>
            <a:ext cx="776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BVP</a:t>
            </a:r>
            <a:endParaRPr kumimoji="1" lang="ja-JP" altLang="en-US" sz="2400" b="1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394892" y="424810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IBI</a:t>
            </a:r>
            <a:endParaRPr kumimoji="1" lang="ja-JP" altLang="en-US" sz="2400" b="1" dirty="0"/>
          </a:p>
        </p:txBody>
      </p:sp>
      <p:sp>
        <p:nvSpPr>
          <p:cNvPr id="73" name="楕円 72"/>
          <p:cNvSpPr/>
          <p:nvPr/>
        </p:nvSpPr>
        <p:spPr>
          <a:xfrm>
            <a:off x="3508725" y="4729290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楕円 73"/>
          <p:cNvSpPr/>
          <p:nvPr/>
        </p:nvSpPr>
        <p:spPr>
          <a:xfrm>
            <a:off x="3959955" y="492796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4"/>
          <p:cNvSpPr/>
          <p:nvPr/>
        </p:nvSpPr>
        <p:spPr>
          <a:xfrm>
            <a:off x="4372705" y="5040645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/>
          <p:cNvSpPr/>
          <p:nvPr/>
        </p:nvSpPr>
        <p:spPr>
          <a:xfrm>
            <a:off x="4753705" y="5561345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楕円 76"/>
          <p:cNvSpPr/>
          <p:nvPr/>
        </p:nvSpPr>
        <p:spPr>
          <a:xfrm>
            <a:off x="4950555" y="6126495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/>
          <p:cNvSpPr/>
          <p:nvPr/>
        </p:nvSpPr>
        <p:spPr>
          <a:xfrm>
            <a:off x="5204555" y="5688345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3" name="直線コネクタ 92"/>
          <p:cNvCxnSpPr/>
          <p:nvPr/>
        </p:nvCxnSpPr>
        <p:spPr>
          <a:xfrm flipH="1">
            <a:off x="3043602" y="4766262"/>
            <a:ext cx="345278" cy="0"/>
          </a:xfrm>
          <a:prstGeom prst="line">
            <a:avLst/>
          </a:prstGeom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flipH="1" flipV="1">
            <a:off x="3043602" y="4322570"/>
            <a:ext cx="0" cy="224472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 flipH="1">
            <a:off x="3069516" y="4958904"/>
            <a:ext cx="814150" cy="0"/>
          </a:xfrm>
          <a:prstGeom prst="line">
            <a:avLst/>
          </a:prstGeom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/>
          <p:nvPr/>
        </p:nvCxnSpPr>
        <p:spPr>
          <a:xfrm>
            <a:off x="2805935" y="3804766"/>
            <a:ext cx="6172687" cy="635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テキスト ボックス 88"/>
          <p:cNvSpPr txBox="1"/>
          <p:nvPr/>
        </p:nvSpPr>
        <p:spPr>
          <a:xfrm>
            <a:off x="8696316" y="3374618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t</a:t>
            </a:r>
            <a:endParaRPr kumimoji="1" lang="ja-JP" altLang="en-US" sz="2400" b="1" dirty="0"/>
          </a:p>
        </p:txBody>
      </p:sp>
      <p:grpSp>
        <p:nvGrpSpPr>
          <p:cNvPr id="90" name="グループ化 89"/>
          <p:cNvGrpSpPr/>
          <p:nvPr/>
        </p:nvGrpSpPr>
        <p:grpSpPr>
          <a:xfrm>
            <a:off x="2840465" y="1782789"/>
            <a:ext cx="6048112" cy="1961394"/>
            <a:chOff x="2840465" y="1782789"/>
            <a:chExt cx="6048112" cy="1961394"/>
          </a:xfrm>
        </p:grpSpPr>
        <p:sp>
          <p:nvSpPr>
            <p:cNvPr id="91" name="フリーフォーム 90"/>
            <p:cNvSpPr/>
            <p:nvPr/>
          </p:nvSpPr>
          <p:spPr>
            <a:xfrm>
              <a:off x="2840465" y="1842125"/>
              <a:ext cx="2530415" cy="1843620"/>
            </a:xfrm>
            <a:custGeom>
              <a:avLst/>
              <a:gdLst>
                <a:gd name="connsiteX0" fmla="*/ 0 w 2530415"/>
                <a:gd name="connsiteY0" fmla="*/ 1475560 h 1843620"/>
                <a:gd name="connsiteX1" fmla="*/ 230038 w 2530415"/>
                <a:gd name="connsiteY1" fmla="*/ 60828 h 1843620"/>
                <a:gd name="connsiteX2" fmla="*/ 460076 w 2530415"/>
                <a:gd name="connsiteY2" fmla="*/ 1843620 h 1843620"/>
                <a:gd name="connsiteX3" fmla="*/ 707366 w 2530415"/>
                <a:gd name="connsiteY3" fmla="*/ 60828 h 1843620"/>
                <a:gd name="connsiteX4" fmla="*/ 931653 w 2530415"/>
                <a:gd name="connsiteY4" fmla="*/ 1820617 h 1843620"/>
                <a:gd name="connsiteX5" fmla="*/ 1167442 w 2530415"/>
                <a:gd name="connsiteY5" fmla="*/ 83832 h 1843620"/>
                <a:gd name="connsiteX6" fmla="*/ 1236453 w 2530415"/>
                <a:gd name="connsiteY6" fmla="*/ 256360 h 1843620"/>
                <a:gd name="connsiteX7" fmla="*/ 1253706 w 2530415"/>
                <a:gd name="connsiteY7" fmla="*/ 101084 h 1843620"/>
                <a:gd name="connsiteX8" fmla="*/ 1408981 w 2530415"/>
                <a:gd name="connsiteY8" fmla="*/ 1786111 h 1843620"/>
                <a:gd name="connsiteX9" fmla="*/ 1610264 w 2530415"/>
                <a:gd name="connsiteY9" fmla="*/ 43575 h 1843620"/>
                <a:gd name="connsiteX10" fmla="*/ 1817298 w 2530415"/>
                <a:gd name="connsiteY10" fmla="*/ 1745854 h 1843620"/>
                <a:gd name="connsiteX11" fmla="*/ 1949570 w 2530415"/>
                <a:gd name="connsiteY11" fmla="*/ 348375 h 1843620"/>
                <a:gd name="connsiteX12" fmla="*/ 2018581 w 2530415"/>
                <a:gd name="connsiteY12" fmla="*/ 1032737 h 1843620"/>
                <a:gd name="connsiteX13" fmla="*/ 2058838 w 2530415"/>
                <a:gd name="connsiteY13" fmla="*/ 359877 h 1843620"/>
                <a:gd name="connsiteX14" fmla="*/ 2202611 w 2530415"/>
                <a:gd name="connsiteY14" fmla="*/ 1757356 h 1843620"/>
                <a:gd name="connsiteX15" fmla="*/ 2352136 w 2530415"/>
                <a:gd name="connsiteY15" fmla="*/ 66579 h 1843620"/>
                <a:gd name="connsiteX16" fmla="*/ 2530415 w 2530415"/>
                <a:gd name="connsiteY16" fmla="*/ 1268526 h 184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30415" h="1843620">
                  <a:moveTo>
                    <a:pt x="0" y="1475560"/>
                  </a:moveTo>
                  <a:cubicBezTo>
                    <a:pt x="76679" y="737522"/>
                    <a:pt x="153359" y="-515"/>
                    <a:pt x="230038" y="60828"/>
                  </a:cubicBezTo>
                  <a:cubicBezTo>
                    <a:pt x="306717" y="122171"/>
                    <a:pt x="380521" y="1843620"/>
                    <a:pt x="460076" y="1843620"/>
                  </a:cubicBezTo>
                  <a:cubicBezTo>
                    <a:pt x="539631" y="1843620"/>
                    <a:pt x="628770" y="64662"/>
                    <a:pt x="707366" y="60828"/>
                  </a:cubicBezTo>
                  <a:cubicBezTo>
                    <a:pt x="785962" y="56994"/>
                    <a:pt x="854974" y="1816783"/>
                    <a:pt x="931653" y="1820617"/>
                  </a:cubicBezTo>
                  <a:cubicBezTo>
                    <a:pt x="1008332" y="1824451"/>
                    <a:pt x="1116642" y="344541"/>
                    <a:pt x="1167442" y="83832"/>
                  </a:cubicBezTo>
                  <a:cubicBezTo>
                    <a:pt x="1218242" y="-176878"/>
                    <a:pt x="1222076" y="253485"/>
                    <a:pt x="1236453" y="256360"/>
                  </a:cubicBezTo>
                  <a:cubicBezTo>
                    <a:pt x="1250830" y="259235"/>
                    <a:pt x="1224951" y="-153874"/>
                    <a:pt x="1253706" y="101084"/>
                  </a:cubicBezTo>
                  <a:cubicBezTo>
                    <a:pt x="1282461" y="356042"/>
                    <a:pt x="1349555" y="1795696"/>
                    <a:pt x="1408981" y="1786111"/>
                  </a:cubicBezTo>
                  <a:cubicBezTo>
                    <a:pt x="1468407" y="1776526"/>
                    <a:pt x="1542211" y="50285"/>
                    <a:pt x="1610264" y="43575"/>
                  </a:cubicBezTo>
                  <a:cubicBezTo>
                    <a:pt x="1678317" y="36865"/>
                    <a:pt x="1760747" y="1695054"/>
                    <a:pt x="1817298" y="1745854"/>
                  </a:cubicBezTo>
                  <a:cubicBezTo>
                    <a:pt x="1873849" y="1796654"/>
                    <a:pt x="1916023" y="467228"/>
                    <a:pt x="1949570" y="348375"/>
                  </a:cubicBezTo>
                  <a:cubicBezTo>
                    <a:pt x="1983117" y="229522"/>
                    <a:pt x="2000370" y="1030820"/>
                    <a:pt x="2018581" y="1032737"/>
                  </a:cubicBezTo>
                  <a:cubicBezTo>
                    <a:pt x="2036792" y="1034654"/>
                    <a:pt x="2028166" y="239107"/>
                    <a:pt x="2058838" y="359877"/>
                  </a:cubicBezTo>
                  <a:cubicBezTo>
                    <a:pt x="2089510" y="480647"/>
                    <a:pt x="2153728" y="1806239"/>
                    <a:pt x="2202611" y="1757356"/>
                  </a:cubicBezTo>
                  <a:cubicBezTo>
                    <a:pt x="2251494" y="1708473"/>
                    <a:pt x="2297502" y="148051"/>
                    <a:pt x="2352136" y="66579"/>
                  </a:cubicBezTo>
                  <a:cubicBezTo>
                    <a:pt x="2406770" y="-14893"/>
                    <a:pt x="2468592" y="626816"/>
                    <a:pt x="2530415" y="1268526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/>
            <p:cNvSpPr/>
            <p:nvPr/>
          </p:nvSpPr>
          <p:spPr>
            <a:xfrm>
              <a:off x="5369000" y="1782789"/>
              <a:ext cx="3519577" cy="1961394"/>
            </a:xfrm>
            <a:custGeom>
              <a:avLst/>
              <a:gdLst>
                <a:gd name="connsiteX0" fmla="*/ 0 w 3519577"/>
                <a:gd name="connsiteY0" fmla="*/ 1311219 h 1961394"/>
                <a:gd name="connsiteX1" fmla="*/ 126521 w 3519577"/>
                <a:gd name="connsiteY1" fmla="*/ 1863309 h 1961394"/>
                <a:gd name="connsiteX2" fmla="*/ 299049 w 3519577"/>
                <a:gd name="connsiteY2" fmla="*/ 97769 h 1961394"/>
                <a:gd name="connsiteX3" fmla="*/ 546340 w 3519577"/>
                <a:gd name="connsiteY3" fmla="*/ 1926569 h 1961394"/>
                <a:gd name="connsiteX4" fmla="*/ 701615 w 3519577"/>
                <a:gd name="connsiteY4" fmla="*/ 132275 h 1961394"/>
                <a:gd name="connsiteX5" fmla="*/ 943155 w 3519577"/>
                <a:gd name="connsiteY5" fmla="*/ 1863309 h 1961394"/>
                <a:gd name="connsiteX6" fmla="*/ 1086928 w 3519577"/>
                <a:gd name="connsiteY6" fmla="*/ 178283 h 1961394"/>
                <a:gd name="connsiteX7" fmla="*/ 1391728 w 3519577"/>
                <a:gd name="connsiteY7" fmla="*/ 1961075 h 1961394"/>
                <a:gd name="connsiteX8" fmla="*/ 1547004 w 3519577"/>
                <a:gd name="connsiteY8" fmla="*/ 11505 h 1961394"/>
                <a:gd name="connsiteX9" fmla="*/ 1771291 w 3519577"/>
                <a:gd name="connsiteY9" fmla="*/ 1846056 h 1961394"/>
                <a:gd name="connsiteX10" fmla="*/ 1897811 w 3519577"/>
                <a:gd name="connsiteY10" fmla="*/ 212788 h 1961394"/>
                <a:gd name="connsiteX11" fmla="*/ 2053087 w 3519577"/>
                <a:gd name="connsiteY11" fmla="*/ 1961075 h 1961394"/>
                <a:gd name="connsiteX12" fmla="*/ 2225615 w 3519577"/>
                <a:gd name="connsiteY12" fmla="*/ 132275 h 1961394"/>
                <a:gd name="connsiteX13" fmla="*/ 2421147 w 3519577"/>
                <a:gd name="connsiteY13" fmla="*/ 1828803 h 1961394"/>
                <a:gd name="connsiteX14" fmla="*/ 2564921 w 3519577"/>
                <a:gd name="connsiteY14" fmla="*/ 92019 h 1961394"/>
                <a:gd name="connsiteX15" fmla="*/ 2806460 w 3519577"/>
                <a:gd name="connsiteY15" fmla="*/ 1897815 h 1961394"/>
                <a:gd name="connsiteX16" fmla="*/ 2938732 w 3519577"/>
                <a:gd name="connsiteY16" fmla="*/ 3 h 1961394"/>
                <a:gd name="connsiteX17" fmla="*/ 3163019 w 3519577"/>
                <a:gd name="connsiteY17" fmla="*/ 1915068 h 1961394"/>
                <a:gd name="connsiteX18" fmla="*/ 3324045 w 3519577"/>
                <a:gd name="connsiteY18" fmla="*/ 17256 h 1961394"/>
                <a:gd name="connsiteX19" fmla="*/ 3519577 w 3519577"/>
                <a:gd name="connsiteY19" fmla="*/ 1443490 h 196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19577" h="1961394">
                  <a:moveTo>
                    <a:pt x="0" y="1311219"/>
                  </a:moveTo>
                  <a:cubicBezTo>
                    <a:pt x="38340" y="1688385"/>
                    <a:pt x="76680" y="2065551"/>
                    <a:pt x="126521" y="1863309"/>
                  </a:cubicBezTo>
                  <a:cubicBezTo>
                    <a:pt x="176362" y="1661067"/>
                    <a:pt x="229079" y="87226"/>
                    <a:pt x="299049" y="97769"/>
                  </a:cubicBezTo>
                  <a:cubicBezTo>
                    <a:pt x="369019" y="108312"/>
                    <a:pt x="479246" y="1920818"/>
                    <a:pt x="546340" y="1926569"/>
                  </a:cubicBezTo>
                  <a:cubicBezTo>
                    <a:pt x="613434" y="1932320"/>
                    <a:pt x="635479" y="142818"/>
                    <a:pt x="701615" y="132275"/>
                  </a:cubicBezTo>
                  <a:cubicBezTo>
                    <a:pt x="767751" y="121732"/>
                    <a:pt x="878936" y="1855641"/>
                    <a:pt x="943155" y="1863309"/>
                  </a:cubicBezTo>
                  <a:cubicBezTo>
                    <a:pt x="1007374" y="1870977"/>
                    <a:pt x="1012166" y="161989"/>
                    <a:pt x="1086928" y="178283"/>
                  </a:cubicBezTo>
                  <a:cubicBezTo>
                    <a:pt x="1161690" y="194577"/>
                    <a:pt x="1315049" y="1988871"/>
                    <a:pt x="1391728" y="1961075"/>
                  </a:cubicBezTo>
                  <a:cubicBezTo>
                    <a:pt x="1468407" y="1933279"/>
                    <a:pt x="1483744" y="30675"/>
                    <a:pt x="1547004" y="11505"/>
                  </a:cubicBezTo>
                  <a:cubicBezTo>
                    <a:pt x="1610264" y="-7665"/>
                    <a:pt x="1712823" y="1812509"/>
                    <a:pt x="1771291" y="1846056"/>
                  </a:cubicBezTo>
                  <a:cubicBezTo>
                    <a:pt x="1829759" y="1879603"/>
                    <a:pt x="1850845" y="193618"/>
                    <a:pt x="1897811" y="212788"/>
                  </a:cubicBezTo>
                  <a:cubicBezTo>
                    <a:pt x="1944777" y="231958"/>
                    <a:pt x="1998453" y="1974494"/>
                    <a:pt x="2053087" y="1961075"/>
                  </a:cubicBezTo>
                  <a:cubicBezTo>
                    <a:pt x="2107721" y="1947656"/>
                    <a:pt x="2164272" y="154320"/>
                    <a:pt x="2225615" y="132275"/>
                  </a:cubicBezTo>
                  <a:cubicBezTo>
                    <a:pt x="2286958" y="110230"/>
                    <a:pt x="2364596" y="1835512"/>
                    <a:pt x="2421147" y="1828803"/>
                  </a:cubicBezTo>
                  <a:cubicBezTo>
                    <a:pt x="2477698" y="1822094"/>
                    <a:pt x="2500702" y="80517"/>
                    <a:pt x="2564921" y="92019"/>
                  </a:cubicBezTo>
                  <a:cubicBezTo>
                    <a:pt x="2629140" y="103521"/>
                    <a:pt x="2744158" y="1913151"/>
                    <a:pt x="2806460" y="1897815"/>
                  </a:cubicBezTo>
                  <a:cubicBezTo>
                    <a:pt x="2868762" y="1882479"/>
                    <a:pt x="2879306" y="-2872"/>
                    <a:pt x="2938732" y="3"/>
                  </a:cubicBezTo>
                  <a:cubicBezTo>
                    <a:pt x="2998158" y="2878"/>
                    <a:pt x="3098800" y="1912193"/>
                    <a:pt x="3163019" y="1915068"/>
                  </a:cubicBezTo>
                  <a:cubicBezTo>
                    <a:pt x="3227238" y="1917943"/>
                    <a:pt x="3264619" y="95852"/>
                    <a:pt x="3324045" y="17256"/>
                  </a:cubicBezTo>
                  <a:cubicBezTo>
                    <a:pt x="3383471" y="-61340"/>
                    <a:pt x="3451524" y="691075"/>
                    <a:pt x="3519577" y="1443490"/>
                  </a:cubicBezTo>
                </a:path>
              </a:pathLst>
            </a:custGeom>
            <a:noFill/>
            <a:ln w="190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4" name="楕円 93"/>
          <p:cNvSpPr/>
          <p:nvPr/>
        </p:nvSpPr>
        <p:spPr>
          <a:xfrm>
            <a:off x="5633447" y="186331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楕円 102"/>
          <p:cNvSpPr/>
          <p:nvPr/>
        </p:nvSpPr>
        <p:spPr>
          <a:xfrm>
            <a:off x="6038263" y="1889510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楕円 104"/>
          <p:cNvSpPr/>
          <p:nvPr/>
        </p:nvSpPr>
        <p:spPr>
          <a:xfrm>
            <a:off x="6424031" y="192999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楕円 105"/>
          <p:cNvSpPr/>
          <p:nvPr/>
        </p:nvSpPr>
        <p:spPr>
          <a:xfrm>
            <a:off x="6885993" y="175615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楕円 106"/>
          <p:cNvSpPr/>
          <p:nvPr/>
        </p:nvSpPr>
        <p:spPr>
          <a:xfrm>
            <a:off x="7233657" y="198237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楕円 107"/>
          <p:cNvSpPr/>
          <p:nvPr/>
        </p:nvSpPr>
        <p:spPr>
          <a:xfrm>
            <a:off x="7567035" y="188236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楕円 108"/>
          <p:cNvSpPr/>
          <p:nvPr/>
        </p:nvSpPr>
        <p:spPr>
          <a:xfrm>
            <a:off x="7905178" y="1832352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楕円 109"/>
          <p:cNvSpPr/>
          <p:nvPr/>
        </p:nvSpPr>
        <p:spPr>
          <a:xfrm>
            <a:off x="8271891" y="1756153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/>
          <p:cNvSpPr/>
          <p:nvPr/>
        </p:nvSpPr>
        <p:spPr>
          <a:xfrm>
            <a:off x="8671944" y="1777585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楕円 111"/>
          <p:cNvSpPr/>
          <p:nvPr/>
        </p:nvSpPr>
        <p:spPr>
          <a:xfrm>
            <a:off x="3030747" y="187522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楕円 112"/>
          <p:cNvSpPr/>
          <p:nvPr/>
        </p:nvSpPr>
        <p:spPr>
          <a:xfrm>
            <a:off x="3516781" y="188979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楕円 113"/>
          <p:cNvSpPr/>
          <p:nvPr/>
        </p:nvSpPr>
        <p:spPr>
          <a:xfrm>
            <a:off x="3995392" y="178263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楕円 114"/>
          <p:cNvSpPr/>
          <p:nvPr/>
        </p:nvSpPr>
        <p:spPr>
          <a:xfrm>
            <a:off x="4407830" y="1853430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楕円 115"/>
          <p:cNvSpPr/>
          <p:nvPr/>
        </p:nvSpPr>
        <p:spPr>
          <a:xfrm>
            <a:off x="4757874" y="213349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楕円 116"/>
          <p:cNvSpPr/>
          <p:nvPr/>
        </p:nvSpPr>
        <p:spPr>
          <a:xfrm>
            <a:off x="4857888" y="216949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楕円 117"/>
          <p:cNvSpPr/>
          <p:nvPr/>
        </p:nvSpPr>
        <p:spPr>
          <a:xfrm>
            <a:off x="5169831" y="1862819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0" name="直線矢印コネクタ 119"/>
          <p:cNvCxnSpPr/>
          <p:nvPr/>
        </p:nvCxnSpPr>
        <p:spPr>
          <a:xfrm>
            <a:off x="2805935" y="6431605"/>
            <a:ext cx="6172687" cy="635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1" name="テキスト ボックス 120"/>
          <p:cNvSpPr txBox="1"/>
          <p:nvPr/>
        </p:nvSpPr>
        <p:spPr>
          <a:xfrm>
            <a:off x="8696316" y="5996289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t</a:t>
            </a:r>
            <a:endParaRPr kumimoji="1" lang="ja-JP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テキスト ボックス 122"/>
              <p:cNvSpPr txBox="1"/>
              <p:nvPr/>
            </p:nvSpPr>
            <p:spPr>
              <a:xfrm>
                <a:off x="3376254" y="6430889"/>
                <a:ext cx="442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3" name="テキスト ボックス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54" y="6430889"/>
                <a:ext cx="442493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テキスト ボックス 123"/>
              <p:cNvSpPr txBox="1"/>
              <p:nvPr/>
            </p:nvSpPr>
            <p:spPr>
              <a:xfrm>
                <a:off x="3843671" y="6430889"/>
                <a:ext cx="442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4" name="テキスト ボックス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671" y="6430889"/>
                <a:ext cx="442493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2198505" y="4546668"/>
                <a:ext cx="907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505" y="4546668"/>
                <a:ext cx="907813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テキスト ボックス 132"/>
              <p:cNvSpPr txBox="1"/>
              <p:nvPr/>
            </p:nvSpPr>
            <p:spPr>
              <a:xfrm>
                <a:off x="2195844" y="4762408"/>
                <a:ext cx="913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3" name="テキスト ボックス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844" y="4762408"/>
                <a:ext cx="913134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グループ化 22"/>
          <p:cNvGrpSpPr/>
          <p:nvPr/>
        </p:nvGrpSpPr>
        <p:grpSpPr>
          <a:xfrm>
            <a:off x="4599021" y="3640620"/>
            <a:ext cx="1838182" cy="584775"/>
            <a:chOff x="4599021" y="3640620"/>
            <a:chExt cx="1838182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4599021" y="3855320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5" name="テキスト ボックス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9021" y="3855320"/>
                  <a:ext cx="442493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テキスト ボックス 55"/>
                <p:cNvSpPr txBox="1"/>
                <p:nvPr/>
              </p:nvSpPr>
              <p:spPr>
                <a:xfrm>
                  <a:off x="4803166" y="3855320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6" name="テキスト ボックス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3166" y="3855320"/>
                  <a:ext cx="442493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テキスト ボックス 56"/>
                <p:cNvSpPr txBox="1"/>
                <p:nvPr/>
              </p:nvSpPr>
              <p:spPr>
                <a:xfrm>
                  <a:off x="5053423" y="3855320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7" name="テキスト ボックス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423" y="3855320"/>
                  <a:ext cx="442493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テキスト ボックス 129"/>
                <p:cNvSpPr txBox="1"/>
                <p:nvPr/>
              </p:nvSpPr>
              <p:spPr>
                <a:xfrm>
                  <a:off x="5507037" y="3855320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30" name="テキスト ボックス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7037" y="3855320"/>
                  <a:ext cx="442493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テキスト ボックス 21"/>
            <p:cNvSpPr txBox="1"/>
            <p:nvPr/>
          </p:nvSpPr>
          <p:spPr>
            <a:xfrm>
              <a:off x="5888655" y="3640620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…</a:t>
              </a:r>
              <a:r>
                <a:rPr lang="en-US" altLang="ja-JP" dirty="0" smtClean="0"/>
                <a:t> </a:t>
              </a:r>
              <a:endParaRPr kumimoji="1" lang="ja-JP" altLang="en-US" dirty="0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4269063" y="6213746"/>
            <a:ext cx="2154968" cy="586475"/>
            <a:chOff x="4269063" y="6213746"/>
            <a:chExt cx="2154968" cy="5864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テキスト ボックス 124"/>
                <p:cNvSpPr txBox="1"/>
                <p:nvPr/>
              </p:nvSpPr>
              <p:spPr>
                <a:xfrm>
                  <a:off x="4269063" y="6430889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25" name="テキスト ボックス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9063" y="6430889"/>
                  <a:ext cx="442493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テキスト ボックス 125"/>
                <p:cNvSpPr txBox="1"/>
                <p:nvPr/>
              </p:nvSpPr>
              <p:spPr>
                <a:xfrm>
                  <a:off x="4599021" y="6430889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26" name="テキスト ボックス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9021" y="6430889"/>
                  <a:ext cx="442493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テキスト ボックス 126"/>
                <p:cNvSpPr txBox="1"/>
                <p:nvPr/>
              </p:nvSpPr>
              <p:spPr>
                <a:xfrm>
                  <a:off x="4803166" y="6430889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27" name="テキスト ボックス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3166" y="6430889"/>
                  <a:ext cx="442493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テキスト ボックス 127"/>
                <p:cNvSpPr txBox="1"/>
                <p:nvPr/>
              </p:nvSpPr>
              <p:spPr>
                <a:xfrm>
                  <a:off x="5053423" y="6430889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28" name="テキスト ボックス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423" y="6430889"/>
                  <a:ext cx="442493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テキスト ボックス 133"/>
                <p:cNvSpPr txBox="1"/>
                <p:nvPr/>
              </p:nvSpPr>
              <p:spPr>
                <a:xfrm>
                  <a:off x="5504731" y="6429189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34" name="テキスト ボックス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4731" y="6429189"/>
                  <a:ext cx="442493" cy="369332"/>
                </a:xfrm>
                <a:prstGeom prst="rect">
                  <a:avLst/>
                </a:prstGeom>
                <a:blipFill>
                  <a:blip r:embed="rId18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テキスト ボックス 134"/>
            <p:cNvSpPr txBox="1"/>
            <p:nvPr/>
          </p:nvSpPr>
          <p:spPr>
            <a:xfrm>
              <a:off x="5875483" y="6213746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…</a:t>
              </a:r>
              <a:r>
                <a:rPr lang="en-US" altLang="ja-JP" dirty="0" smtClean="0"/>
                <a:t> </a:t>
              </a:r>
              <a:endParaRPr kumimoji="1" lang="ja-JP" altLang="en-US" dirty="0"/>
            </a:p>
          </p:txBody>
        </p:sp>
      </p:grpSp>
      <p:sp>
        <p:nvSpPr>
          <p:cNvPr id="136" name="楕円 135"/>
          <p:cNvSpPr/>
          <p:nvPr/>
        </p:nvSpPr>
        <p:spPr>
          <a:xfrm>
            <a:off x="5633447" y="4793605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楕円 136"/>
          <p:cNvSpPr/>
          <p:nvPr/>
        </p:nvSpPr>
        <p:spPr>
          <a:xfrm>
            <a:off x="6038263" y="489456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楕円 137"/>
          <p:cNvSpPr/>
          <p:nvPr/>
        </p:nvSpPr>
        <p:spPr>
          <a:xfrm>
            <a:off x="6424031" y="487178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楕円 138"/>
          <p:cNvSpPr/>
          <p:nvPr/>
        </p:nvSpPr>
        <p:spPr>
          <a:xfrm>
            <a:off x="6885993" y="5008503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楕円 139"/>
          <p:cNvSpPr/>
          <p:nvPr/>
        </p:nvSpPr>
        <p:spPr>
          <a:xfrm>
            <a:off x="7233657" y="4947173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楕円 140"/>
          <p:cNvSpPr/>
          <p:nvPr/>
        </p:nvSpPr>
        <p:spPr>
          <a:xfrm>
            <a:off x="7567035" y="4887415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楕円 141"/>
          <p:cNvSpPr/>
          <p:nvPr/>
        </p:nvSpPr>
        <p:spPr>
          <a:xfrm>
            <a:off x="7905178" y="483740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楕円 142"/>
          <p:cNvSpPr/>
          <p:nvPr/>
        </p:nvSpPr>
        <p:spPr>
          <a:xfrm>
            <a:off x="8271891" y="4761207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楕円 143"/>
          <p:cNvSpPr/>
          <p:nvPr/>
        </p:nvSpPr>
        <p:spPr>
          <a:xfrm>
            <a:off x="8671944" y="4914912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/>
          <p:cNvSpPr/>
          <p:nvPr/>
        </p:nvSpPr>
        <p:spPr>
          <a:xfrm>
            <a:off x="959598" y="1691143"/>
            <a:ext cx="350833" cy="263370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  <a:solidFill>
            <a:sysClr val="windowText" lastClr="000000">
              <a:tint val="60000"/>
              <a:hueOff val="0"/>
              <a:satOff val="0"/>
              <a:lumOff val="0"/>
              <a:alphaOff val="0"/>
            </a:sysClr>
          </a:solidFill>
          <a:ln>
            <a:noFill/>
          </a:ln>
          <a:effectLst/>
        </p:spPr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6" name="フリーフォーム 145"/>
          <p:cNvSpPr/>
          <p:nvPr/>
        </p:nvSpPr>
        <p:spPr>
          <a:xfrm>
            <a:off x="78252" y="1958750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ysClr val="windowText" lastClr="000000">
                <a:shade val="80000"/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</a:rPr>
              <a:t>Peak</a:t>
            </a:r>
            <a:r>
              <a:rPr kumimoji="0" lang="en-US" altLang="ja-JP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</a:rPr>
              <a:t> detection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</a:endParaRPr>
          </a:p>
        </p:txBody>
      </p:sp>
      <p:sp>
        <p:nvSpPr>
          <p:cNvPr id="147" name="フリーフォーム 146"/>
          <p:cNvSpPr/>
          <p:nvPr/>
        </p:nvSpPr>
        <p:spPr>
          <a:xfrm>
            <a:off x="959598" y="2688310"/>
            <a:ext cx="350833" cy="263370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  <a:solidFill>
            <a:sysClr val="windowText" lastClr="000000">
              <a:tint val="60000"/>
              <a:hueOff val="0"/>
              <a:satOff val="0"/>
              <a:lumOff val="0"/>
              <a:alphaOff val="0"/>
            </a:sysClr>
          </a:solidFill>
          <a:ln>
            <a:noFill/>
          </a:ln>
          <a:effectLst/>
        </p:spPr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8" name="フリーフォーム 147"/>
          <p:cNvSpPr/>
          <p:nvPr/>
        </p:nvSpPr>
        <p:spPr>
          <a:xfrm>
            <a:off x="78252" y="2961668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>
                <a:shade val="80000"/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IBI</a:t>
            </a:r>
            <a:r>
              <a:rPr kumimoji="0" lang="en-US" altLang="ja-JP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 calculation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9" name="フリーフォーム 148"/>
          <p:cNvSpPr/>
          <p:nvPr/>
        </p:nvSpPr>
        <p:spPr>
          <a:xfrm>
            <a:off x="78252" y="5798243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Estimated IBI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0" name="フリーフォーム 149"/>
          <p:cNvSpPr/>
          <p:nvPr/>
        </p:nvSpPr>
        <p:spPr>
          <a:xfrm>
            <a:off x="959598" y="3685476"/>
            <a:ext cx="350833" cy="263370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  <a:solidFill>
            <a:sysClr val="windowText" lastClr="000000">
              <a:tint val="60000"/>
              <a:hueOff val="0"/>
              <a:satOff val="0"/>
              <a:lumOff val="0"/>
              <a:alphaOff val="0"/>
            </a:sysClr>
          </a:solidFill>
          <a:ln>
            <a:noFill/>
          </a:ln>
          <a:effectLst/>
        </p:spPr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1" name="フリーフォーム 150"/>
          <p:cNvSpPr/>
          <p:nvPr/>
        </p:nvSpPr>
        <p:spPr>
          <a:xfrm>
            <a:off x="78252" y="3969051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noFill/>
          <a:ln w="12700" cap="flat" cmpd="sng" algn="ctr">
            <a:solidFill>
              <a:sysClr val="windowText" lastClr="000000">
                <a:shade val="80000"/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</a:rPr>
              <a:t>Outlier</a:t>
            </a:r>
            <a:r>
              <a:rPr kumimoji="0" lang="en-US" altLang="ja-JP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</a:rPr>
              <a:t> removal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</a:endParaRPr>
          </a:p>
        </p:txBody>
      </p:sp>
      <p:sp>
        <p:nvSpPr>
          <p:cNvPr id="152" name="フリーフォーム 151"/>
          <p:cNvSpPr/>
          <p:nvPr/>
        </p:nvSpPr>
        <p:spPr>
          <a:xfrm>
            <a:off x="959598" y="4692860"/>
            <a:ext cx="350833" cy="263370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  <a:solidFill>
            <a:sysClr val="windowText" lastClr="000000">
              <a:tint val="60000"/>
              <a:hueOff val="0"/>
              <a:satOff val="0"/>
              <a:lumOff val="0"/>
              <a:alphaOff val="0"/>
            </a:sysClr>
          </a:solidFill>
          <a:ln>
            <a:noFill/>
          </a:ln>
          <a:effectLst/>
        </p:spPr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3" name="フリーフォーム 152"/>
          <p:cNvSpPr/>
          <p:nvPr/>
        </p:nvSpPr>
        <p:spPr>
          <a:xfrm>
            <a:off x="78252" y="4988681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ysClr val="windowText" lastClr="000000">
                <a:shade val="80000"/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Interpolation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4" name="フリーフォーム 153"/>
          <p:cNvSpPr/>
          <p:nvPr/>
        </p:nvSpPr>
        <p:spPr>
          <a:xfrm>
            <a:off x="959598" y="5718781"/>
            <a:ext cx="350833" cy="263370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  <a:solidFill>
            <a:sysClr val="windowText" lastClr="000000">
              <a:tint val="60000"/>
              <a:hueOff val="0"/>
              <a:satOff val="0"/>
              <a:lumOff val="0"/>
              <a:alphaOff val="0"/>
            </a:sysClr>
          </a:solidFill>
          <a:ln>
            <a:noFill/>
          </a:ln>
          <a:effectLst/>
        </p:spPr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5" name="フリーフォーム 154"/>
          <p:cNvSpPr/>
          <p:nvPr/>
        </p:nvSpPr>
        <p:spPr>
          <a:xfrm>
            <a:off x="78252" y="1222324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BVP candidates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21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2" grpId="0"/>
      <p:bldP spid="53" grpId="0"/>
      <p:bldP spid="54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123" grpId="0"/>
      <p:bldP spid="124" grpId="0"/>
      <p:bldP spid="19" grpId="0"/>
      <p:bldP spid="133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正方形/長方形 95"/>
          <p:cNvSpPr/>
          <p:nvPr/>
        </p:nvSpPr>
        <p:spPr>
          <a:xfrm>
            <a:off x="3047950" y="4590311"/>
            <a:ext cx="5936143" cy="66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8267467" y="4577502"/>
            <a:ext cx="800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Inlier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99" name="直線コネクタ 98"/>
          <p:cNvCxnSpPr/>
          <p:nvPr/>
        </p:nvCxnSpPr>
        <p:spPr>
          <a:xfrm flipV="1">
            <a:off x="3074242" y="4923060"/>
            <a:ext cx="5899092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Outlier removal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39" name="楕円 38"/>
          <p:cNvSpPr/>
          <p:nvPr/>
        </p:nvSpPr>
        <p:spPr>
          <a:xfrm>
            <a:off x="3030747" y="187522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516781" y="188979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995392" y="178263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/>
          <p:cNvSpPr/>
          <p:nvPr/>
        </p:nvSpPr>
        <p:spPr>
          <a:xfrm>
            <a:off x="4407830" y="1853430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/>
          <p:cNvSpPr/>
          <p:nvPr/>
        </p:nvSpPr>
        <p:spPr>
          <a:xfrm>
            <a:off x="4757874" y="213349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/>
          <p:nvPr/>
        </p:nvSpPr>
        <p:spPr>
          <a:xfrm>
            <a:off x="4857888" y="216949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/>
          <p:cNvSpPr/>
          <p:nvPr/>
        </p:nvSpPr>
        <p:spPr>
          <a:xfrm>
            <a:off x="5169831" y="1862819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575753" y="3889090"/>
            <a:ext cx="3219330" cy="377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2900116" y="3855320"/>
                <a:ext cx="4371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116" y="3855320"/>
                <a:ext cx="437171" cy="369332"/>
              </a:xfrm>
              <a:prstGeom prst="rect">
                <a:avLst/>
              </a:prstGeom>
              <a:blipFill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3376254" y="3855320"/>
                <a:ext cx="442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54" y="3855320"/>
                <a:ext cx="442493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3843671" y="3855320"/>
                <a:ext cx="442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671" y="3855320"/>
                <a:ext cx="442493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4269063" y="3855320"/>
                <a:ext cx="442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063" y="3855320"/>
                <a:ext cx="442493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テキスト ボックス 57"/>
          <p:cNvSpPr txBox="1"/>
          <p:nvPr/>
        </p:nvSpPr>
        <p:spPr>
          <a:xfrm>
            <a:off x="2148228" y="1698631"/>
            <a:ext cx="776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BVP</a:t>
            </a:r>
            <a:endParaRPr kumimoji="1" lang="ja-JP" altLang="en-US" sz="2400" b="1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394892" y="424810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IBI</a:t>
            </a:r>
            <a:endParaRPr kumimoji="1" lang="ja-JP" altLang="en-US" sz="2400" b="1" dirty="0"/>
          </a:p>
        </p:txBody>
      </p:sp>
      <p:sp>
        <p:nvSpPr>
          <p:cNvPr id="73" name="楕円 72"/>
          <p:cNvSpPr/>
          <p:nvPr/>
        </p:nvSpPr>
        <p:spPr>
          <a:xfrm>
            <a:off x="3508725" y="4729290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楕円 73"/>
          <p:cNvSpPr/>
          <p:nvPr/>
        </p:nvSpPr>
        <p:spPr>
          <a:xfrm>
            <a:off x="3959955" y="492796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4"/>
          <p:cNvSpPr/>
          <p:nvPr/>
        </p:nvSpPr>
        <p:spPr>
          <a:xfrm>
            <a:off x="4372705" y="5040645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/>
          <p:cNvSpPr/>
          <p:nvPr/>
        </p:nvSpPr>
        <p:spPr>
          <a:xfrm>
            <a:off x="4753705" y="5561345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楕円 76"/>
          <p:cNvSpPr/>
          <p:nvPr/>
        </p:nvSpPr>
        <p:spPr>
          <a:xfrm>
            <a:off x="4950555" y="6126495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/>
          <p:cNvSpPr/>
          <p:nvPr/>
        </p:nvSpPr>
        <p:spPr>
          <a:xfrm>
            <a:off x="5204555" y="5688345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0" name="直線矢印コネクタ 69"/>
          <p:cNvCxnSpPr/>
          <p:nvPr/>
        </p:nvCxnSpPr>
        <p:spPr>
          <a:xfrm flipH="1" flipV="1">
            <a:off x="3043602" y="4322570"/>
            <a:ext cx="0" cy="224472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/>
          <p:nvPr/>
        </p:nvCxnSpPr>
        <p:spPr>
          <a:xfrm>
            <a:off x="2805935" y="3804766"/>
            <a:ext cx="6172687" cy="635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テキスト ボックス 88"/>
          <p:cNvSpPr txBox="1"/>
          <p:nvPr/>
        </p:nvSpPr>
        <p:spPr>
          <a:xfrm>
            <a:off x="8696316" y="3374618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t</a:t>
            </a:r>
            <a:endParaRPr kumimoji="1" lang="ja-JP" altLang="en-US" sz="2400" b="1" dirty="0"/>
          </a:p>
        </p:txBody>
      </p:sp>
      <p:grpSp>
        <p:nvGrpSpPr>
          <p:cNvPr id="90" name="グループ化 89"/>
          <p:cNvGrpSpPr/>
          <p:nvPr/>
        </p:nvGrpSpPr>
        <p:grpSpPr>
          <a:xfrm>
            <a:off x="2840465" y="1782789"/>
            <a:ext cx="6048112" cy="1961394"/>
            <a:chOff x="2840465" y="1782789"/>
            <a:chExt cx="6048112" cy="1961394"/>
          </a:xfrm>
        </p:grpSpPr>
        <p:sp>
          <p:nvSpPr>
            <p:cNvPr id="91" name="フリーフォーム 90"/>
            <p:cNvSpPr/>
            <p:nvPr/>
          </p:nvSpPr>
          <p:spPr>
            <a:xfrm>
              <a:off x="2840465" y="1842125"/>
              <a:ext cx="2530415" cy="1843620"/>
            </a:xfrm>
            <a:custGeom>
              <a:avLst/>
              <a:gdLst>
                <a:gd name="connsiteX0" fmla="*/ 0 w 2530415"/>
                <a:gd name="connsiteY0" fmla="*/ 1475560 h 1843620"/>
                <a:gd name="connsiteX1" fmla="*/ 230038 w 2530415"/>
                <a:gd name="connsiteY1" fmla="*/ 60828 h 1843620"/>
                <a:gd name="connsiteX2" fmla="*/ 460076 w 2530415"/>
                <a:gd name="connsiteY2" fmla="*/ 1843620 h 1843620"/>
                <a:gd name="connsiteX3" fmla="*/ 707366 w 2530415"/>
                <a:gd name="connsiteY3" fmla="*/ 60828 h 1843620"/>
                <a:gd name="connsiteX4" fmla="*/ 931653 w 2530415"/>
                <a:gd name="connsiteY4" fmla="*/ 1820617 h 1843620"/>
                <a:gd name="connsiteX5" fmla="*/ 1167442 w 2530415"/>
                <a:gd name="connsiteY5" fmla="*/ 83832 h 1843620"/>
                <a:gd name="connsiteX6" fmla="*/ 1236453 w 2530415"/>
                <a:gd name="connsiteY6" fmla="*/ 256360 h 1843620"/>
                <a:gd name="connsiteX7" fmla="*/ 1253706 w 2530415"/>
                <a:gd name="connsiteY7" fmla="*/ 101084 h 1843620"/>
                <a:gd name="connsiteX8" fmla="*/ 1408981 w 2530415"/>
                <a:gd name="connsiteY8" fmla="*/ 1786111 h 1843620"/>
                <a:gd name="connsiteX9" fmla="*/ 1610264 w 2530415"/>
                <a:gd name="connsiteY9" fmla="*/ 43575 h 1843620"/>
                <a:gd name="connsiteX10" fmla="*/ 1817298 w 2530415"/>
                <a:gd name="connsiteY10" fmla="*/ 1745854 h 1843620"/>
                <a:gd name="connsiteX11" fmla="*/ 1949570 w 2530415"/>
                <a:gd name="connsiteY11" fmla="*/ 348375 h 1843620"/>
                <a:gd name="connsiteX12" fmla="*/ 2018581 w 2530415"/>
                <a:gd name="connsiteY12" fmla="*/ 1032737 h 1843620"/>
                <a:gd name="connsiteX13" fmla="*/ 2058838 w 2530415"/>
                <a:gd name="connsiteY13" fmla="*/ 359877 h 1843620"/>
                <a:gd name="connsiteX14" fmla="*/ 2202611 w 2530415"/>
                <a:gd name="connsiteY14" fmla="*/ 1757356 h 1843620"/>
                <a:gd name="connsiteX15" fmla="*/ 2352136 w 2530415"/>
                <a:gd name="connsiteY15" fmla="*/ 66579 h 1843620"/>
                <a:gd name="connsiteX16" fmla="*/ 2530415 w 2530415"/>
                <a:gd name="connsiteY16" fmla="*/ 1268526 h 184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30415" h="1843620">
                  <a:moveTo>
                    <a:pt x="0" y="1475560"/>
                  </a:moveTo>
                  <a:cubicBezTo>
                    <a:pt x="76679" y="737522"/>
                    <a:pt x="153359" y="-515"/>
                    <a:pt x="230038" y="60828"/>
                  </a:cubicBezTo>
                  <a:cubicBezTo>
                    <a:pt x="306717" y="122171"/>
                    <a:pt x="380521" y="1843620"/>
                    <a:pt x="460076" y="1843620"/>
                  </a:cubicBezTo>
                  <a:cubicBezTo>
                    <a:pt x="539631" y="1843620"/>
                    <a:pt x="628770" y="64662"/>
                    <a:pt x="707366" y="60828"/>
                  </a:cubicBezTo>
                  <a:cubicBezTo>
                    <a:pt x="785962" y="56994"/>
                    <a:pt x="854974" y="1816783"/>
                    <a:pt x="931653" y="1820617"/>
                  </a:cubicBezTo>
                  <a:cubicBezTo>
                    <a:pt x="1008332" y="1824451"/>
                    <a:pt x="1116642" y="344541"/>
                    <a:pt x="1167442" y="83832"/>
                  </a:cubicBezTo>
                  <a:cubicBezTo>
                    <a:pt x="1218242" y="-176878"/>
                    <a:pt x="1222076" y="253485"/>
                    <a:pt x="1236453" y="256360"/>
                  </a:cubicBezTo>
                  <a:cubicBezTo>
                    <a:pt x="1250830" y="259235"/>
                    <a:pt x="1224951" y="-153874"/>
                    <a:pt x="1253706" y="101084"/>
                  </a:cubicBezTo>
                  <a:cubicBezTo>
                    <a:pt x="1282461" y="356042"/>
                    <a:pt x="1349555" y="1795696"/>
                    <a:pt x="1408981" y="1786111"/>
                  </a:cubicBezTo>
                  <a:cubicBezTo>
                    <a:pt x="1468407" y="1776526"/>
                    <a:pt x="1542211" y="50285"/>
                    <a:pt x="1610264" y="43575"/>
                  </a:cubicBezTo>
                  <a:cubicBezTo>
                    <a:pt x="1678317" y="36865"/>
                    <a:pt x="1760747" y="1695054"/>
                    <a:pt x="1817298" y="1745854"/>
                  </a:cubicBezTo>
                  <a:cubicBezTo>
                    <a:pt x="1873849" y="1796654"/>
                    <a:pt x="1916023" y="467228"/>
                    <a:pt x="1949570" y="348375"/>
                  </a:cubicBezTo>
                  <a:cubicBezTo>
                    <a:pt x="1983117" y="229522"/>
                    <a:pt x="2000370" y="1030820"/>
                    <a:pt x="2018581" y="1032737"/>
                  </a:cubicBezTo>
                  <a:cubicBezTo>
                    <a:pt x="2036792" y="1034654"/>
                    <a:pt x="2028166" y="239107"/>
                    <a:pt x="2058838" y="359877"/>
                  </a:cubicBezTo>
                  <a:cubicBezTo>
                    <a:pt x="2089510" y="480647"/>
                    <a:pt x="2153728" y="1806239"/>
                    <a:pt x="2202611" y="1757356"/>
                  </a:cubicBezTo>
                  <a:cubicBezTo>
                    <a:pt x="2251494" y="1708473"/>
                    <a:pt x="2297502" y="148051"/>
                    <a:pt x="2352136" y="66579"/>
                  </a:cubicBezTo>
                  <a:cubicBezTo>
                    <a:pt x="2406770" y="-14893"/>
                    <a:pt x="2468592" y="626816"/>
                    <a:pt x="2530415" y="1268526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/>
            <p:cNvSpPr/>
            <p:nvPr/>
          </p:nvSpPr>
          <p:spPr>
            <a:xfrm>
              <a:off x="5369000" y="1782789"/>
              <a:ext cx="3519577" cy="1961394"/>
            </a:xfrm>
            <a:custGeom>
              <a:avLst/>
              <a:gdLst>
                <a:gd name="connsiteX0" fmla="*/ 0 w 3519577"/>
                <a:gd name="connsiteY0" fmla="*/ 1311219 h 1961394"/>
                <a:gd name="connsiteX1" fmla="*/ 126521 w 3519577"/>
                <a:gd name="connsiteY1" fmla="*/ 1863309 h 1961394"/>
                <a:gd name="connsiteX2" fmla="*/ 299049 w 3519577"/>
                <a:gd name="connsiteY2" fmla="*/ 97769 h 1961394"/>
                <a:gd name="connsiteX3" fmla="*/ 546340 w 3519577"/>
                <a:gd name="connsiteY3" fmla="*/ 1926569 h 1961394"/>
                <a:gd name="connsiteX4" fmla="*/ 701615 w 3519577"/>
                <a:gd name="connsiteY4" fmla="*/ 132275 h 1961394"/>
                <a:gd name="connsiteX5" fmla="*/ 943155 w 3519577"/>
                <a:gd name="connsiteY5" fmla="*/ 1863309 h 1961394"/>
                <a:gd name="connsiteX6" fmla="*/ 1086928 w 3519577"/>
                <a:gd name="connsiteY6" fmla="*/ 178283 h 1961394"/>
                <a:gd name="connsiteX7" fmla="*/ 1391728 w 3519577"/>
                <a:gd name="connsiteY7" fmla="*/ 1961075 h 1961394"/>
                <a:gd name="connsiteX8" fmla="*/ 1547004 w 3519577"/>
                <a:gd name="connsiteY8" fmla="*/ 11505 h 1961394"/>
                <a:gd name="connsiteX9" fmla="*/ 1771291 w 3519577"/>
                <a:gd name="connsiteY9" fmla="*/ 1846056 h 1961394"/>
                <a:gd name="connsiteX10" fmla="*/ 1897811 w 3519577"/>
                <a:gd name="connsiteY10" fmla="*/ 212788 h 1961394"/>
                <a:gd name="connsiteX11" fmla="*/ 2053087 w 3519577"/>
                <a:gd name="connsiteY11" fmla="*/ 1961075 h 1961394"/>
                <a:gd name="connsiteX12" fmla="*/ 2225615 w 3519577"/>
                <a:gd name="connsiteY12" fmla="*/ 132275 h 1961394"/>
                <a:gd name="connsiteX13" fmla="*/ 2421147 w 3519577"/>
                <a:gd name="connsiteY13" fmla="*/ 1828803 h 1961394"/>
                <a:gd name="connsiteX14" fmla="*/ 2564921 w 3519577"/>
                <a:gd name="connsiteY14" fmla="*/ 92019 h 1961394"/>
                <a:gd name="connsiteX15" fmla="*/ 2806460 w 3519577"/>
                <a:gd name="connsiteY15" fmla="*/ 1897815 h 1961394"/>
                <a:gd name="connsiteX16" fmla="*/ 2938732 w 3519577"/>
                <a:gd name="connsiteY16" fmla="*/ 3 h 1961394"/>
                <a:gd name="connsiteX17" fmla="*/ 3163019 w 3519577"/>
                <a:gd name="connsiteY17" fmla="*/ 1915068 h 1961394"/>
                <a:gd name="connsiteX18" fmla="*/ 3324045 w 3519577"/>
                <a:gd name="connsiteY18" fmla="*/ 17256 h 1961394"/>
                <a:gd name="connsiteX19" fmla="*/ 3519577 w 3519577"/>
                <a:gd name="connsiteY19" fmla="*/ 1443490 h 196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19577" h="1961394">
                  <a:moveTo>
                    <a:pt x="0" y="1311219"/>
                  </a:moveTo>
                  <a:cubicBezTo>
                    <a:pt x="38340" y="1688385"/>
                    <a:pt x="76680" y="2065551"/>
                    <a:pt x="126521" y="1863309"/>
                  </a:cubicBezTo>
                  <a:cubicBezTo>
                    <a:pt x="176362" y="1661067"/>
                    <a:pt x="229079" y="87226"/>
                    <a:pt x="299049" y="97769"/>
                  </a:cubicBezTo>
                  <a:cubicBezTo>
                    <a:pt x="369019" y="108312"/>
                    <a:pt x="479246" y="1920818"/>
                    <a:pt x="546340" y="1926569"/>
                  </a:cubicBezTo>
                  <a:cubicBezTo>
                    <a:pt x="613434" y="1932320"/>
                    <a:pt x="635479" y="142818"/>
                    <a:pt x="701615" y="132275"/>
                  </a:cubicBezTo>
                  <a:cubicBezTo>
                    <a:pt x="767751" y="121732"/>
                    <a:pt x="878936" y="1855641"/>
                    <a:pt x="943155" y="1863309"/>
                  </a:cubicBezTo>
                  <a:cubicBezTo>
                    <a:pt x="1007374" y="1870977"/>
                    <a:pt x="1012166" y="161989"/>
                    <a:pt x="1086928" y="178283"/>
                  </a:cubicBezTo>
                  <a:cubicBezTo>
                    <a:pt x="1161690" y="194577"/>
                    <a:pt x="1315049" y="1988871"/>
                    <a:pt x="1391728" y="1961075"/>
                  </a:cubicBezTo>
                  <a:cubicBezTo>
                    <a:pt x="1468407" y="1933279"/>
                    <a:pt x="1483744" y="30675"/>
                    <a:pt x="1547004" y="11505"/>
                  </a:cubicBezTo>
                  <a:cubicBezTo>
                    <a:pt x="1610264" y="-7665"/>
                    <a:pt x="1712823" y="1812509"/>
                    <a:pt x="1771291" y="1846056"/>
                  </a:cubicBezTo>
                  <a:cubicBezTo>
                    <a:pt x="1829759" y="1879603"/>
                    <a:pt x="1850845" y="193618"/>
                    <a:pt x="1897811" y="212788"/>
                  </a:cubicBezTo>
                  <a:cubicBezTo>
                    <a:pt x="1944777" y="231958"/>
                    <a:pt x="1998453" y="1974494"/>
                    <a:pt x="2053087" y="1961075"/>
                  </a:cubicBezTo>
                  <a:cubicBezTo>
                    <a:pt x="2107721" y="1947656"/>
                    <a:pt x="2164272" y="154320"/>
                    <a:pt x="2225615" y="132275"/>
                  </a:cubicBezTo>
                  <a:cubicBezTo>
                    <a:pt x="2286958" y="110230"/>
                    <a:pt x="2364596" y="1835512"/>
                    <a:pt x="2421147" y="1828803"/>
                  </a:cubicBezTo>
                  <a:cubicBezTo>
                    <a:pt x="2477698" y="1822094"/>
                    <a:pt x="2500702" y="80517"/>
                    <a:pt x="2564921" y="92019"/>
                  </a:cubicBezTo>
                  <a:cubicBezTo>
                    <a:pt x="2629140" y="103521"/>
                    <a:pt x="2744158" y="1913151"/>
                    <a:pt x="2806460" y="1897815"/>
                  </a:cubicBezTo>
                  <a:cubicBezTo>
                    <a:pt x="2868762" y="1882479"/>
                    <a:pt x="2879306" y="-2872"/>
                    <a:pt x="2938732" y="3"/>
                  </a:cubicBezTo>
                  <a:cubicBezTo>
                    <a:pt x="2998158" y="2878"/>
                    <a:pt x="3098800" y="1912193"/>
                    <a:pt x="3163019" y="1915068"/>
                  </a:cubicBezTo>
                  <a:cubicBezTo>
                    <a:pt x="3227238" y="1917943"/>
                    <a:pt x="3264619" y="95852"/>
                    <a:pt x="3324045" y="17256"/>
                  </a:cubicBezTo>
                  <a:cubicBezTo>
                    <a:pt x="3383471" y="-61340"/>
                    <a:pt x="3451524" y="691075"/>
                    <a:pt x="3519577" y="1443490"/>
                  </a:cubicBezTo>
                </a:path>
              </a:pathLst>
            </a:custGeom>
            <a:noFill/>
            <a:ln w="190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4" name="楕円 93"/>
          <p:cNvSpPr/>
          <p:nvPr/>
        </p:nvSpPr>
        <p:spPr>
          <a:xfrm>
            <a:off x="5633447" y="186331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楕円 102"/>
          <p:cNvSpPr/>
          <p:nvPr/>
        </p:nvSpPr>
        <p:spPr>
          <a:xfrm>
            <a:off x="6038263" y="1889510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楕円 104"/>
          <p:cNvSpPr/>
          <p:nvPr/>
        </p:nvSpPr>
        <p:spPr>
          <a:xfrm>
            <a:off x="6424031" y="192999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楕円 105"/>
          <p:cNvSpPr/>
          <p:nvPr/>
        </p:nvSpPr>
        <p:spPr>
          <a:xfrm>
            <a:off x="6885993" y="175615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楕円 106"/>
          <p:cNvSpPr/>
          <p:nvPr/>
        </p:nvSpPr>
        <p:spPr>
          <a:xfrm>
            <a:off x="7233657" y="198237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楕円 107"/>
          <p:cNvSpPr/>
          <p:nvPr/>
        </p:nvSpPr>
        <p:spPr>
          <a:xfrm>
            <a:off x="7567035" y="188236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楕円 108"/>
          <p:cNvSpPr/>
          <p:nvPr/>
        </p:nvSpPr>
        <p:spPr>
          <a:xfrm>
            <a:off x="7905178" y="1832352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楕円 109"/>
          <p:cNvSpPr/>
          <p:nvPr/>
        </p:nvSpPr>
        <p:spPr>
          <a:xfrm>
            <a:off x="8271891" y="1756153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/>
          <p:cNvSpPr/>
          <p:nvPr/>
        </p:nvSpPr>
        <p:spPr>
          <a:xfrm>
            <a:off x="8671944" y="1777585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楕円 111"/>
          <p:cNvSpPr/>
          <p:nvPr/>
        </p:nvSpPr>
        <p:spPr>
          <a:xfrm>
            <a:off x="3030747" y="187522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楕円 112"/>
          <p:cNvSpPr/>
          <p:nvPr/>
        </p:nvSpPr>
        <p:spPr>
          <a:xfrm>
            <a:off x="3516781" y="188979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楕円 113"/>
          <p:cNvSpPr/>
          <p:nvPr/>
        </p:nvSpPr>
        <p:spPr>
          <a:xfrm>
            <a:off x="3995392" y="178263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楕円 114"/>
          <p:cNvSpPr/>
          <p:nvPr/>
        </p:nvSpPr>
        <p:spPr>
          <a:xfrm>
            <a:off x="4407830" y="1853430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楕円 115"/>
          <p:cNvSpPr/>
          <p:nvPr/>
        </p:nvSpPr>
        <p:spPr>
          <a:xfrm>
            <a:off x="4757874" y="213349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楕円 116"/>
          <p:cNvSpPr/>
          <p:nvPr/>
        </p:nvSpPr>
        <p:spPr>
          <a:xfrm>
            <a:off x="4857888" y="216949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楕円 117"/>
          <p:cNvSpPr/>
          <p:nvPr/>
        </p:nvSpPr>
        <p:spPr>
          <a:xfrm>
            <a:off x="5169831" y="1862819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0" name="直線矢印コネクタ 119"/>
          <p:cNvCxnSpPr/>
          <p:nvPr/>
        </p:nvCxnSpPr>
        <p:spPr>
          <a:xfrm>
            <a:off x="2805935" y="6431605"/>
            <a:ext cx="6172687" cy="635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1" name="テキスト ボックス 120"/>
          <p:cNvSpPr txBox="1"/>
          <p:nvPr/>
        </p:nvSpPr>
        <p:spPr>
          <a:xfrm>
            <a:off x="8696316" y="5996289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t</a:t>
            </a:r>
            <a:endParaRPr kumimoji="1" lang="ja-JP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テキスト ボックス 122"/>
              <p:cNvSpPr txBox="1"/>
              <p:nvPr/>
            </p:nvSpPr>
            <p:spPr>
              <a:xfrm>
                <a:off x="3376254" y="6430889"/>
                <a:ext cx="442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3" name="テキスト ボックス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54" y="6430889"/>
                <a:ext cx="442493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テキスト ボックス 123"/>
              <p:cNvSpPr txBox="1"/>
              <p:nvPr/>
            </p:nvSpPr>
            <p:spPr>
              <a:xfrm>
                <a:off x="3843671" y="6430889"/>
                <a:ext cx="442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4" name="テキスト ボックス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671" y="6430889"/>
                <a:ext cx="442493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グループ化 22"/>
          <p:cNvGrpSpPr/>
          <p:nvPr/>
        </p:nvGrpSpPr>
        <p:grpSpPr>
          <a:xfrm>
            <a:off x="4599021" y="3640620"/>
            <a:ext cx="1838182" cy="584775"/>
            <a:chOff x="4599021" y="3640620"/>
            <a:chExt cx="1838182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4599021" y="3855320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5" name="テキスト ボックス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9021" y="3855320"/>
                  <a:ext cx="442493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テキスト ボックス 55"/>
                <p:cNvSpPr txBox="1"/>
                <p:nvPr/>
              </p:nvSpPr>
              <p:spPr>
                <a:xfrm>
                  <a:off x="4803166" y="3855320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6" name="テキスト ボックス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3166" y="3855320"/>
                  <a:ext cx="442493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テキスト ボックス 56"/>
                <p:cNvSpPr txBox="1"/>
                <p:nvPr/>
              </p:nvSpPr>
              <p:spPr>
                <a:xfrm>
                  <a:off x="5053423" y="3855320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7" name="テキスト ボックス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423" y="3855320"/>
                  <a:ext cx="442493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テキスト ボックス 129"/>
                <p:cNvSpPr txBox="1"/>
                <p:nvPr/>
              </p:nvSpPr>
              <p:spPr>
                <a:xfrm>
                  <a:off x="5507037" y="3855320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30" name="テキスト ボックス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7037" y="3855320"/>
                  <a:ext cx="442493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テキスト ボックス 21"/>
            <p:cNvSpPr txBox="1"/>
            <p:nvPr/>
          </p:nvSpPr>
          <p:spPr>
            <a:xfrm>
              <a:off x="5888655" y="3640620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…</a:t>
              </a:r>
              <a:r>
                <a:rPr lang="en-US" altLang="ja-JP" dirty="0" smtClean="0"/>
                <a:t> </a:t>
              </a:r>
              <a:endParaRPr kumimoji="1" lang="ja-JP" altLang="en-US" dirty="0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4269063" y="6213746"/>
            <a:ext cx="2154968" cy="586475"/>
            <a:chOff x="4269063" y="6213746"/>
            <a:chExt cx="2154968" cy="5864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テキスト ボックス 124"/>
                <p:cNvSpPr txBox="1"/>
                <p:nvPr/>
              </p:nvSpPr>
              <p:spPr>
                <a:xfrm>
                  <a:off x="4269063" y="6430889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25" name="テキスト ボックス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9063" y="6430889"/>
                  <a:ext cx="442493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テキスト ボックス 125"/>
                <p:cNvSpPr txBox="1"/>
                <p:nvPr/>
              </p:nvSpPr>
              <p:spPr>
                <a:xfrm>
                  <a:off x="4599021" y="6430889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26" name="テキスト ボックス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9021" y="6430889"/>
                  <a:ext cx="442493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テキスト ボックス 126"/>
                <p:cNvSpPr txBox="1"/>
                <p:nvPr/>
              </p:nvSpPr>
              <p:spPr>
                <a:xfrm>
                  <a:off x="4803166" y="6430889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27" name="テキスト ボックス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3166" y="6430889"/>
                  <a:ext cx="442493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テキスト ボックス 127"/>
                <p:cNvSpPr txBox="1"/>
                <p:nvPr/>
              </p:nvSpPr>
              <p:spPr>
                <a:xfrm>
                  <a:off x="5053423" y="6430889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28" name="テキスト ボックス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423" y="6430889"/>
                  <a:ext cx="442493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テキスト ボックス 133"/>
                <p:cNvSpPr txBox="1"/>
                <p:nvPr/>
              </p:nvSpPr>
              <p:spPr>
                <a:xfrm>
                  <a:off x="5504731" y="6429189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34" name="テキスト ボックス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4731" y="6429189"/>
                  <a:ext cx="442493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テキスト ボックス 134"/>
            <p:cNvSpPr txBox="1"/>
            <p:nvPr/>
          </p:nvSpPr>
          <p:spPr>
            <a:xfrm>
              <a:off x="5875483" y="6213746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…</a:t>
              </a:r>
              <a:r>
                <a:rPr lang="en-US" altLang="ja-JP" dirty="0" smtClean="0"/>
                <a:t> </a:t>
              </a:r>
              <a:endParaRPr kumimoji="1" lang="ja-JP" altLang="en-US" dirty="0"/>
            </a:p>
          </p:txBody>
        </p:sp>
      </p:grpSp>
      <p:sp>
        <p:nvSpPr>
          <p:cNvPr id="136" name="楕円 135"/>
          <p:cNvSpPr/>
          <p:nvPr/>
        </p:nvSpPr>
        <p:spPr>
          <a:xfrm>
            <a:off x="5633447" y="4793605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楕円 136"/>
          <p:cNvSpPr/>
          <p:nvPr/>
        </p:nvSpPr>
        <p:spPr>
          <a:xfrm>
            <a:off x="6038263" y="489456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楕円 137"/>
          <p:cNvSpPr/>
          <p:nvPr/>
        </p:nvSpPr>
        <p:spPr>
          <a:xfrm>
            <a:off x="6424031" y="487178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楕円 138"/>
          <p:cNvSpPr/>
          <p:nvPr/>
        </p:nvSpPr>
        <p:spPr>
          <a:xfrm>
            <a:off x="6885993" y="5008503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楕円 139"/>
          <p:cNvSpPr/>
          <p:nvPr/>
        </p:nvSpPr>
        <p:spPr>
          <a:xfrm>
            <a:off x="7233657" y="4947173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楕円 140"/>
          <p:cNvSpPr/>
          <p:nvPr/>
        </p:nvSpPr>
        <p:spPr>
          <a:xfrm>
            <a:off x="7567035" y="4887415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楕円 141"/>
          <p:cNvSpPr/>
          <p:nvPr/>
        </p:nvSpPr>
        <p:spPr>
          <a:xfrm>
            <a:off x="7905178" y="483740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楕円 142"/>
          <p:cNvSpPr/>
          <p:nvPr/>
        </p:nvSpPr>
        <p:spPr>
          <a:xfrm>
            <a:off x="8271891" y="4761207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楕円 143"/>
          <p:cNvSpPr/>
          <p:nvPr/>
        </p:nvSpPr>
        <p:spPr>
          <a:xfrm>
            <a:off x="8671944" y="4914912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/>
          <p:cNvSpPr/>
          <p:nvPr/>
        </p:nvSpPr>
        <p:spPr>
          <a:xfrm>
            <a:off x="959598" y="1691143"/>
            <a:ext cx="350833" cy="263370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  <a:solidFill>
            <a:sysClr val="windowText" lastClr="000000">
              <a:tint val="60000"/>
              <a:hueOff val="0"/>
              <a:satOff val="0"/>
              <a:lumOff val="0"/>
              <a:alphaOff val="0"/>
            </a:sysClr>
          </a:solidFill>
          <a:ln>
            <a:noFill/>
          </a:ln>
          <a:effectLst/>
        </p:spPr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6" name="フリーフォーム 145"/>
          <p:cNvSpPr/>
          <p:nvPr/>
        </p:nvSpPr>
        <p:spPr>
          <a:xfrm>
            <a:off x="78252" y="1958750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ysClr val="windowText" lastClr="000000">
                <a:shade val="80000"/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</a:rPr>
              <a:t>Peak</a:t>
            </a:r>
            <a:r>
              <a:rPr kumimoji="0" lang="en-US" altLang="ja-JP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</a:rPr>
              <a:t> detection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</a:endParaRPr>
          </a:p>
        </p:txBody>
      </p:sp>
      <p:sp>
        <p:nvSpPr>
          <p:cNvPr id="147" name="フリーフォーム 146"/>
          <p:cNvSpPr/>
          <p:nvPr/>
        </p:nvSpPr>
        <p:spPr>
          <a:xfrm>
            <a:off x="959598" y="2688310"/>
            <a:ext cx="350833" cy="263370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  <a:solidFill>
            <a:sysClr val="windowText" lastClr="000000">
              <a:tint val="60000"/>
              <a:hueOff val="0"/>
              <a:satOff val="0"/>
              <a:lumOff val="0"/>
              <a:alphaOff val="0"/>
            </a:sysClr>
          </a:solidFill>
          <a:ln>
            <a:noFill/>
          </a:ln>
          <a:effectLst/>
        </p:spPr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8" name="フリーフォーム 147"/>
          <p:cNvSpPr/>
          <p:nvPr/>
        </p:nvSpPr>
        <p:spPr>
          <a:xfrm>
            <a:off x="78252" y="2961668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ysClr val="windowText" lastClr="000000">
                <a:shade val="80000"/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IBI</a:t>
            </a:r>
            <a:r>
              <a:rPr kumimoji="0" lang="en-US" altLang="ja-JP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 calculation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9" name="フリーフォーム 148"/>
          <p:cNvSpPr/>
          <p:nvPr/>
        </p:nvSpPr>
        <p:spPr>
          <a:xfrm>
            <a:off x="78252" y="5798243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Estimated IBI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0" name="フリーフォーム 149"/>
          <p:cNvSpPr/>
          <p:nvPr/>
        </p:nvSpPr>
        <p:spPr>
          <a:xfrm>
            <a:off x="959598" y="3685476"/>
            <a:ext cx="350833" cy="263370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  <a:solidFill>
            <a:sysClr val="windowText" lastClr="000000">
              <a:tint val="60000"/>
              <a:hueOff val="0"/>
              <a:satOff val="0"/>
              <a:lumOff val="0"/>
              <a:alphaOff val="0"/>
            </a:sysClr>
          </a:solidFill>
          <a:ln>
            <a:noFill/>
          </a:ln>
          <a:effectLst/>
        </p:spPr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1" name="フリーフォーム 150"/>
          <p:cNvSpPr/>
          <p:nvPr/>
        </p:nvSpPr>
        <p:spPr>
          <a:xfrm>
            <a:off x="78252" y="3969051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>
                <a:shade val="80000"/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</a:rPr>
              <a:t>Outlier</a:t>
            </a:r>
            <a:r>
              <a:rPr kumimoji="0" lang="en-US" altLang="ja-JP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</a:rPr>
              <a:t> removal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</a:endParaRPr>
          </a:p>
        </p:txBody>
      </p:sp>
      <p:sp>
        <p:nvSpPr>
          <p:cNvPr id="152" name="フリーフォーム 151"/>
          <p:cNvSpPr/>
          <p:nvPr/>
        </p:nvSpPr>
        <p:spPr>
          <a:xfrm>
            <a:off x="959598" y="4692860"/>
            <a:ext cx="350833" cy="263370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  <a:solidFill>
            <a:sysClr val="windowText" lastClr="000000">
              <a:tint val="60000"/>
              <a:hueOff val="0"/>
              <a:satOff val="0"/>
              <a:lumOff val="0"/>
              <a:alphaOff val="0"/>
            </a:sysClr>
          </a:solidFill>
          <a:ln>
            <a:noFill/>
          </a:ln>
          <a:effectLst/>
        </p:spPr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3" name="フリーフォーム 152"/>
          <p:cNvSpPr/>
          <p:nvPr/>
        </p:nvSpPr>
        <p:spPr>
          <a:xfrm>
            <a:off x="78252" y="4988681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ysClr val="windowText" lastClr="000000">
                <a:shade val="80000"/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Interpolation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4" name="フリーフォーム 153"/>
          <p:cNvSpPr/>
          <p:nvPr/>
        </p:nvSpPr>
        <p:spPr>
          <a:xfrm>
            <a:off x="959598" y="5718781"/>
            <a:ext cx="350833" cy="263370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  <a:solidFill>
            <a:sysClr val="windowText" lastClr="000000">
              <a:tint val="60000"/>
              <a:hueOff val="0"/>
              <a:satOff val="0"/>
              <a:lumOff val="0"/>
              <a:alphaOff val="0"/>
            </a:sysClr>
          </a:solidFill>
          <a:ln>
            <a:noFill/>
          </a:ln>
          <a:effectLst/>
        </p:spPr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5" name="フリーフォーム 154"/>
          <p:cNvSpPr/>
          <p:nvPr/>
        </p:nvSpPr>
        <p:spPr>
          <a:xfrm>
            <a:off x="78252" y="1222324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BVP candidates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99"/>
              <p:cNvSpPr txBox="1"/>
              <p:nvPr/>
            </p:nvSpPr>
            <p:spPr>
              <a:xfrm>
                <a:off x="3053053" y="4295405"/>
                <a:ext cx="14241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𝐼𝐵</m:t>
                      </m:r>
                      <m:sSub>
                        <m:sSub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𝑚𝑒𝑑𝑖𝑎𝑛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×1.2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00" name="テキスト ボックス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053" y="4295405"/>
                <a:ext cx="1424171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100"/>
              <p:cNvSpPr txBox="1"/>
              <p:nvPr/>
            </p:nvSpPr>
            <p:spPr>
              <a:xfrm>
                <a:off x="3053053" y="5229845"/>
                <a:ext cx="14241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𝐼𝐵</m:t>
                      </m:r>
                      <m:sSub>
                        <m:sSub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𝑚𝑒𝑑𝑖𝑎𝑛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×0.8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01" name="テキスト ボックス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053" y="5229845"/>
                <a:ext cx="1424171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101"/>
              <p:cNvSpPr txBox="1"/>
              <p:nvPr/>
            </p:nvSpPr>
            <p:spPr>
              <a:xfrm>
                <a:off x="2150963" y="4785222"/>
                <a:ext cx="9805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𝐼𝐵</m:t>
                      </m:r>
                      <m:sSub>
                        <m:sSub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𝑚𝑒𝑑𝑖𝑎𝑛</m:t>
                          </m:r>
                        </m:sub>
                      </m:sSub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02" name="テキスト ボックス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963" y="4785222"/>
                <a:ext cx="980525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楕円 2"/>
          <p:cNvSpPr/>
          <p:nvPr/>
        </p:nvSpPr>
        <p:spPr>
          <a:xfrm>
            <a:off x="4544099" y="5388652"/>
            <a:ext cx="890803" cy="973317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57739" y="524488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1"/>
                </a:solidFill>
              </a:rPr>
              <a:t>Outlier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6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8" grpId="0"/>
      <p:bldP spid="76" grpId="0" animBg="1"/>
      <p:bldP spid="77" grpId="0" animBg="1"/>
      <p:bldP spid="78" grpId="0" animBg="1"/>
      <p:bldP spid="100" grpId="0"/>
      <p:bldP spid="101" grpId="0"/>
      <p:bldP spid="102" grpId="0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リーフォーム 2"/>
          <p:cNvSpPr/>
          <p:nvPr/>
        </p:nvSpPr>
        <p:spPr>
          <a:xfrm>
            <a:off x="3546475" y="4765675"/>
            <a:ext cx="5165725" cy="323374"/>
          </a:xfrm>
          <a:custGeom>
            <a:avLst/>
            <a:gdLst>
              <a:gd name="connsiteX0" fmla="*/ 0 w 5165725"/>
              <a:gd name="connsiteY0" fmla="*/ 0 h 323374"/>
              <a:gd name="connsiteX1" fmla="*/ 447675 w 5165725"/>
              <a:gd name="connsiteY1" fmla="*/ 193675 h 323374"/>
              <a:gd name="connsiteX2" fmla="*/ 863600 w 5165725"/>
              <a:gd name="connsiteY2" fmla="*/ 311150 h 323374"/>
              <a:gd name="connsiteX3" fmla="*/ 1524000 w 5165725"/>
              <a:gd name="connsiteY3" fmla="*/ 292100 h 323374"/>
              <a:gd name="connsiteX4" fmla="*/ 2120900 w 5165725"/>
              <a:gd name="connsiteY4" fmla="*/ 66675 h 323374"/>
              <a:gd name="connsiteX5" fmla="*/ 2530475 w 5165725"/>
              <a:gd name="connsiteY5" fmla="*/ 168275 h 323374"/>
              <a:gd name="connsiteX6" fmla="*/ 2911475 w 5165725"/>
              <a:gd name="connsiteY6" fmla="*/ 142875 h 323374"/>
              <a:gd name="connsiteX7" fmla="*/ 3375025 w 5165725"/>
              <a:gd name="connsiteY7" fmla="*/ 279400 h 323374"/>
              <a:gd name="connsiteX8" fmla="*/ 3724275 w 5165725"/>
              <a:gd name="connsiteY8" fmla="*/ 219075 h 323374"/>
              <a:gd name="connsiteX9" fmla="*/ 4054475 w 5165725"/>
              <a:gd name="connsiteY9" fmla="*/ 158750 h 323374"/>
              <a:gd name="connsiteX10" fmla="*/ 4397375 w 5165725"/>
              <a:gd name="connsiteY10" fmla="*/ 107950 h 323374"/>
              <a:gd name="connsiteX11" fmla="*/ 4762500 w 5165725"/>
              <a:gd name="connsiteY11" fmla="*/ 31750 h 323374"/>
              <a:gd name="connsiteX12" fmla="*/ 5165725 w 5165725"/>
              <a:gd name="connsiteY12" fmla="*/ 190500 h 32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65725" h="323374">
                <a:moveTo>
                  <a:pt x="0" y="0"/>
                </a:moveTo>
                <a:cubicBezTo>
                  <a:pt x="151871" y="70908"/>
                  <a:pt x="303742" y="141817"/>
                  <a:pt x="447675" y="193675"/>
                </a:cubicBezTo>
                <a:cubicBezTo>
                  <a:pt x="591608" y="245533"/>
                  <a:pt x="684213" y="294746"/>
                  <a:pt x="863600" y="311150"/>
                </a:cubicBezTo>
                <a:cubicBezTo>
                  <a:pt x="1042987" y="327554"/>
                  <a:pt x="1314450" y="332846"/>
                  <a:pt x="1524000" y="292100"/>
                </a:cubicBezTo>
                <a:cubicBezTo>
                  <a:pt x="1733550" y="251354"/>
                  <a:pt x="1953154" y="87313"/>
                  <a:pt x="2120900" y="66675"/>
                </a:cubicBezTo>
                <a:cubicBezTo>
                  <a:pt x="2288646" y="46038"/>
                  <a:pt x="2398713" y="155575"/>
                  <a:pt x="2530475" y="168275"/>
                </a:cubicBezTo>
                <a:cubicBezTo>
                  <a:pt x="2662237" y="180975"/>
                  <a:pt x="2770717" y="124354"/>
                  <a:pt x="2911475" y="142875"/>
                </a:cubicBezTo>
                <a:cubicBezTo>
                  <a:pt x="3052233" y="161396"/>
                  <a:pt x="3239558" y="266700"/>
                  <a:pt x="3375025" y="279400"/>
                </a:cubicBezTo>
                <a:cubicBezTo>
                  <a:pt x="3510492" y="292100"/>
                  <a:pt x="3724275" y="219075"/>
                  <a:pt x="3724275" y="219075"/>
                </a:cubicBezTo>
                <a:lnTo>
                  <a:pt x="4054475" y="158750"/>
                </a:lnTo>
                <a:cubicBezTo>
                  <a:pt x="4166658" y="140229"/>
                  <a:pt x="4279371" y="129117"/>
                  <a:pt x="4397375" y="107950"/>
                </a:cubicBezTo>
                <a:cubicBezTo>
                  <a:pt x="4515379" y="86783"/>
                  <a:pt x="4634442" y="17992"/>
                  <a:pt x="4762500" y="31750"/>
                </a:cubicBezTo>
                <a:cubicBezTo>
                  <a:pt x="4890558" y="45508"/>
                  <a:pt x="5028141" y="118004"/>
                  <a:pt x="5165725" y="190500"/>
                </a:cubicBezTo>
              </a:path>
            </a:pathLst>
          </a:cu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楕円 96"/>
          <p:cNvSpPr/>
          <p:nvPr/>
        </p:nvSpPr>
        <p:spPr>
          <a:xfrm>
            <a:off x="5182100" y="4977160"/>
            <a:ext cx="71287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Interpolation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39" name="楕円 38"/>
          <p:cNvSpPr/>
          <p:nvPr/>
        </p:nvSpPr>
        <p:spPr>
          <a:xfrm>
            <a:off x="3030747" y="187522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516781" y="188979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995392" y="178263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/>
          <p:cNvSpPr/>
          <p:nvPr/>
        </p:nvSpPr>
        <p:spPr>
          <a:xfrm>
            <a:off x="4407830" y="1853430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/>
          <p:cNvSpPr/>
          <p:nvPr/>
        </p:nvSpPr>
        <p:spPr>
          <a:xfrm>
            <a:off x="4757874" y="213349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/>
          <p:nvPr/>
        </p:nvSpPr>
        <p:spPr>
          <a:xfrm>
            <a:off x="4857888" y="216949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/>
          <p:cNvSpPr/>
          <p:nvPr/>
        </p:nvSpPr>
        <p:spPr>
          <a:xfrm>
            <a:off x="5169831" y="1862819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575753" y="3889090"/>
            <a:ext cx="3219330" cy="377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2900116" y="3855320"/>
                <a:ext cx="4371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116" y="3855320"/>
                <a:ext cx="437171" cy="369332"/>
              </a:xfrm>
              <a:prstGeom prst="rect">
                <a:avLst/>
              </a:prstGeom>
              <a:blipFill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3376254" y="3855320"/>
                <a:ext cx="442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54" y="3855320"/>
                <a:ext cx="442493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3843671" y="3855320"/>
                <a:ext cx="442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671" y="3855320"/>
                <a:ext cx="442493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4269063" y="3855320"/>
                <a:ext cx="442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063" y="3855320"/>
                <a:ext cx="442493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テキスト ボックス 57"/>
          <p:cNvSpPr txBox="1"/>
          <p:nvPr/>
        </p:nvSpPr>
        <p:spPr>
          <a:xfrm>
            <a:off x="2148228" y="1698631"/>
            <a:ext cx="776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BVP</a:t>
            </a:r>
            <a:endParaRPr kumimoji="1" lang="ja-JP" altLang="en-US" sz="2400" b="1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394892" y="424810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IBI</a:t>
            </a:r>
            <a:endParaRPr kumimoji="1" lang="ja-JP" altLang="en-US" sz="2400" b="1" dirty="0"/>
          </a:p>
        </p:txBody>
      </p:sp>
      <p:sp>
        <p:nvSpPr>
          <p:cNvPr id="73" name="楕円 72"/>
          <p:cNvSpPr/>
          <p:nvPr/>
        </p:nvSpPr>
        <p:spPr>
          <a:xfrm>
            <a:off x="3508725" y="4729290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楕円 73"/>
          <p:cNvSpPr/>
          <p:nvPr/>
        </p:nvSpPr>
        <p:spPr>
          <a:xfrm>
            <a:off x="3959955" y="492796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4"/>
          <p:cNvSpPr/>
          <p:nvPr/>
        </p:nvSpPr>
        <p:spPr>
          <a:xfrm>
            <a:off x="4372705" y="5040645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0" name="直線矢印コネクタ 69"/>
          <p:cNvCxnSpPr/>
          <p:nvPr/>
        </p:nvCxnSpPr>
        <p:spPr>
          <a:xfrm flipH="1" flipV="1">
            <a:off x="3043602" y="4322570"/>
            <a:ext cx="0" cy="224472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/>
          <p:nvPr/>
        </p:nvCxnSpPr>
        <p:spPr>
          <a:xfrm>
            <a:off x="2805935" y="3804766"/>
            <a:ext cx="6172687" cy="635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テキスト ボックス 88"/>
          <p:cNvSpPr txBox="1"/>
          <p:nvPr/>
        </p:nvSpPr>
        <p:spPr>
          <a:xfrm>
            <a:off x="8696316" y="3374618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t</a:t>
            </a:r>
            <a:endParaRPr kumimoji="1" lang="ja-JP" altLang="en-US" sz="2400" b="1" dirty="0"/>
          </a:p>
        </p:txBody>
      </p:sp>
      <p:grpSp>
        <p:nvGrpSpPr>
          <p:cNvPr id="90" name="グループ化 89"/>
          <p:cNvGrpSpPr/>
          <p:nvPr/>
        </p:nvGrpSpPr>
        <p:grpSpPr>
          <a:xfrm>
            <a:off x="2840465" y="1782789"/>
            <a:ext cx="6048112" cy="1961394"/>
            <a:chOff x="2840465" y="1782789"/>
            <a:chExt cx="6048112" cy="1961394"/>
          </a:xfrm>
        </p:grpSpPr>
        <p:sp>
          <p:nvSpPr>
            <p:cNvPr id="91" name="フリーフォーム 90"/>
            <p:cNvSpPr/>
            <p:nvPr/>
          </p:nvSpPr>
          <p:spPr>
            <a:xfrm>
              <a:off x="2840465" y="1842125"/>
              <a:ext cx="2530415" cy="1843620"/>
            </a:xfrm>
            <a:custGeom>
              <a:avLst/>
              <a:gdLst>
                <a:gd name="connsiteX0" fmla="*/ 0 w 2530415"/>
                <a:gd name="connsiteY0" fmla="*/ 1475560 h 1843620"/>
                <a:gd name="connsiteX1" fmla="*/ 230038 w 2530415"/>
                <a:gd name="connsiteY1" fmla="*/ 60828 h 1843620"/>
                <a:gd name="connsiteX2" fmla="*/ 460076 w 2530415"/>
                <a:gd name="connsiteY2" fmla="*/ 1843620 h 1843620"/>
                <a:gd name="connsiteX3" fmla="*/ 707366 w 2530415"/>
                <a:gd name="connsiteY3" fmla="*/ 60828 h 1843620"/>
                <a:gd name="connsiteX4" fmla="*/ 931653 w 2530415"/>
                <a:gd name="connsiteY4" fmla="*/ 1820617 h 1843620"/>
                <a:gd name="connsiteX5" fmla="*/ 1167442 w 2530415"/>
                <a:gd name="connsiteY5" fmla="*/ 83832 h 1843620"/>
                <a:gd name="connsiteX6" fmla="*/ 1236453 w 2530415"/>
                <a:gd name="connsiteY6" fmla="*/ 256360 h 1843620"/>
                <a:gd name="connsiteX7" fmla="*/ 1253706 w 2530415"/>
                <a:gd name="connsiteY7" fmla="*/ 101084 h 1843620"/>
                <a:gd name="connsiteX8" fmla="*/ 1408981 w 2530415"/>
                <a:gd name="connsiteY8" fmla="*/ 1786111 h 1843620"/>
                <a:gd name="connsiteX9" fmla="*/ 1610264 w 2530415"/>
                <a:gd name="connsiteY9" fmla="*/ 43575 h 1843620"/>
                <a:gd name="connsiteX10" fmla="*/ 1817298 w 2530415"/>
                <a:gd name="connsiteY10" fmla="*/ 1745854 h 1843620"/>
                <a:gd name="connsiteX11" fmla="*/ 1949570 w 2530415"/>
                <a:gd name="connsiteY11" fmla="*/ 348375 h 1843620"/>
                <a:gd name="connsiteX12" fmla="*/ 2018581 w 2530415"/>
                <a:gd name="connsiteY12" fmla="*/ 1032737 h 1843620"/>
                <a:gd name="connsiteX13" fmla="*/ 2058838 w 2530415"/>
                <a:gd name="connsiteY13" fmla="*/ 359877 h 1843620"/>
                <a:gd name="connsiteX14" fmla="*/ 2202611 w 2530415"/>
                <a:gd name="connsiteY14" fmla="*/ 1757356 h 1843620"/>
                <a:gd name="connsiteX15" fmla="*/ 2352136 w 2530415"/>
                <a:gd name="connsiteY15" fmla="*/ 66579 h 1843620"/>
                <a:gd name="connsiteX16" fmla="*/ 2530415 w 2530415"/>
                <a:gd name="connsiteY16" fmla="*/ 1268526 h 184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30415" h="1843620">
                  <a:moveTo>
                    <a:pt x="0" y="1475560"/>
                  </a:moveTo>
                  <a:cubicBezTo>
                    <a:pt x="76679" y="737522"/>
                    <a:pt x="153359" y="-515"/>
                    <a:pt x="230038" y="60828"/>
                  </a:cubicBezTo>
                  <a:cubicBezTo>
                    <a:pt x="306717" y="122171"/>
                    <a:pt x="380521" y="1843620"/>
                    <a:pt x="460076" y="1843620"/>
                  </a:cubicBezTo>
                  <a:cubicBezTo>
                    <a:pt x="539631" y="1843620"/>
                    <a:pt x="628770" y="64662"/>
                    <a:pt x="707366" y="60828"/>
                  </a:cubicBezTo>
                  <a:cubicBezTo>
                    <a:pt x="785962" y="56994"/>
                    <a:pt x="854974" y="1816783"/>
                    <a:pt x="931653" y="1820617"/>
                  </a:cubicBezTo>
                  <a:cubicBezTo>
                    <a:pt x="1008332" y="1824451"/>
                    <a:pt x="1116642" y="344541"/>
                    <a:pt x="1167442" y="83832"/>
                  </a:cubicBezTo>
                  <a:cubicBezTo>
                    <a:pt x="1218242" y="-176878"/>
                    <a:pt x="1222076" y="253485"/>
                    <a:pt x="1236453" y="256360"/>
                  </a:cubicBezTo>
                  <a:cubicBezTo>
                    <a:pt x="1250830" y="259235"/>
                    <a:pt x="1224951" y="-153874"/>
                    <a:pt x="1253706" y="101084"/>
                  </a:cubicBezTo>
                  <a:cubicBezTo>
                    <a:pt x="1282461" y="356042"/>
                    <a:pt x="1349555" y="1795696"/>
                    <a:pt x="1408981" y="1786111"/>
                  </a:cubicBezTo>
                  <a:cubicBezTo>
                    <a:pt x="1468407" y="1776526"/>
                    <a:pt x="1542211" y="50285"/>
                    <a:pt x="1610264" y="43575"/>
                  </a:cubicBezTo>
                  <a:cubicBezTo>
                    <a:pt x="1678317" y="36865"/>
                    <a:pt x="1760747" y="1695054"/>
                    <a:pt x="1817298" y="1745854"/>
                  </a:cubicBezTo>
                  <a:cubicBezTo>
                    <a:pt x="1873849" y="1796654"/>
                    <a:pt x="1916023" y="467228"/>
                    <a:pt x="1949570" y="348375"/>
                  </a:cubicBezTo>
                  <a:cubicBezTo>
                    <a:pt x="1983117" y="229522"/>
                    <a:pt x="2000370" y="1030820"/>
                    <a:pt x="2018581" y="1032737"/>
                  </a:cubicBezTo>
                  <a:cubicBezTo>
                    <a:pt x="2036792" y="1034654"/>
                    <a:pt x="2028166" y="239107"/>
                    <a:pt x="2058838" y="359877"/>
                  </a:cubicBezTo>
                  <a:cubicBezTo>
                    <a:pt x="2089510" y="480647"/>
                    <a:pt x="2153728" y="1806239"/>
                    <a:pt x="2202611" y="1757356"/>
                  </a:cubicBezTo>
                  <a:cubicBezTo>
                    <a:pt x="2251494" y="1708473"/>
                    <a:pt x="2297502" y="148051"/>
                    <a:pt x="2352136" y="66579"/>
                  </a:cubicBezTo>
                  <a:cubicBezTo>
                    <a:pt x="2406770" y="-14893"/>
                    <a:pt x="2468592" y="626816"/>
                    <a:pt x="2530415" y="1268526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/>
            <p:cNvSpPr/>
            <p:nvPr/>
          </p:nvSpPr>
          <p:spPr>
            <a:xfrm>
              <a:off x="5369000" y="1782789"/>
              <a:ext cx="3519577" cy="1961394"/>
            </a:xfrm>
            <a:custGeom>
              <a:avLst/>
              <a:gdLst>
                <a:gd name="connsiteX0" fmla="*/ 0 w 3519577"/>
                <a:gd name="connsiteY0" fmla="*/ 1311219 h 1961394"/>
                <a:gd name="connsiteX1" fmla="*/ 126521 w 3519577"/>
                <a:gd name="connsiteY1" fmla="*/ 1863309 h 1961394"/>
                <a:gd name="connsiteX2" fmla="*/ 299049 w 3519577"/>
                <a:gd name="connsiteY2" fmla="*/ 97769 h 1961394"/>
                <a:gd name="connsiteX3" fmla="*/ 546340 w 3519577"/>
                <a:gd name="connsiteY3" fmla="*/ 1926569 h 1961394"/>
                <a:gd name="connsiteX4" fmla="*/ 701615 w 3519577"/>
                <a:gd name="connsiteY4" fmla="*/ 132275 h 1961394"/>
                <a:gd name="connsiteX5" fmla="*/ 943155 w 3519577"/>
                <a:gd name="connsiteY5" fmla="*/ 1863309 h 1961394"/>
                <a:gd name="connsiteX6" fmla="*/ 1086928 w 3519577"/>
                <a:gd name="connsiteY6" fmla="*/ 178283 h 1961394"/>
                <a:gd name="connsiteX7" fmla="*/ 1391728 w 3519577"/>
                <a:gd name="connsiteY7" fmla="*/ 1961075 h 1961394"/>
                <a:gd name="connsiteX8" fmla="*/ 1547004 w 3519577"/>
                <a:gd name="connsiteY8" fmla="*/ 11505 h 1961394"/>
                <a:gd name="connsiteX9" fmla="*/ 1771291 w 3519577"/>
                <a:gd name="connsiteY9" fmla="*/ 1846056 h 1961394"/>
                <a:gd name="connsiteX10" fmla="*/ 1897811 w 3519577"/>
                <a:gd name="connsiteY10" fmla="*/ 212788 h 1961394"/>
                <a:gd name="connsiteX11" fmla="*/ 2053087 w 3519577"/>
                <a:gd name="connsiteY11" fmla="*/ 1961075 h 1961394"/>
                <a:gd name="connsiteX12" fmla="*/ 2225615 w 3519577"/>
                <a:gd name="connsiteY12" fmla="*/ 132275 h 1961394"/>
                <a:gd name="connsiteX13" fmla="*/ 2421147 w 3519577"/>
                <a:gd name="connsiteY13" fmla="*/ 1828803 h 1961394"/>
                <a:gd name="connsiteX14" fmla="*/ 2564921 w 3519577"/>
                <a:gd name="connsiteY14" fmla="*/ 92019 h 1961394"/>
                <a:gd name="connsiteX15" fmla="*/ 2806460 w 3519577"/>
                <a:gd name="connsiteY15" fmla="*/ 1897815 h 1961394"/>
                <a:gd name="connsiteX16" fmla="*/ 2938732 w 3519577"/>
                <a:gd name="connsiteY16" fmla="*/ 3 h 1961394"/>
                <a:gd name="connsiteX17" fmla="*/ 3163019 w 3519577"/>
                <a:gd name="connsiteY17" fmla="*/ 1915068 h 1961394"/>
                <a:gd name="connsiteX18" fmla="*/ 3324045 w 3519577"/>
                <a:gd name="connsiteY18" fmla="*/ 17256 h 1961394"/>
                <a:gd name="connsiteX19" fmla="*/ 3519577 w 3519577"/>
                <a:gd name="connsiteY19" fmla="*/ 1443490 h 196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19577" h="1961394">
                  <a:moveTo>
                    <a:pt x="0" y="1311219"/>
                  </a:moveTo>
                  <a:cubicBezTo>
                    <a:pt x="38340" y="1688385"/>
                    <a:pt x="76680" y="2065551"/>
                    <a:pt x="126521" y="1863309"/>
                  </a:cubicBezTo>
                  <a:cubicBezTo>
                    <a:pt x="176362" y="1661067"/>
                    <a:pt x="229079" y="87226"/>
                    <a:pt x="299049" y="97769"/>
                  </a:cubicBezTo>
                  <a:cubicBezTo>
                    <a:pt x="369019" y="108312"/>
                    <a:pt x="479246" y="1920818"/>
                    <a:pt x="546340" y="1926569"/>
                  </a:cubicBezTo>
                  <a:cubicBezTo>
                    <a:pt x="613434" y="1932320"/>
                    <a:pt x="635479" y="142818"/>
                    <a:pt x="701615" y="132275"/>
                  </a:cubicBezTo>
                  <a:cubicBezTo>
                    <a:pt x="767751" y="121732"/>
                    <a:pt x="878936" y="1855641"/>
                    <a:pt x="943155" y="1863309"/>
                  </a:cubicBezTo>
                  <a:cubicBezTo>
                    <a:pt x="1007374" y="1870977"/>
                    <a:pt x="1012166" y="161989"/>
                    <a:pt x="1086928" y="178283"/>
                  </a:cubicBezTo>
                  <a:cubicBezTo>
                    <a:pt x="1161690" y="194577"/>
                    <a:pt x="1315049" y="1988871"/>
                    <a:pt x="1391728" y="1961075"/>
                  </a:cubicBezTo>
                  <a:cubicBezTo>
                    <a:pt x="1468407" y="1933279"/>
                    <a:pt x="1483744" y="30675"/>
                    <a:pt x="1547004" y="11505"/>
                  </a:cubicBezTo>
                  <a:cubicBezTo>
                    <a:pt x="1610264" y="-7665"/>
                    <a:pt x="1712823" y="1812509"/>
                    <a:pt x="1771291" y="1846056"/>
                  </a:cubicBezTo>
                  <a:cubicBezTo>
                    <a:pt x="1829759" y="1879603"/>
                    <a:pt x="1850845" y="193618"/>
                    <a:pt x="1897811" y="212788"/>
                  </a:cubicBezTo>
                  <a:cubicBezTo>
                    <a:pt x="1944777" y="231958"/>
                    <a:pt x="1998453" y="1974494"/>
                    <a:pt x="2053087" y="1961075"/>
                  </a:cubicBezTo>
                  <a:cubicBezTo>
                    <a:pt x="2107721" y="1947656"/>
                    <a:pt x="2164272" y="154320"/>
                    <a:pt x="2225615" y="132275"/>
                  </a:cubicBezTo>
                  <a:cubicBezTo>
                    <a:pt x="2286958" y="110230"/>
                    <a:pt x="2364596" y="1835512"/>
                    <a:pt x="2421147" y="1828803"/>
                  </a:cubicBezTo>
                  <a:cubicBezTo>
                    <a:pt x="2477698" y="1822094"/>
                    <a:pt x="2500702" y="80517"/>
                    <a:pt x="2564921" y="92019"/>
                  </a:cubicBezTo>
                  <a:cubicBezTo>
                    <a:pt x="2629140" y="103521"/>
                    <a:pt x="2744158" y="1913151"/>
                    <a:pt x="2806460" y="1897815"/>
                  </a:cubicBezTo>
                  <a:cubicBezTo>
                    <a:pt x="2868762" y="1882479"/>
                    <a:pt x="2879306" y="-2872"/>
                    <a:pt x="2938732" y="3"/>
                  </a:cubicBezTo>
                  <a:cubicBezTo>
                    <a:pt x="2998158" y="2878"/>
                    <a:pt x="3098800" y="1912193"/>
                    <a:pt x="3163019" y="1915068"/>
                  </a:cubicBezTo>
                  <a:cubicBezTo>
                    <a:pt x="3227238" y="1917943"/>
                    <a:pt x="3264619" y="95852"/>
                    <a:pt x="3324045" y="17256"/>
                  </a:cubicBezTo>
                  <a:cubicBezTo>
                    <a:pt x="3383471" y="-61340"/>
                    <a:pt x="3451524" y="691075"/>
                    <a:pt x="3519577" y="1443490"/>
                  </a:cubicBezTo>
                </a:path>
              </a:pathLst>
            </a:custGeom>
            <a:noFill/>
            <a:ln w="190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4" name="楕円 93"/>
          <p:cNvSpPr/>
          <p:nvPr/>
        </p:nvSpPr>
        <p:spPr>
          <a:xfrm>
            <a:off x="5633447" y="186331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楕円 102"/>
          <p:cNvSpPr/>
          <p:nvPr/>
        </p:nvSpPr>
        <p:spPr>
          <a:xfrm>
            <a:off x="6038263" y="1889510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楕円 104"/>
          <p:cNvSpPr/>
          <p:nvPr/>
        </p:nvSpPr>
        <p:spPr>
          <a:xfrm>
            <a:off x="6424031" y="192999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楕円 105"/>
          <p:cNvSpPr/>
          <p:nvPr/>
        </p:nvSpPr>
        <p:spPr>
          <a:xfrm>
            <a:off x="6885993" y="175615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楕円 106"/>
          <p:cNvSpPr/>
          <p:nvPr/>
        </p:nvSpPr>
        <p:spPr>
          <a:xfrm>
            <a:off x="7233657" y="198237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楕円 107"/>
          <p:cNvSpPr/>
          <p:nvPr/>
        </p:nvSpPr>
        <p:spPr>
          <a:xfrm>
            <a:off x="7567035" y="188236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楕円 108"/>
          <p:cNvSpPr/>
          <p:nvPr/>
        </p:nvSpPr>
        <p:spPr>
          <a:xfrm>
            <a:off x="7905178" y="1832352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楕円 109"/>
          <p:cNvSpPr/>
          <p:nvPr/>
        </p:nvSpPr>
        <p:spPr>
          <a:xfrm>
            <a:off x="8271891" y="1756153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/>
          <p:cNvSpPr/>
          <p:nvPr/>
        </p:nvSpPr>
        <p:spPr>
          <a:xfrm>
            <a:off x="8671944" y="1777585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楕円 111"/>
          <p:cNvSpPr/>
          <p:nvPr/>
        </p:nvSpPr>
        <p:spPr>
          <a:xfrm>
            <a:off x="3030747" y="187522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楕円 112"/>
          <p:cNvSpPr/>
          <p:nvPr/>
        </p:nvSpPr>
        <p:spPr>
          <a:xfrm>
            <a:off x="3516781" y="1889791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楕円 113"/>
          <p:cNvSpPr/>
          <p:nvPr/>
        </p:nvSpPr>
        <p:spPr>
          <a:xfrm>
            <a:off x="3995392" y="178263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楕円 114"/>
          <p:cNvSpPr/>
          <p:nvPr/>
        </p:nvSpPr>
        <p:spPr>
          <a:xfrm>
            <a:off x="4407830" y="1853430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楕円 115"/>
          <p:cNvSpPr/>
          <p:nvPr/>
        </p:nvSpPr>
        <p:spPr>
          <a:xfrm>
            <a:off x="4757874" y="213349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楕円 116"/>
          <p:cNvSpPr/>
          <p:nvPr/>
        </p:nvSpPr>
        <p:spPr>
          <a:xfrm>
            <a:off x="4857888" y="216949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楕円 117"/>
          <p:cNvSpPr/>
          <p:nvPr/>
        </p:nvSpPr>
        <p:spPr>
          <a:xfrm>
            <a:off x="5169831" y="1862819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0" name="直線矢印コネクタ 119"/>
          <p:cNvCxnSpPr/>
          <p:nvPr/>
        </p:nvCxnSpPr>
        <p:spPr>
          <a:xfrm>
            <a:off x="2805935" y="6431605"/>
            <a:ext cx="6172687" cy="635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1" name="テキスト ボックス 120"/>
          <p:cNvSpPr txBox="1"/>
          <p:nvPr/>
        </p:nvSpPr>
        <p:spPr>
          <a:xfrm>
            <a:off x="8696316" y="5996289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t</a:t>
            </a:r>
            <a:endParaRPr kumimoji="1" lang="ja-JP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テキスト ボックス 122"/>
              <p:cNvSpPr txBox="1"/>
              <p:nvPr/>
            </p:nvSpPr>
            <p:spPr>
              <a:xfrm>
                <a:off x="3376254" y="6430889"/>
                <a:ext cx="442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3" name="テキスト ボックス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54" y="6430889"/>
                <a:ext cx="442493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テキスト ボックス 123"/>
              <p:cNvSpPr txBox="1"/>
              <p:nvPr/>
            </p:nvSpPr>
            <p:spPr>
              <a:xfrm>
                <a:off x="3843671" y="6430889"/>
                <a:ext cx="442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4" name="テキスト ボックス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671" y="6430889"/>
                <a:ext cx="442493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グループ化 22"/>
          <p:cNvGrpSpPr/>
          <p:nvPr/>
        </p:nvGrpSpPr>
        <p:grpSpPr>
          <a:xfrm>
            <a:off x="4599021" y="3640620"/>
            <a:ext cx="1838182" cy="584775"/>
            <a:chOff x="4599021" y="3640620"/>
            <a:chExt cx="1838182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4599021" y="3855320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5" name="テキスト ボックス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9021" y="3855320"/>
                  <a:ext cx="442493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テキスト ボックス 55"/>
                <p:cNvSpPr txBox="1"/>
                <p:nvPr/>
              </p:nvSpPr>
              <p:spPr>
                <a:xfrm>
                  <a:off x="4803166" y="3855320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6" name="テキスト ボックス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3166" y="3855320"/>
                  <a:ext cx="442493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テキスト ボックス 56"/>
                <p:cNvSpPr txBox="1"/>
                <p:nvPr/>
              </p:nvSpPr>
              <p:spPr>
                <a:xfrm>
                  <a:off x="5053423" y="3855320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7" name="テキスト ボックス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423" y="3855320"/>
                  <a:ext cx="442493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テキスト ボックス 129"/>
                <p:cNvSpPr txBox="1"/>
                <p:nvPr/>
              </p:nvSpPr>
              <p:spPr>
                <a:xfrm>
                  <a:off x="5507037" y="3855320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30" name="テキスト ボックス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7037" y="3855320"/>
                  <a:ext cx="442493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テキスト ボックス 21"/>
            <p:cNvSpPr txBox="1"/>
            <p:nvPr/>
          </p:nvSpPr>
          <p:spPr>
            <a:xfrm>
              <a:off x="5888655" y="3640620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…</a:t>
              </a:r>
              <a:r>
                <a:rPr lang="en-US" altLang="ja-JP" dirty="0" smtClean="0"/>
                <a:t> </a:t>
              </a:r>
              <a:endParaRPr kumimoji="1" lang="ja-JP" altLang="en-US" dirty="0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4269063" y="6213746"/>
            <a:ext cx="2154968" cy="586475"/>
            <a:chOff x="4269063" y="6213746"/>
            <a:chExt cx="2154968" cy="5864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テキスト ボックス 124"/>
                <p:cNvSpPr txBox="1"/>
                <p:nvPr/>
              </p:nvSpPr>
              <p:spPr>
                <a:xfrm>
                  <a:off x="4269063" y="6430889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25" name="テキスト ボックス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9063" y="6430889"/>
                  <a:ext cx="442493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テキスト ボックス 125"/>
                <p:cNvSpPr txBox="1"/>
                <p:nvPr/>
              </p:nvSpPr>
              <p:spPr>
                <a:xfrm>
                  <a:off x="4599021" y="6430889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26" name="テキスト ボックス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9021" y="6430889"/>
                  <a:ext cx="442493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テキスト ボックス 126"/>
                <p:cNvSpPr txBox="1"/>
                <p:nvPr/>
              </p:nvSpPr>
              <p:spPr>
                <a:xfrm>
                  <a:off x="4803166" y="6430889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27" name="テキスト ボックス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3166" y="6430889"/>
                  <a:ext cx="442493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テキスト ボックス 127"/>
                <p:cNvSpPr txBox="1"/>
                <p:nvPr/>
              </p:nvSpPr>
              <p:spPr>
                <a:xfrm>
                  <a:off x="5053423" y="6430889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28" name="テキスト ボックス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423" y="6430889"/>
                  <a:ext cx="442493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テキスト ボックス 133"/>
                <p:cNvSpPr txBox="1"/>
                <p:nvPr/>
              </p:nvSpPr>
              <p:spPr>
                <a:xfrm>
                  <a:off x="5504731" y="6429189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34" name="テキスト ボックス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4731" y="6429189"/>
                  <a:ext cx="442493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テキスト ボックス 134"/>
            <p:cNvSpPr txBox="1"/>
            <p:nvPr/>
          </p:nvSpPr>
          <p:spPr>
            <a:xfrm>
              <a:off x="5875483" y="6213746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…</a:t>
              </a:r>
              <a:r>
                <a:rPr lang="en-US" altLang="ja-JP" dirty="0" smtClean="0"/>
                <a:t> </a:t>
              </a:r>
              <a:endParaRPr kumimoji="1" lang="ja-JP" altLang="en-US" dirty="0"/>
            </a:p>
          </p:txBody>
        </p:sp>
      </p:grpSp>
      <p:sp>
        <p:nvSpPr>
          <p:cNvPr id="136" name="楕円 135"/>
          <p:cNvSpPr/>
          <p:nvPr/>
        </p:nvSpPr>
        <p:spPr>
          <a:xfrm>
            <a:off x="5633447" y="4793605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楕円 136"/>
          <p:cNvSpPr/>
          <p:nvPr/>
        </p:nvSpPr>
        <p:spPr>
          <a:xfrm>
            <a:off x="6038263" y="489456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楕円 137"/>
          <p:cNvSpPr/>
          <p:nvPr/>
        </p:nvSpPr>
        <p:spPr>
          <a:xfrm>
            <a:off x="6424031" y="487178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楕円 138"/>
          <p:cNvSpPr/>
          <p:nvPr/>
        </p:nvSpPr>
        <p:spPr>
          <a:xfrm>
            <a:off x="6885993" y="5008503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楕円 139"/>
          <p:cNvSpPr/>
          <p:nvPr/>
        </p:nvSpPr>
        <p:spPr>
          <a:xfrm>
            <a:off x="7233657" y="4947173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楕円 140"/>
          <p:cNvSpPr/>
          <p:nvPr/>
        </p:nvSpPr>
        <p:spPr>
          <a:xfrm>
            <a:off x="7567035" y="4887415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楕円 141"/>
          <p:cNvSpPr/>
          <p:nvPr/>
        </p:nvSpPr>
        <p:spPr>
          <a:xfrm>
            <a:off x="7905178" y="483740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楕円 142"/>
          <p:cNvSpPr/>
          <p:nvPr/>
        </p:nvSpPr>
        <p:spPr>
          <a:xfrm>
            <a:off x="8271891" y="4761207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楕円 143"/>
          <p:cNvSpPr/>
          <p:nvPr/>
        </p:nvSpPr>
        <p:spPr>
          <a:xfrm>
            <a:off x="8671944" y="4914912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/>
          <p:cNvSpPr/>
          <p:nvPr/>
        </p:nvSpPr>
        <p:spPr>
          <a:xfrm>
            <a:off x="959598" y="1691143"/>
            <a:ext cx="350833" cy="263370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  <a:solidFill>
            <a:sysClr val="windowText" lastClr="000000">
              <a:tint val="60000"/>
              <a:hueOff val="0"/>
              <a:satOff val="0"/>
              <a:lumOff val="0"/>
              <a:alphaOff val="0"/>
            </a:sysClr>
          </a:solidFill>
          <a:ln>
            <a:noFill/>
          </a:ln>
          <a:effectLst/>
        </p:spPr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6" name="フリーフォーム 145"/>
          <p:cNvSpPr/>
          <p:nvPr/>
        </p:nvSpPr>
        <p:spPr>
          <a:xfrm>
            <a:off x="78252" y="1958750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ysClr val="windowText" lastClr="000000">
                <a:shade val="80000"/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</a:rPr>
              <a:t>Peak</a:t>
            </a:r>
            <a:r>
              <a:rPr kumimoji="0" lang="en-US" altLang="ja-JP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</a:rPr>
              <a:t> detection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</a:endParaRPr>
          </a:p>
        </p:txBody>
      </p:sp>
      <p:sp>
        <p:nvSpPr>
          <p:cNvPr id="147" name="フリーフォーム 146"/>
          <p:cNvSpPr/>
          <p:nvPr/>
        </p:nvSpPr>
        <p:spPr>
          <a:xfrm>
            <a:off x="959598" y="2688310"/>
            <a:ext cx="350833" cy="263370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  <a:solidFill>
            <a:sysClr val="windowText" lastClr="000000">
              <a:tint val="60000"/>
              <a:hueOff val="0"/>
              <a:satOff val="0"/>
              <a:lumOff val="0"/>
              <a:alphaOff val="0"/>
            </a:sysClr>
          </a:solidFill>
          <a:ln>
            <a:noFill/>
          </a:ln>
          <a:effectLst/>
        </p:spPr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8" name="フリーフォーム 147"/>
          <p:cNvSpPr/>
          <p:nvPr/>
        </p:nvSpPr>
        <p:spPr>
          <a:xfrm>
            <a:off x="78252" y="2961668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ysClr val="windowText" lastClr="000000">
                <a:shade val="80000"/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IBI</a:t>
            </a:r>
            <a:r>
              <a:rPr kumimoji="0" lang="en-US" altLang="ja-JP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 calculation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9" name="フリーフォーム 148"/>
          <p:cNvSpPr/>
          <p:nvPr/>
        </p:nvSpPr>
        <p:spPr>
          <a:xfrm>
            <a:off x="78252" y="5798243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Estimated IBI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0" name="フリーフォーム 149"/>
          <p:cNvSpPr/>
          <p:nvPr/>
        </p:nvSpPr>
        <p:spPr>
          <a:xfrm>
            <a:off x="959598" y="3685476"/>
            <a:ext cx="350833" cy="263370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  <a:solidFill>
            <a:sysClr val="windowText" lastClr="000000">
              <a:tint val="60000"/>
              <a:hueOff val="0"/>
              <a:satOff val="0"/>
              <a:lumOff val="0"/>
              <a:alphaOff val="0"/>
            </a:sysClr>
          </a:solidFill>
          <a:ln>
            <a:noFill/>
          </a:ln>
          <a:effectLst/>
        </p:spPr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1" name="フリーフォーム 150"/>
          <p:cNvSpPr/>
          <p:nvPr/>
        </p:nvSpPr>
        <p:spPr>
          <a:xfrm>
            <a:off x="78252" y="3969051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noFill/>
          <a:ln w="12700" cap="flat" cmpd="sng" algn="ctr">
            <a:solidFill>
              <a:sysClr val="windowText" lastClr="000000">
                <a:shade val="80000"/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</a:rPr>
              <a:t>Outlier</a:t>
            </a:r>
            <a:r>
              <a:rPr kumimoji="0" lang="en-US" altLang="ja-JP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</a:rPr>
              <a:t> removal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</a:endParaRPr>
          </a:p>
        </p:txBody>
      </p:sp>
      <p:sp>
        <p:nvSpPr>
          <p:cNvPr id="152" name="フリーフォーム 151"/>
          <p:cNvSpPr/>
          <p:nvPr/>
        </p:nvSpPr>
        <p:spPr>
          <a:xfrm>
            <a:off x="959598" y="4692860"/>
            <a:ext cx="350833" cy="263370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  <a:solidFill>
            <a:sysClr val="windowText" lastClr="000000">
              <a:tint val="60000"/>
              <a:hueOff val="0"/>
              <a:satOff val="0"/>
              <a:lumOff val="0"/>
              <a:alphaOff val="0"/>
            </a:sysClr>
          </a:solidFill>
          <a:ln>
            <a:noFill/>
          </a:ln>
          <a:effectLst/>
        </p:spPr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3" name="フリーフォーム 152"/>
          <p:cNvSpPr/>
          <p:nvPr/>
        </p:nvSpPr>
        <p:spPr>
          <a:xfrm>
            <a:off x="78252" y="4988681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>
                <a:shade val="80000"/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Interpolation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4" name="フリーフォーム 153"/>
          <p:cNvSpPr/>
          <p:nvPr/>
        </p:nvSpPr>
        <p:spPr>
          <a:xfrm>
            <a:off x="959598" y="5718781"/>
            <a:ext cx="350833" cy="263370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  <a:solidFill>
            <a:sysClr val="windowText" lastClr="000000">
              <a:tint val="60000"/>
              <a:hueOff val="0"/>
              <a:satOff val="0"/>
              <a:lumOff val="0"/>
              <a:alphaOff val="0"/>
            </a:sysClr>
          </a:solidFill>
          <a:ln>
            <a:noFill/>
          </a:ln>
          <a:effectLst/>
        </p:spPr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5" name="フリーフォーム 154"/>
          <p:cNvSpPr/>
          <p:nvPr/>
        </p:nvSpPr>
        <p:spPr>
          <a:xfrm>
            <a:off x="78252" y="1222324"/>
            <a:ext cx="2113525" cy="702319"/>
          </a:xfrm>
          <a:custGeom>
            <a:avLst/>
            <a:gdLst>
              <a:gd name="connsiteX0" fmla="*/ 0 w 1573508"/>
              <a:gd name="connsiteY0" fmla="*/ 58043 h 580429"/>
              <a:gd name="connsiteX1" fmla="*/ 58043 w 1573508"/>
              <a:gd name="connsiteY1" fmla="*/ 0 h 580429"/>
              <a:gd name="connsiteX2" fmla="*/ 1515465 w 1573508"/>
              <a:gd name="connsiteY2" fmla="*/ 0 h 580429"/>
              <a:gd name="connsiteX3" fmla="*/ 1573508 w 1573508"/>
              <a:gd name="connsiteY3" fmla="*/ 58043 h 580429"/>
              <a:gd name="connsiteX4" fmla="*/ 1573508 w 1573508"/>
              <a:gd name="connsiteY4" fmla="*/ 522386 h 580429"/>
              <a:gd name="connsiteX5" fmla="*/ 1515465 w 1573508"/>
              <a:gd name="connsiteY5" fmla="*/ 580429 h 580429"/>
              <a:gd name="connsiteX6" fmla="*/ 58043 w 1573508"/>
              <a:gd name="connsiteY6" fmla="*/ 580429 h 580429"/>
              <a:gd name="connsiteX7" fmla="*/ 0 w 1573508"/>
              <a:gd name="connsiteY7" fmla="*/ 522386 h 580429"/>
              <a:gd name="connsiteX8" fmla="*/ 0 w 1573508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508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515465" y="0"/>
                </a:lnTo>
                <a:cubicBezTo>
                  <a:pt x="1547521" y="0"/>
                  <a:pt x="1573508" y="25987"/>
                  <a:pt x="1573508" y="58043"/>
                </a:cubicBezTo>
                <a:lnTo>
                  <a:pt x="1573508" y="522386"/>
                </a:lnTo>
                <a:cubicBezTo>
                  <a:pt x="1573508" y="554442"/>
                  <a:pt x="1547521" y="580429"/>
                  <a:pt x="1515465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85580" tIns="85580" rIns="85580" bIns="85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BVP candidates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95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Experiment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3217" y="1397128"/>
            <a:ext cx="297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Experimental </a:t>
            </a:r>
            <a:r>
              <a:rPr lang="en-US" altLang="ja-JP" sz="2400" b="1" dirty="0" smtClean="0"/>
              <a:t>setup</a:t>
            </a:r>
            <a:endParaRPr lang="en-US" altLang="ja-JP" sz="2400" b="1" dirty="0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3"/>
          <a:srcRect t="25391" b="21931"/>
          <a:stretch/>
        </p:blipFill>
        <p:spPr>
          <a:xfrm>
            <a:off x="676275" y="2779421"/>
            <a:ext cx="3181154" cy="2979151"/>
          </a:xfrm>
          <a:prstGeom prst="rect">
            <a:avLst/>
          </a:prstGeom>
        </p:spPr>
      </p:pic>
      <p:cxnSp>
        <p:nvCxnSpPr>
          <p:cNvPr id="44" name="直線コネクタ 43"/>
          <p:cNvCxnSpPr/>
          <p:nvPr/>
        </p:nvCxnSpPr>
        <p:spPr>
          <a:xfrm flipH="1">
            <a:off x="1331602" y="4707685"/>
            <a:ext cx="386290" cy="1368534"/>
          </a:xfrm>
          <a:prstGeom prst="line">
            <a:avLst/>
          </a:prstGeom>
          <a:ln w="28575">
            <a:headEnd type="oval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>
            <a:off x="3159548" y="4005662"/>
            <a:ext cx="480354" cy="1549046"/>
          </a:xfrm>
          <a:prstGeom prst="line">
            <a:avLst/>
          </a:prstGeom>
          <a:ln w="28575">
            <a:headEnd type="oval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V="1">
            <a:off x="1489959" y="5542144"/>
            <a:ext cx="1683702" cy="1524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V="1">
            <a:off x="2648810" y="2745769"/>
            <a:ext cx="369951" cy="1218597"/>
          </a:xfrm>
          <a:prstGeom prst="line">
            <a:avLst/>
          </a:prstGeom>
          <a:ln w="28575">
            <a:headEnd type="oval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839696" y="1794740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507730">
              <a:defRPr/>
            </a:pPr>
            <a:r>
              <a:rPr lang="en-US" altLang="ja-JP" dirty="0">
                <a:ea typeface="游ゴシック"/>
              </a:rPr>
              <a:t>Fluorescent (FL) light</a:t>
            </a:r>
            <a:endParaRPr lang="ja-JP" altLang="en-US" dirty="0">
              <a:ea typeface="游ゴシック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776801" y="6036170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507730">
              <a:defRPr/>
            </a:pPr>
            <a:r>
              <a:rPr lang="en-US" altLang="ja-JP" dirty="0" smtClean="0">
                <a:ea typeface="游ゴシック"/>
              </a:rPr>
              <a:t>NIR light</a:t>
            </a:r>
            <a:endParaRPr lang="ja-JP" altLang="en-US" dirty="0">
              <a:ea typeface="游ゴシック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2858845" y="2414831"/>
            <a:ext cx="1140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507730">
              <a:defRPr/>
            </a:pPr>
            <a:r>
              <a:rPr lang="en-US" altLang="ja-JP" dirty="0" smtClean="0">
                <a:ea typeface="游ゴシック"/>
              </a:rPr>
              <a:t>Handgrip</a:t>
            </a:r>
            <a:endParaRPr lang="ja-JP" altLang="en-US" dirty="0">
              <a:ea typeface="游ゴシック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 flipV="1">
            <a:off x="1833593" y="2649202"/>
            <a:ext cx="355389" cy="1164116"/>
          </a:xfrm>
          <a:prstGeom prst="line">
            <a:avLst/>
          </a:prstGeom>
          <a:ln w="28575">
            <a:headEnd type="oval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6" name="正方形/長方形 65"/>
          <p:cNvSpPr/>
          <p:nvPr/>
        </p:nvSpPr>
        <p:spPr>
          <a:xfrm>
            <a:off x="1278410" y="2336048"/>
            <a:ext cx="1453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507730">
              <a:defRPr/>
            </a:pPr>
            <a:r>
              <a:rPr lang="en-US" altLang="ja-JP" dirty="0" smtClean="0">
                <a:ea typeface="游ゴシック"/>
              </a:rPr>
              <a:t>Contact PPG</a:t>
            </a:r>
            <a:endParaRPr lang="ja-JP" altLang="en-US" dirty="0">
              <a:ea typeface="游ゴシック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 flipH="1">
            <a:off x="3326614" y="5005239"/>
            <a:ext cx="346682" cy="1109842"/>
          </a:xfrm>
          <a:prstGeom prst="line">
            <a:avLst/>
          </a:prstGeom>
          <a:ln w="28575">
            <a:headEnd type="oval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9" name="正方形/長方形 78"/>
          <p:cNvSpPr/>
          <p:nvPr/>
        </p:nvSpPr>
        <p:spPr>
          <a:xfrm>
            <a:off x="2033045" y="6079106"/>
            <a:ext cx="2449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507730">
              <a:defRPr/>
            </a:pPr>
            <a:r>
              <a:rPr lang="en-US" altLang="ja-JP" dirty="0" smtClean="0">
                <a:ea typeface="游ゴシック"/>
              </a:rPr>
              <a:t>Camera (</a:t>
            </a:r>
            <a:r>
              <a:rPr lang="en-US" altLang="ja-JP" b="1" dirty="0" smtClean="0">
                <a:solidFill>
                  <a:schemeClr val="accent1"/>
                </a:solidFill>
                <a:ea typeface="游ゴシック"/>
              </a:rPr>
              <a:t>300fps</a:t>
            </a:r>
            <a:r>
              <a:rPr lang="en-US" altLang="ja-JP" dirty="0" smtClean="0">
                <a:ea typeface="游ゴシック"/>
              </a:rPr>
              <a:t>, VGA)</a:t>
            </a:r>
            <a:endParaRPr lang="ja-JP" altLang="en-US" dirty="0">
              <a:ea typeface="游ゴシック"/>
            </a:endParaRPr>
          </a:p>
        </p:txBody>
      </p:sp>
      <p:cxnSp>
        <p:nvCxnSpPr>
          <p:cNvPr id="81" name="直線コネクタ 80"/>
          <p:cNvCxnSpPr/>
          <p:nvPr/>
        </p:nvCxnSpPr>
        <p:spPr>
          <a:xfrm flipH="1">
            <a:off x="839696" y="2124380"/>
            <a:ext cx="406084" cy="1268091"/>
          </a:xfrm>
          <a:prstGeom prst="line">
            <a:avLst/>
          </a:prstGeom>
          <a:ln w="28575">
            <a:headEnd type="none" w="med" len="med"/>
            <a:tailEnd type="oval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 flipV="1">
            <a:off x="1184380" y="2259522"/>
            <a:ext cx="1717544" cy="1524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 flipH="1">
            <a:off x="2567648" y="2247990"/>
            <a:ext cx="347365" cy="1171525"/>
          </a:xfrm>
          <a:prstGeom prst="line">
            <a:avLst/>
          </a:prstGeom>
          <a:ln w="28575">
            <a:headEnd type="none" w="med" len="med"/>
            <a:tailEnd type="oval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flipV="1">
            <a:off x="3018761" y="3239470"/>
            <a:ext cx="333759" cy="999577"/>
          </a:xfrm>
          <a:prstGeom prst="line">
            <a:avLst/>
          </a:prstGeom>
          <a:ln w="28575">
            <a:headEnd type="oval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 flipV="1">
            <a:off x="3347236" y="3234451"/>
            <a:ext cx="728405" cy="1524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6" name="正方形/長方形 95"/>
          <p:cNvSpPr/>
          <p:nvPr/>
        </p:nvSpPr>
        <p:spPr>
          <a:xfrm>
            <a:off x="3867778" y="2889335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507730">
              <a:defRPr/>
            </a:pPr>
            <a:r>
              <a:rPr lang="en-US" altLang="ja-JP" dirty="0" smtClean="0">
                <a:ea typeface="游ゴシック"/>
              </a:rPr>
              <a:t>LED light</a:t>
            </a:r>
            <a:endParaRPr lang="ja-JP" altLang="en-US" dirty="0">
              <a:ea typeface="游ゴシック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4982525" y="1397128"/>
            <a:ext cx="33021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Exercise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100" dirty="0" smtClean="0"/>
              <a:t>To vary IBI </a:t>
            </a:r>
            <a:endParaRPr lang="en-US" altLang="ja-JP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100" dirty="0" smtClean="0"/>
              <a:t>10-15 Kg, 60 times/min</a:t>
            </a:r>
            <a:endParaRPr kumimoji="1" lang="ja-JP" altLang="en-US" sz="2100" dirty="0"/>
          </a:p>
        </p:txBody>
      </p:sp>
      <p:pic>
        <p:nvPicPr>
          <p:cNvPr id="100" name="図 9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52256" y1="50305" x2="52256" y2="50305"/>
                        <a14:backgroundMark x1="25632" y1="46310" x2="25632" y2="46310"/>
                        <a14:backgroundMark x1="14350" y1="45091" x2="14350" y2="45091"/>
                        <a14:backgroundMark x1="56859" y1="20176" x2="56859" y2="20176"/>
                        <a14:backgroundMark x1="55776" y1="19296" x2="55776" y2="19296"/>
                        <a14:backgroundMark x1="53069" y1="18483" x2="55686" y2="18822"/>
                        <a14:backgroundMark x1="53430" y1="17536" x2="56137" y2="18077"/>
                        <a14:backgroundMark x1="57310" y1="18213" x2="59206" y2="19905"/>
                        <a14:backgroundMark x1="61282" y1="22343" x2="61643" y2="25322"/>
                        <a14:backgroundMark x1="49007" y1="46649" x2="48827" y2="51862"/>
                        <a14:backgroundMark x1="61643" y1="26337" x2="60469" y2="29181"/>
                        <a14:backgroundMark x1="15975" y1="44956" x2="15975" y2="44956"/>
                        <a14:backgroundMark x1="69404" y1="44550" x2="72834" y2="51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8">
            <a:off x="5782825" y="2660292"/>
            <a:ext cx="2158597" cy="2877477"/>
          </a:xfrm>
          <a:prstGeom prst="rect">
            <a:avLst/>
          </a:prstGeom>
        </p:spPr>
      </p:pic>
      <p:sp>
        <p:nvSpPr>
          <p:cNvPr id="101" name="テキスト ボックス 100"/>
          <p:cNvSpPr txBox="1"/>
          <p:nvPr/>
        </p:nvSpPr>
        <p:spPr>
          <a:xfrm>
            <a:off x="5471900" y="5389240"/>
            <a:ext cx="333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Exercise equipment (handgrip) </a:t>
            </a:r>
            <a:endParaRPr kumimoji="1" lang="ja-JP" altLang="en-US" dirty="0"/>
          </a:p>
        </p:txBody>
      </p:sp>
      <p:grpSp>
        <p:nvGrpSpPr>
          <p:cNvPr id="32" name="グループ化 31"/>
          <p:cNvGrpSpPr/>
          <p:nvPr/>
        </p:nvGrpSpPr>
        <p:grpSpPr>
          <a:xfrm>
            <a:off x="4983816" y="1397128"/>
            <a:ext cx="3981482" cy="4373360"/>
            <a:chOff x="4972018" y="1397128"/>
            <a:chExt cx="3981482" cy="4373360"/>
          </a:xfrm>
        </p:grpSpPr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265" y="2784562"/>
              <a:ext cx="3981235" cy="2985926"/>
            </a:xfrm>
            <a:prstGeom prst="rect">
              <a:avLst/>
            </a:prstGeom>
          </p:spPr>
        </p:pic>
        <p:sp>
          <p:nvSpPr>
            <p:cNvPr id="34" name="正方形/長方形 33"/>
            <p:cNvSpPr/>
            <p:nvPr/>
          </p:nvSpPr>
          <p:spPr>
            <a:xfrm>
              <a:off x="4972018" y="1440516"/>
              <a:ext cx="3981481" cy="1064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972018" y="1397128"/>
              <a:ext cx="32946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Example of the frame</a:t>
              </a:r>
              <a:endParaRPr kumimoji="1" lang="ja-JP" altLang="en-US" sz="2400" b="1" dirty="0"/>
            </a:p>
          </p:txBody>
        </p:sp>
      </p:grpSp>
      <p:cxnSp>
        <p:nvCxnSpPr>
          <p:cNvPr id="36" name="直線コネクタ 35"/>
          <p:cNvCxnSpPr/>
          <p:nvPr/>
        </p:nvCxnSpPr>
        <p:spPr>
          <a:xfrm flipV="1">
            <a:off x="7775005" y="2649202"/>
            <a:ext cx="278381" cy="978746"/>
          </a:xfrm>
          <a:prstGeom prst="line">
            <a:avLst/>
          </a:prstGeom>
          <a:ln w="28575">
            <a:headEnd type="oval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7178208" y="2336048"/>
            <a:ext cx="1453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507730">
              <a:defRPr/>
            </a:pPr>
            <a:r>
              <a:rPr lang="en-US" altLang="ja-JP" dirty="0" smtClean="0">
                <a:ea typeface="游ゴシック"/>
              </a:rPr>
              <a:t>Contact PPG</a:t>
            </a:r>
            <a:endParaRPr lang="ja-JP" altLang="en-US" dirty="0"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8429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39" y="3003542"/>
            <a:ext cx="5481470" cy="27987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421210"/>
            <a:ext cx="6639524" cy="877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 smtClean="0"/>
              <a:t>Participants</a:t>
            </a:r>
          </a:p>
          <a:p>
            <a:r>
              <a:rPr lang="en-US" altLang="ja-JP" dirty="0" smtClean="0"/>
              <a:t>9 subjects</a:t>
            </a:r>
          </a:p>
          <a:p>
            <a:pPr lvl="1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16047" y="2710467"/>
            <a:ext cx="775469" cy="400110"/>
          </a:xfrm>
          <a:prstGeom prst="rect">
            <a:avLst/>
          </a:prstGeom>
          <a:solidFill>
            <a:srgbClr val="ECECEC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cs typeface="Calibri Light" panose="020F0302020204030204" pitchFamily="34" charset="0"/>
              </a:rPr>
              <a:t>Relax</a:t>
            </a:r>
            <a:endParaRPr kumimoji="1" lang="ja-JP" altLang="en-US" sz="2000" dirty="0">
              <a:cs typeface="Calibri Light" panose="020F030202020403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090821" y="2732384"/>
            <a:ext cx="107535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cs typeface="Calibri Light" panose="020F0302020204030204" pitchFamily="34" charset="0"/>
              </a:rPr>
              <a:t>Exercise</a:t>
            </a: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2201806" y="3195063"/>
            <a:ext cx="1603951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3826525" y="3195063"/>
            <a:ext cx="1603951" cy="0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870979" y="2710467"/>
            <a:ext cx="775469" cy="400110"/>
          </a:xfrm>
          <a:prstGeom prst="rect">
            <a:avLst/>
          </a:prstGeom>
          <a:solidFill>
            <a:srgbClr val="ECECEC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cs typeface="Calibri Light" panose="020F0302020204030204" pitchFamily="34" charset="0"/>
              </a:rPr>
              <a:t>Relax</a:t>
            </a:r>
            <a:endParaRPr kumimoji="1" lang="ja-JP" altLang="en-US" sz="2000" dirty="0">
              <a:cs typeface="Calibri Light" panose="020F0302020204030204" pitchFamily="34" charset="0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5456738" y="3195063"/>
            <a:ext cx="1603951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734316" y="3226292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[s]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59035" y="3226292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[s]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989248" y="3226292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[s]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8650" y="2186443"/>
            <a:ext cx="28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Experimental </a:t>
            </a:r>
            <a:r>
              <a:rPr lang="en-US" altLang="ja-JP" sz="2400" b="1" dirty="0" smtClean="0"/>
              <a:t>flow</a:t>
            </a:r>
            <a:endParaRPr lang="en-US" altLang="ja-JP" sz="2400" b="1" dirty="0"/>
          </a:p>
        </p:txBody>
      </p:sp>
      <p:sp>
        <p:nvSpPr>
          <p:cNvPr id="32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 rot="16200000">
            <a:off x="1215885" y="4000898"/>
            <a:ext cx="1094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IBI[s]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219337" y="5195993"/>
            <a:ext cx="1094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Time[s]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H="1">
            <a:off x="3538179" y="3464991"/>
            <a:ext cx="0" cy="15518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1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06041 -0.0002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+mj-lt"/>
              </a:rPr>
              <a:t>Result | Absolute error of IBI</a:t>
            </a:r>
            <a:endParaRPr kumimoji="1" lang="ja-JP" altLang="en-US" sz="4000" dirty="0">
              <a:latin typeface="+mj-lt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39577" y="5826509"/>
            <a:ext cx="8718443" cy="623756"/>
            <a:chOff x="239577" y="5745491"/>
            <a:chExt cx="8718443" cy="623756"/>
          </a:xfrm>
        </p:grpSpPr>
        <p:sp>
          <p:nvSpPr>
            <p:cNvPr id="16" name="正方形/長方形 15"/>
            <p:cNvSpPr/>
            <p:nvPr/>
          </p:nvSpPr>
          <p:spPr>
            <a:xfrm>
              <a:off x="239577" y="5745491"/>
              <a:ext cx="8718443" cy="6237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071619" y="5822933"/>
              <a:ext cx="70007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Our proposed patch selection </a:t>
              </a:r>
              <a:r>
                <a:rPr lang="en-US" altLang="ja-JP" sz="2400" b="1" dirty="0" smtClean="0">
                  <a:solidFill>
                    <a:schemeClr val="accent1"/>
                  </a:solidFill>
                </a:rPr>
                <a:t>increases accuracy</a:t>
              </a:r>
              <a:r>
                <a:rPr lang="en-US" altLang="ja-JP" sz="2400" b="1" dirty="0" smtClean="0"/>
                <a:t>.</a:t>
              </a:r>
              <a:endParaRPr kumimoji="1" lang="ja-JP" altLang="en-US" sz="2400" b="1" dirty="0"/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4" b="21507"/>
          <a:stretch/>
        </p:blipFill>
        <p:spPr>
          <a:xfrm>
            <a:off x="1845559" y="1882904"/>
            <a:ext cx="5082495" cy="3933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325053" y="1482794"/>
                <a:ext cx="64938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𝐴𝑏𝑠𝑜𝑙𝑢𝑡𝑒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𝐼𝐵𝐼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𝐼𝐵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𝐺𝑟𝑎𝑛𝑑𝑇𝑟𝑢𝑡h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𝐼𝐵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𝐸𝑠𝑡𝑖𝑚𝑎𝑡𝑒𝑑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053" y="1482794"/>
                <a:ext cx="6493894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3504897" y="3853144"/>
                <a:ext cx="2953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Sample: 9 subject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1" lang="en-US" altLang="ja-JP" dirty="0" smtClean="0"/>
                  <a:t>180 sec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897" y="3853144"/>
                <a:ext cx="2953053" cy="369332"/>
              </a:xfrm>
              <a:prstGeom prst="rect">
                <a:avLst/>
              </a:prstGeom>
              <a:blipFill>
                <a:blip r:embed="rId5"/>
                <a:stretch>
                  <a:fillRect l="-1860" t="-6557" r="-1033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845559" y="2108367"/>
            <a:ext cx="261033" cy="2862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1055465" y="3339796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 rate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H="1" flipV="1">
            <a:off x="3831220" y="2707652"/>
            <a:ext cx="0" cy="681630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5181600" y="2169975"/>
            <a:ext cx="0" cy="512119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000503" y="2451769"/>
            <a:ext cx="118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Improve!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3452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+mj-lt"/>
              </a:rPr>
              <a:t>Result | Sequential IBI </a:t>
            </a:r>
            <a:endParaRPr kumimoji="1" lang="ja-JP" altLang="en-US" sz="4000" dirty="0">
              <a:latin typeface="+mj-lt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47" y="1292518"/>
            <a:ext cx="5677365" cy="2898787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5987033" y="3129004"/>
            <a:ext cx="1241045" cy="539538"/>
            <a:chOff x="5958580" y="3129004"/>
            <a:chExt cx="1241045" cy="539538"/>
          </a:xfrm>
        </p:grpSpPr>
        <p:sp>
          <p:nvSpPr>
            <p:cNvPr id="3" name="正方形/長方形 2"/>
            <p:cNvSpPr/>
            <p:nvPr/>
          </p:nvSpPr>
          <p:spPr>
            <a:xfrm>
              <a:off x="6015487" y="3157268"/>
              <a:ext cx="1150188" cy="488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015487" y="3129004"/>
              <a:ext cx="1047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Estimated IBI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958580" y="3391543"/>
              <a:ext cx="12410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Ground-truth IBI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 rot="16200000">
            <a:off x="1339368" y="2410735"/>
            <a:ext cx="1094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IBI[s]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4390050" y="3914571"/>
            <a:ext cx="1094950" cy="369332"/>
            <a:chOff x="4386808" y="3914571"/>
            <a:chExt cx="1094950" cy="369332"/>
          </a:xfrm>
        </p:grpSpPr>
        <p:sp>
          <p:nvSpPr>
            <p:cNvPr id="4" name="正方形/長方形 3"/>
            <p:cNvSpPr/>
            <p:nvPr/>
          </p:nvSpPr>
          <p:spPr>
            <a:xfrm>
              <a:off x="4433104" y="3992171"/>
              <a:ext cx="747266" cy="2141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386808" y="3914571"/>
              <a:ext cx="1094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Time[s]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正方形/長方形 29"/>
          <p:cNvSpPr/>
          <p:nvPr/>
        </p:nvSpPr>
        <p:spPr>
          <a:xfrm>
            <a:off x="239577" y="4702558"/>
            <a:ext cx="8718443" cy="955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76277" y="4764705"/>
            <a:ext cx="7645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Estimated IBI and</a:t>
            </a:r>
            <a:r>
              <a:rPr kumimoji="1" lang="en-US" altLang="ja-JP" sz="2400" b="1" dirty="0" smtClean="0"/>
              <a:t> </a:t>
            </a:r>
            <a:r>
              <a:rPr lang="en-US" altLang="ja-JP" sz="2400" dirty="0" smtClean="0"/>
              <a:t>g</a:t>
            </a:r>
            <a:r>
              <a:rPr kumimoji="1" lang="en-US" altLang="ja-JP" sz="2400" dirty="0" smtClean="0"/>
              <a:t>round-truth</a:t>
            </a:r>
            <a:r>
              <a:rPr lang="en-US" altLang="ja-JP" sz="2400" dirty="0" smtClean="0"/>
              <a:t> IBI</a:t>
            </a:r>
            <a:r>
              <a:rPr lang="en-US" altLang="ja-JP" sz="2400" b="1" dirty="0" smtClean="0"/>
              <a:t> </a:t>
            </a:r>
            <a:r>
              <a:rPr lang="en-US" altLang="ja-JP" sz="2400" dirty="0" smtClean="0"/>
              <a:t>are</a:t>
            </a:r>
            <a:r>
              <a:rPr lang="en-US" altLang="ja-JP" sz="2400" b="1" dirty="0" smtClean="0"/>
              <a:t> </a:t>
            </a:r>
            <a:r>
              <a:rPr lang="en-US" altLang="ja-JP" sz="2400" b="1" dirty="0" smtClean="0">
                <a:solidFill>
                  <a:schemeClr val="accent1"/>
                </a:solidFill>
              </a:rPr>
              <a:t>well correlated </a:t>
            </a:r>
            <a:r>
              <a:rPr lang="en-US" altLang="ja-JP" sz="2400" b="1" dirty="0" smtClean="0"/>
              <a:t/>
            </a:r>
            <a:br>
              <a:rPr lang="en-US" altLang="ja-JP" sz="2400" b="1" dirty="0" smtClean="0"/>
            </a:br>
            <a:r>
              <a:rPr lang="en-US" altLang="ja-JP" sz="2400" dirty="0" smtClean="0"/>
              <a:t>in both</a:t>
            </a:r>
            <a:r>
              <a:rPr lang="en-US" altLang="ja-JP" sz="2400" b="1" dirty="0" smtClean="0"/>
              <a:t> </a:t>
            </a:r>
            <a:r>
              <a:rPr lang="en-US" altLang="ja-JP" sz="2400" dirty="0" smtClean="0"/>
              <a:t>relax and exercise sessions.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1636" y="2541856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cs typeface="Times New Roman" panose="02020603050405020304" pitchFamily="18" charset="0"/>
              </a:rPr>
              <a:t>Subject 1</a:t>
            </a:r>
            <a:endParaRPr kumimoji="1" lang="ja-JP" altLang="en-US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Background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/>
              <a:t>2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2974327" y="1745118"/>
            <a:ext cx="2388093" cy="1615958"/>
            <a:chOff x="9720551" y="12319433"/>
            <a:chExt cx="3953956" cy="2675536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9720551" y="12950357"/>
              <a:ext cx="3953956" cy="2044612"/>
              <a:chOff x="5930485" y="2435473"/>
              <a:chExt cx="2919257" cy="939159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5930485" y="2435473"/>
                <a:ext cx="1283732" cy="938065"/>
                <a:chOff x="5155168" y="1022044"/>
                <a:chExt cx="622164" cy="344268"/>
              </a:xfrm>
            </p:grpSpPr>
            <p:cxnSp>
              <p:nvCxnSpPr>
                <p:cNvPr id="29" name="直線コネクタ 28"/>
                <p:cNvCxnSpPr/>
                <p:nvPr/>
              </p:nvCxnSpPr>
              <p:spPr>
                <a:xfrm>
                  <a:off x="5155168" y="1231028"/>
                  <a:ext cx="22693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tailEnd type="none"/>
                </a:ln>
                <a:effectLst/>
              </p:spPr>
            </p:cxnSp>
            <p:cxnSp>
              <p:nvCxnSpPr>
                <p:cNvPr id="30" name="直線コネクタ 29"/>
                <p:cNvCxnSpPr/>
                <p:nvPr/>
              </p:nvCxnSpPr>
              <p:spPr>
                <a:xfrm flipV="1">
                  <a:off x="5414303" y="1022044"/>
                  <a:ext cx="39556" cy="24126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tailEnd type="none"/>
                </a:ln>
                <a:effectLst/>
              </p:spPr>
            </p:cxnSp>
            <p:cxnSp>
              <p:nvCxnSpPr>
                <p:cNvPr id="31" name="直線コネクタ 30"/>
                <p:cNvCxnSpPr/>
                <p:nvPr/>
              </p:nvCxnSpPr>
              <p:spPr>
                <a:xfrm>
                  <a:off x="5453860" y="1026982"/>
                  <a:ext cx="67021" cy="33359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tailEnd type="none"/>
                </a:ln>
                <a:effectLst/>
              </p:spPr>
            </p:cxnSp>
            <p:cxnSp>
              <p:nvCxnSpPr>
                <p:cNvPr id="32" name="直線コネクタ 31"/>
                <p:cNvCxnSpPr/>
                <p:nvPr/>
              </p:nvCxnSpPr>
              <p:spPr>
                <a:xfrm flipV="1">
                  <a:off x="5520881" y="1231028"/>
                  <a:ext cx="23890" cy="13528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tailEnd type="none"/>
                </a:ln>
                <a:effectLst/>
              </p:spPr>
            </p:cxnSp>
            <p:cxnSp>
              <p:nvCxnSpPr>
                <p:cNvPr id="33" name="直線コネクタ 32"/>
                <p:cNvCxnSpPr/>
                <p:nvPr/>
              </p:nvCxnSpPr>
              <p:spPr>
                <a:xfrm>
                  <a:off x="5390186" y="1172228"/>
                  <a:ext cx="24116" cy="9108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tailEnd type="none"/>
                </a:ln>
                <a:effectLst/>
              </p:spPr>
            </p:cxnSp>
            <p:cxnSp>
              <p:nvCxnSpPr>
                <p:cNvPr id="34" name="直線コネクタ 33"/>
                <p:cNvCxnSpPr/>
                <p:nvPr/>
              </p:nvCxnSpPr>
              <p:spPr>
                <a:xfrm flipV="1">
                  <a:off x="5378405" y="1173380"/>
                  <a:ext cx="14092" cy="6076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tailEnd type="none"/>
                </a:ln>
                <a:effectLst/>
              </p:spPr>
            </p:cxnSp>
            <p:cxnSp>
              <p:nvCxnSpPr>
                <p:cNvPr id="35" name="直線コネクタ 34"/>
                <p:cNvCxnSpPr/>
                <p:nvPr/>
              </p:nvCxnSpPr>
              <p:spPr>
                <a:xfrm>
                  <a:off x="5539799" y="1231028"/>
                  <a:ext cx="237533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tailEnd type="none"/>
                </a:ln>
                <a:effectLst/>
              </p:spPr>
            </p:cxnSp>
          </p:grpSp>
          <p:grpSp>
            <p:nvGrpSpPr>
              <p:cNvPr id="13" name="グループ化 12"/>
              <p:cNvGrpSpPr/>
              <p:nvPr/>
            </p:nvGrpSpPr>
            <p:grpSpPr>
              <a:xfrm>
                <a:off x="6736455" y="2436567"/>
                <a:ext cx="1283732" cy="938065"/>
                <a:chOff x="5155168" y="1022044"/>
                <a:chExt cx="622164" cy="344268"/>
              </a:xfrm>
            </p:grpSpPr>
            <p:cxnSp>
              <p:nvCxnSpPr>
                <p:cNvPr id="22" name="直線コネクタ 21"/>
                <p:cNvCxnSpPr/>
                <p:nvPr/>
              </p:nvCxnSpPr>
              <p:spPr>
                <a:xfrm>
                  <a:off x="5155168" y="1231028"/>
                  <a:ext cx="22693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tailEnd type="none"/>
                </a:ln>
                <a:effectLst/>
              </p:spPr>
            </p:cxnSp>
            <p:cxnSp>
              <p:nvCxnSpPr>
                <p:cNvPr id="23" name="直線コネクタ 22"/>
                <p:cNvCxnSpPr/>
                <p:nvPr/>
              </p:nvCxnSpPr>
              <p:spPr>
                <a:xfrm flipV="1">
                  <a:off x="5414303" y="1022044"/>
                  <a:ext cx="39556" cy="24126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tailEnd type="none"/>
                </a:ln>
                <a:effectLst/>
              </p:spPr>
            </p:cxnSp>
            <p:cxnSp>
              <p:nvCxnSpPr>
                <p:cNvPr id="24" name="直線コネクタ 23"/>
                <p:cNvCxnSpPr/>
                <p:nvPr/>
              </p:nvCxnSpPr>
              <p:spPr>
                <a:xfrm>
                  <a:off x="5453860" y="1026982"/>
                  <a:ext cx="67021" cy="33359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tailEnd type="none"/>
                </a:ln>
                <a:effectLst/>
              </p:spPr>
            </p:cxnSp>
            <p:cxnSp>
              <p:nvCxnSpPr>
                <p:cNvPr id="25" name="直線コネクタ 24"/>
                <p:cNvCxnSpPr/>
                <p:nvPr/>
              </p:nvCxnSpPr>
              <p:spPr>
                <a:xfrm flipV="1">
                  <a:off x="5520881" y="1231028"/>
                  <a:ext cx="23890" cy="13528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tailEnd type="none"/>
                </a:ln>
                <a:effectLst/>
              </p:spPr>
            </p:cxnSp>
            <p:cxnSp>
              <p:nvCxnSpPr>
                <p:cNvPr id="26" name="直線コネクタ 25"/>
                <p:cNvCxnSpPr/>
                <p:nvPr/>
              </p:nvCxnSpPr>
              <p:spPr>
                <a:xfrm>
                  <a:off x="5390186" y="1172228"/>
                  <a:ext cx="24116" cy="9108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tailEnd type="none"/>
                </a:ln>
                <a:effectLst/>
              </p:spPr>
            </p:cxnSp>
            <p:cxnSp>
              <p:nvCxnSpPr>
                <p:cNvPr id="27" name="直線コネクタ 26"/>
                <p:cNvCxnSpPr/>
                <p:nvPr/>
              </p:nvCxnSpPr>
              <p:spPr>
                <a:xfrm flipV="1">
                  <a:off x="5378405" y="1173380"/>
                  <a:ext cx="14092" cy="6076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tailEnd type="none"/>
                </a:ln>
                <a:effectLst/>
              </p:spPr>
            </p:cxnSp>
            <p:cxnSp>
              <p:nvCxnSpPr>
                <p:cNvPr id="28" name="直線コネクタ 27"/>
                <p:cNvCxnSpPr/>
                <p:nvPr/>
              </p:nvCxnSpPr>
              <p:spPr>
                <a:xfrm>
                  <a:off x="5539799" y="1231028"/>
                  <a:ext cx="237533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tailEnd type="none"/>
                </a:ln>
                <a:effectLst/>
              </p:spPr>
            </p:cxnSp>
          </p:grpSp>
          <p:grpSp>
            <p:nvGrpSpPr>
              <p:cNvPr id="14" name="グループ化 13"/>
              <p:cNvGrpSpPr/>
              <p:nvPr/>
            </p:nvGrpSpPr>
            <p:grpSpPr>
              <a:xfrm>
                <a:off x="7566010" y="2436567"/>
                <a:ext cx="1283732" cy="938065"/>
                <a:chOff x="5155168" y="1022044"/>
                <a:chExt cx="622164" cy="344268"/>
              </a:xfrm>
            </p:grpSpPr>
            <p:cxnSp>
              <p:nvCxnSpPr>
                <p:cNvPr id="15" name="直線コネクタ 14"/>
                <p:cNvCxnSpPr/>
                <p:nvPr/>
              </p:nvCxnSpPr>
              <p:spPr>
                <a:xfrm>
                  <a:off x="5155168" y="1231028"/>
                  <a:ext cx="22693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tailEnd type="none"/>
                </a:ln>
                <a:effectLst/>
              </p:spPr>
            </p:cxnSp>
            <p:cxnSp>
              <p:nvCxnSpPr>
                <p:cNvPr id="16" name="直線コネクタ 15"/>
                <p:cNvCxnSpPr/>
                <p:nvPr/>
              </p:nvCxnSpPr>
              <p:spPr>
                <a:xfrm flipV="1">
                  <a:off x="5414303" y="1022044"/>
                  <a:ext cx="39556" cy="24126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tailEnd type="none"/>
                </a:ln>
                <a:effectLst/>
              </p:spPr>
            </p:cxnSp>
            <p:cxnSp>
              <p:nvCxnSpPr>
                <p:cNvPr id="17" name="直線コネクタ 16"/>
                <p:cNvCxnSpPr/>
                <p:nvPr/>
              </p:nvCxnSpPr>
              <p:spPr>
                <a:xfrm>
                  <a:off x="5453860" y="1026982"/>
                  <a:ext cx="67021" cy="33359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tailEnd type="none"/>
                </a:ln>
                <a:effectLst/>
              </p:spPr>
            </p:cxnSp>
            <p:cxnSp>
              <p:nvCxnSpPr>
                <p:cNvPr id="18" name="直線コネクタ 17"/>
                <p:cNvCxnSpPr/>
                <p:nvPr/>
              </p:nvCxnSpPr>
              <p:spPr>
                <a:xfrm flipV="1">
                  <a:off x="5520881" y="1231028"/>
                  <a:ext cx="23890" cy="13528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tailEnd type="none"/>
                </a:ln>
                <a:effectLst/>
              </p:spPr>
            </p:cxnSp>
            <p:cxnSp>
              <p:nvCxnSpPr>
                <p:cNvPr id="19" name="直線コネクタ 18"/>
                <p:cNvCxnSpPr/>
                <p:nvPr/>
              </p:nvCxnSpPr>
              <p:spPr>
                <a:xfrm>
                  <a:off x="5390186" y="1172228"/>
                  <a:ext cx="24116" cy="9108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tailEnd type="none"/>
                </a:ln>
                <a:effectLst/>
              </p:spPr>
            </p:cxnSp>
            <p:cxnSp>
              <p:nvCxnSpPr>
                <p:cNvPr id="20" name="直線コネクタ 19"/>
                <p:cNvCxnSpPr/>
                <p:nvPr/>
              </p:nvCxnSpPr>
              <p:spPr>
                <a:xfrm flipV="1">
                  <a:off x="5378405" y="1173380"/>
                  <a:ext cx="14092" cy="6076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tailEnd type="none"/>
                </a:ln>
                <a:effectLst/>
              </p:spPr>
            </p:cxnSp>
            <p:cxnSp>
              <p:nvCxnSpPr>
                <p:cNvPr id="21" name="直線コネクタ 20"/>
                <p:cNvCxnSpPr/>
                <p:nvPr/>
              </p:nvCxnSpPr>
              <p:spPr>
                <a:xfrm>
                  <a:off x="5539799" y="1231028"/>
                  <a:ext cx="237533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tailEnd type="none"/>
                </a:ln>
                <a:effectLst/>
              </p:spPr>
            </p:cxnSp>
          </p:grpSp>
        </p:grpSp>
        <p:sp>
          <p:nvSpPr>
            <p:cNvPr id="11" name="ハート 10"/>
            <p:cNvSpPr/>
            <p:nvPr/>
          </p:nvSpPr>
          <p:spPr>
            <a:xfrm>
              <a:off x="11660294" y="12319433"/>
              <a:ext cx="1039376" cy="850159"/>
            </a:xfrm>
            <a:prstGeom prst="heart">
              <a:avLst/>
            </a:prstGeom>
            <a:solidFill>
              <a:srgbClr val="FF0000"/>
            </a:solidFill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5077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6905" b="0" i="0" u="none" strike="noStrike" kern="0" cap="none" spc="0" normalizeH="0" baseline="0" noProof="0" smtClean="0">
                <a:ln>
                  <a:noFill/>
                </a:ln>
                <a:solidFill>
                  <a:srgbClr val="4D4D4D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36" name="図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95" y="1870077"/>
            <a:ext cx="1733514" cy="1366040"/>
          </a:xfrm>
          <a:prstGeom prst="rect">
            <a:avLst/>
          </a:prstGeom>
        </p:spPr>
      </p:pic>
      <p:sp>
        <p:nvSpPr>
          <p:cNvPr id="38" name="二等辺三角形 37"/>
          <p:cNvSpPr/>
          <p:nvPr/>
        </p:nvSpPr>
        <p:spPr>
          <a:xfrm rot="5400000">
            <a:off x="2418987" y="2470674"/>
            <a:ext cx="337362" cy="164847"/>
          </a:xfrm>
          <a:prstGeom prst="triangle">
            <a:avLst/>
          </a:prstGeom>
          <a:solidFill>
            <a:srgbClr val="4D4D4D">
              <a:lumMod val="60000"/>
              <a:lumOff val="40000"/>
            </a:srgbClr>
          </a:solidFill>
          <a:ln w="25400" cap="flat" cmpd="sng" algn="ctr">
            <a:solidFill>
              <a:srgbClr val="4D4D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5077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905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78985" y="3488457"/>
            <a:ext cx="201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Facial video</a:t>
            </a:r>
            <a:endParaRPr kumimoji="1"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459231" y="3488457"/>
            <a:ext cx="388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Blood </a:t>
            </a:r>
            <a:r>
              <a:rPr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volume pulse (BVP)</a:t>
            </a:r>
            <a:endParaRPr kumimoji="1" lang="en-US" altLang="ja-JP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888371" y="2650018"/>
            <a:ext cx="3255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Heart rate (HR)</a:t>
            </a:r>
            <a:endParaRPr lang="en-US" altLang="ja-JP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Inter-beat </a:t>
            </a: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kumimoji="1" lang="en-US" altLang="ja-JP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nterval (IBI)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66004" y="4457105"/>
            <a:ext cx="86372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Remote cardiac information measurement </a:t>
            </a:r>
            <a:r>
              <a:rPr kumimoji="1"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from facial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Non-contact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Low-cost and instant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Multiple subjects measurement</a:t>
            </a:r>
            <a:endParaRPr kumimoji="1"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二等辺三角形 45"/>
          <p:cNvSpPr/>
          <p:nvPr/>
        </p:nvSpPr>
        <p:spPr>
          <a:xfrm rot="5400000">
            <a:off x="5719690" y="2468947"/>
            <a:ext cx="337362" cy="164847"/>
          </a:xfrm>
          <a:prstGeom prst="triangle">
            <a:avLst/>
          </a:prstGeom>
          <a:solidFill>
            <a:srgbClr val="4D4D4D">
              <a:lumMod val="60000"/>
              <a:lumOff val="40000"/>
            </a:srgbClr>
          </a:solidFill>
          <a:ln w="25400" cap="flat" cmpd="sng" algn="ctr">
            <a:solidFill>
              <a:srgbClr val="4D4D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5077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905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094185" y="2226534"/>
            <a:ext cx="2842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Cardiac information</a:t>
            </a:r>
            <a:endParaRPr kumimoji="1"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+mj-lt"/>
              </a:rPr>
              <a:t>Result | Sequential IBI </a:t>
            </a:r>
            <a:endParaRPr kumimoji="1" lang="ja-JP" altLang="en-US" sz="4000" dirty="0">
              <a:latin typeface="+mj-lt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47" y="4191305"/>
            <a:ext cx="5677365" cy="260684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47" y="1292518"/>
            <a:ext cx="5677365" cy="2898787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 rot="16200000">
            <a:off x="1339368" y="2410735"/>
            <a:ext cx="1094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IBI[s]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4390050" y="3914571"/>
            <a:ext cx="1094950" cy="369332"/>
            <a:chOff x="4386808" y="3914571"/>
            <a:chExt cx="1094950" cy="369332"/>
          </a:xfrm>
        </p:grpSpPr>
        <p:sp>
          <p:nvSpPr>
            <p:cNvPr id="4" name="正方形/長方形 3"/>
            <p:cNvSpPr/>
            <p:nvPr/>
          </p:nvSpPr>
          <p:spPr>
            <a:xfrm>
              <a:off x="4433104" y="3992171"/>
              <a:ext cx="747266" cy="2141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386808" y="3914571"/>
              <a:ext cx="1094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Time[s]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 rot="16200000">
            <a:off x="1339368" y="4977168"/>
            <a:ext cx="1094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IBI[s]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4390050" y="6446393"/>
            <a:ext cx="1094950" cy="369332"/>
            <a:chOff x="4393292" y="6446393"/>
            <a:chExt cx="1094950" cy="369332"/>
          </a:xfrm>
        </p:grpSpPr>
        <p:sp>
          <p:nvSpPr>
            <p:cNvPr id="24" name="正方形/長方形 23"/>
            <p:cNvSpPr/>
            <p:nvPr/>
          </p:nvSpPr>
          <p:spPr>
            <a:xfrm>
              <a:off x="4439588" y="6523993"/>
              <a:ext cx="747266" cy="2141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393292" y="6446393"/>
              <a:ext cx="1094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Time[s]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391636" y="2541856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cs typeface="Times New Roman" panose="02020603050405020304" pitchFamily="18" charset="0"/>
              </a:rPr>
              <a:t>Subject 1</a:t>
            </a:r>
            <a:endParaRPr kumimoji="1" lang="ja-JP" alt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1635" y="5294673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cs typeface="Times New Roman" panose="02020603050405020304" pitchFamily="18" charset="0"/>
              </a:rPr>
              <a:t>Subject 2</a:t>
            </a:r>
            <a:endParaRPr kumimoji="1" lang="ja-JP" altLang="en-US" sz="2000" b="1" dirty="0">
              <a:cs typeface="Times New Roman" panose="02020603050405020304" pitchFamily="18" charset="0"/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5987033" y="3129004"/>
            <a:ext cx="1241045" cy="539538"/>
            <a:chOff x="5958580" y="3129004"/>
            <a:chExt cx="1241045" cy="539538"/>
          </a:xfrm>
        </p:grpSpPr>
        <p:sp>
          <p:nvSpPr>
            <p:cNvPr id="34" name="正方形/長方形 33"/>
            <p:cNvSpPr/>
            <p:nvPr/>
          </p:nvSpPr>
          <p:spPr>
            <a:xfrm>
              <a:off x="6015487" y="3157268"/>
              <a:ext cx="1150188" cy="488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015487" y="3129004"/>
              <a:ext cx="1047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Estimated IBI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958580" y="3391543"/>
              <a:ext cx="12410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Ground-truth IBI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5998511" y="5657884"/>
            <a:ext cx="1241045" cy="539538"/>
            <a:chOff x="5958580" y="3129004"/>
            <a:chExt cx="1241045" cy="539538"/>
          </a:xfrm>
        </p:grpSpPr>
        <p:sp>
          <p:nvSpPr>
            <p:cNvPr id="38" name="正方形/長方形 37"/>
            <p:cNvSpPr/>
            <p:nvPr/>
          </p:nvSpPr>
          <p:spPr>
            <a:xfrm>
              <a:off x="6015487" y="3157268"/>
              <a:ext cx="1150188" cy="488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015487" y="3129004"/>
              <a:ext cx="1047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Estimated IBI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958580" y="3391543"/>
              <a:ext cx="12410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Ground-truth IBI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1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8367866" cy="4351338"/>
          </a:xfrm>
        </p:spPr>
        <p:txBody>
          <a:bodyPr>
            <a:normAutofit/>
          </a:bodyPr>
          <a:lstStyle/>
          <a:p>
            <a:pPr marL="285750" indent="-285750"/>
            <a:r>
              <a:rPr lang="en-US" altLang="ja-JP" sz="2800" dirty="0"/>
              <a:t>We have proposed an </a:t>
            </a:r>
            <a:r>
              <a:rPr lang="en-US" altLang="ja-JP" sz="2800" b="1" dirty="0">
                <a:solidFill>
                  <a:schemeClr val="accent1"/>
                </a:solidFill>
              </a:rPr>
              <a:t>IBI estimation method from facial video based on reliability of BVP signals</a:t>
            </a:r>
            <a:r>
              <a:rPr lang="en-US" altLang="ja-JP" sz="2800" dirty="0" smtClean="0"/>
              <a:t>.</a:t>
            </a:r>
          </a:p>
          <a:p>
            <a:pPr marL="285750" indent="-285750"/>
            <a:endParaRPr lang="en-US" altLang="ja-JP" sz="1600" dirty="0"/>
          </a:p>
          <a:p>
            <a:pPr marL="285750" indent="-285750"/>
            <a:r>
              <a:rPr lang="en-US" altLang="ja-JP" sz="2800" dirty="0"/>
              <a:t>We have </a:t>
            </a:r>
            <a:r>
              <a:rPr lang="en-US" altLang="ja-JP" sz="2800" dirty="0" smtClean="0"/>
              <a:t>validated our </a:t>
            </a:r>
            <a:r>
              <a:rPr lang="en-US" altLang="ja-JP" sz="2800" dirty="0"/>
              <a:t>method </a:t>
            </a:r>
            <a:r>
              <a:rPr lang="en-US" altLang="ja-JP" sz="2800" dirty="0" smtClean="0"/>
              <a:t>with a </a:t>
            </a:r>
            <a:r>
              <a:rPr lang="en-US" altLang="ja-JP" sz="2800" dirty="0"/>
              <a:t>newly constructed </a:t>
            </a:r>
            <a:r>
              <a:rPr lang="en-US" altLang="ja-JP" sz="2800" b="1" dirty="0" smtClean="0">
                <a:solidFill>
                  <a:schemeClr val="accent1"/>
                </a:solidFill>
              </a:rPr>
              <a:t>300-fps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dataset</a:t>
            </a:r>
            <a:r>
              <a:rPr lang="en-US" altLang="ja-JP" sz="2800" dirty="0" smtClean="0"/>
              <a:t>.</a:t>
            </a:r>
          </a:p>
          <a:p>
            <a:pPr marL="285750" indent="-285750"/>
            <a:endParaRPr lang="en-US" altLang="ja-JP" sz="1600" dirty="0"/>
          </a:p>
          <a:p>
            <a:pPr marL="285750" indent="-285750"/>
            <a:r>
              <a:rPr lang="en-US" altLang="ja-JP" sz="2800" dirty="0"/>
              <a:t>We have launched </a:t>
            </a:r>
            <a:r>
              <a:rPr lang="en-US" altLang="ja-JP" sz="2800" dirty="0" smtClean="0"/>
              <a:t>publicly </a:t>
            </a:r>
            <a:r>
              <a:rPr lang="en-US" altLang="ja-JP" sz="2800" dirty="0"/>
              <a:t>available </a:t>
            </a:r>
            <a:br>
              <a:rPr lang="en-US" altLang="ja-JP" sz="2800" dirty="0"/>
            </a:br>
            <a:r>
              <a:rPr lang="en-US" altLang="ja-JP" sz="2800" b="1" dirty="0" smtClean="0">
                <a:solidFill>
                  <a:schemeClr val="accent1"/>
                </a:solidFill>
              </a:rPr>
              <a:t>IBI estimation </a:t>
            </a:r>
            <a:r>
              <a:rPr lang="en-US" altLang="ja-JP" sz="2800" b="1" dirty="0">
                <a:solidFill>
                  <a:schemeClr val="accent1"/>
                </a:solidFill>
              </a:rPr>
              <a:t>dataset and code</a:t>
            </a:r>
            <a:r>
              <a:rPr lang="en-US" altLang="ja-JP" sz="2800" b="1" dirty="0"/>
              <a:t>.</a:t>
            </a:r>
            <a:endParaRPr lang="ja-JP" altLang="en-US" sz="2800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1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Dataset and code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8210550" cy="4351338"/>
          </a:xfrm>
        </p:spPr>
        <p:txBody>
          <a:bodyPr>
            <a:noAutofit/>
          </a:bodyPr>
          <a:lstStyle/>
          <a:p>
            <a:r>
              <a:rPr lang="en-US" altLang="ja-JP" sz="2400" dirty="0"/>
              <a:t>Dataset </a:t>
            </a:r>
          </a:p>
          <a:p>
            <a:pPr lvl="1"/>
            <a:r>
              <a:rPr lang="en-US" altLang="ja-JP" sz="2000" dirty="0"/>
              <a:t>Videos of 9 subjects</a:t>
            </a:r>
          </a:p>
          <a:p>
            <a:pPr lvl="1"/>
            <a:r>
              <a:rPr lang="en-US" altLang="ja-JP" sz="2000" dirty="0"/>
              <a:t>Contact PPG data</a:t>
            </a:r>
          </a:p>
          <a:p>
            <a:pPr marL="342900" lvl="1" indent="0">
              <a:buNone/>
            </a:pPr>
            <a:r>
              <a:rPr lang="en-US" altLang="ja-JP" sz="2000" dirty="0"/>
              <a:t> * </a:t>
            </a:r>
            <a:r>
              <a:rPr lang="en-US" altLang="ja-JP" dirty="0"/>
              <a:t>You have to agree End User License Agreement to download the dataset.</a:t>
            </a:r>
          </a:p>
          <a:p>
            <a:pPr marL="342900" lvl="1" indent="0">
              <a:buNone/>
            </a:pPr>
            <a:r>
              <a:rPr lang="en-US" altLang="ja-JP" sz="2000" dirty="0"/>
              <a:t>[Project page: </a:t>
            </a:r>
            <a:r>
              <a:rPr lang="en-US" altLang="ja-JP" sz="1400" dirty="0">
                <a:hlinkClick r:id="rId3"/>
              </a:rPr>
              <a:t>http://www.ok.sc.e.titech.ac.jp/res/VitalSensing/remoteIBI/index.html</a:t>
            </a:r>
            <a:r>
              <a:rPr lang="en-US" altLang="ja-JP" sz="1400" dirty="0"/>
              <a:t> </a:t>
            </a:r>
            <a:r>
              <a:rPr lang="en-US" altLang="ja-JP" sz="2000" dirty="0"/>
              <a:t>]</a:t>
            </a:r>
          </a:p>
          <a:p>
            <a:endParaRPr kumimoji="1" lang="en-US" altLang="ja-JP" sz="2400" dirty="0" smtClean="0">
              <a:latin typeface="+mj-lt"/>
            </a:endParaRPr>
          </a:p>
          <a:p>
            <a:r>
              <a:rPr kumimoji="1" lang="en-US" altLang="ja-JP" sz="2400" dirty="0" smtClean="0">
                <a:latin typeface="+mj-lt"/>
              </a:rPr>
              <a:t>Code</a:t>
            </a:r>
          </a:p>
          <a:p>
            <a:pPr lvl="1"/>
            <a:r>
              <a:rPr lang="en-US" altLang="ja-JP" sz="2000" dirty="0" smtClean="0">
                <a:latin typeface="+mn-lt"/>
              </a:rPr>
              <a:t>Patch sampling-based candidate BVP acquisition</a:t>
            </a:r>
          </a:p>
          <a:p>
            <a:pPr lvl="1"/>
            <a:r>
              <a:rPr lang="en-US" altLang="ja-JP" sz="2000" dirty="0" smtClean="0">
                <a:latin typeface="+mn-lt"/>
              </a:rPr>
              <a:t>Reliability-based BVP selection </a:t>
            </a:r>
          </a:p>
          <a:p>
            <a:pPr lvl="1"/>
            <a:r>
              <a:rPr lang="en-US" altLang="ja-JP" sz="2000" dirty="0" smtClean="0">
                <a:latin typeface="+mn-lt"/>
              </a:rPr>
              <a:t>IBI calculation</a:t>
            </a:r>
          </a:p>
          <a:p>
            <a:pPr lvl="1"/>
            <a:r>
              <a:rPr lang="en-US" altLang="ja-JP" sz="2000" dirty="0" smtClean="0">
                <a:latin typeface="+mn-lt"/>
              </a:rPr>
              <a:t>Some other useful functions </a:t>
            </a:r>
          </a:p>
          <a:p>
            <a:pPr marL="342900" lvl="1" indent="0">
              <a:buNone/>
            </a:pPr>
            <a:r>
              <a:rPr lang="en-US" altLang="ja-JP" sz="2000" dirty="0" smtClean="0">
                <a:latin typeface="+mn-lt"/>
              </a:rPr>
              <a:t>[GitHub: </a:t>
            </a:r>
            <a:r>
              <a:rPr lang="en-US" altLang="ja-JP" sz="1400" dirty="0" smtClean="0">
                <a:latin typeface="+mn-lt"/>
                <a:hlinkClick r:id="rId4"/>
              </a:rPr>
              <a:t>www.github.com/ymonno/RemotePPG</a:t>
            </a:r>
            <a:r>
              <a:rPr lang="en-US" altLang="ja-JP" sz="1400" dirty="0" smtClean="0">
                <a:latin typeface="+mn-lt"/>
              </a:rPr>
              <a:t> </a:t>
            </a:r>
            <a:r>
              <a:rPr lang="en-US" altLang="ja-JP" sz="2000" dirty="0" smtClean="0">
                <a:latin typeface="+mn-lt"/>
              </a:rPr>
              <a:t>]</a:t>
            </a:r>
          </a:p>
          <a:p>
            <a:pPr marL="342900" lvl="1" indent="0">
              <a:buNone/>
            </a:pPr>
            <a:endParaRPr lang="en-US" altLang="ja-JP" sz="2000" dirty="0" smtClean="0">
              <a:latin typeface="+mn-lt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972" y="129382"/>
            <a:ext cx="1628775" cy="162877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7117566" y="1685411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Project page</a:t>
            </a:r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224" y="5051449"/>
            <a:ext cx="2078094" cy="155857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958839" y="4697405"/>
            <a:ext cx="315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Example of the dataset frame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55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What is blood volume pulse (BVP) ?</a:t>
            </a:r>
            <a:endParaRPr kumimoji="1" lang="ja-JP" altLang="en-US" sz="36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/>
              <a:t>3</a:t>
            </a:fld>
            <a:endParaRPr kumimoji="1" lang="ja-JP" altLang="en-US"/>
          </a:p>
        </p:txBody>
      </p:sp>
      <p:grpSp>
        <p:nvGrpSpPr>
          <p:cNvPr id="33" name="グループ化 32"/>
          <p:cNvGrpSpPr/>
          <p:nvPr/>
        </p:nvGrpSpPr>
        <p:grpSpPr>
          <a:xfrm>
            <a:off x="1165933" y="5317437"/>
            <a:ext cx="6812134" cy="871657"/>
            <a:chOff x="775907" y="5384595"/>
            <a:chExt cx="6812134" cy="871657"/>
          </a:xfrm>
        </p:grpSpPr>
        <p:sp>
          <p:nvSpPr>
            <p:cNvPr id="77" name="正方形/長方形 76"/>
            <p:cNvSpPr/>
            <p:nvPr/>
          </p:nvSpPr>
          <p:spPr>
            <a:xfrm>
              <a:off x="775907" y="5384595"/>
              <a:ext cx="6812134" cy="8716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837914" y="5404924"/>
              <a:ext cx="66881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Video-based BVP acquisition methods extract </a:t>
              </a:r>
              <a:r>
                <a:rPr kumimoji="1" lang="en-US" altLang="ja-JP" sz="2400" b="1" dirty="0" smtClean="0">
                  <a:solidFill>
                    <a:schemeClr val="accent1"/>
                  </a:solidFill>
                </a:rPr>
                <a:t>color change of skin surface</a:t>
              </a:r>
              <a:r>
                <a:rPr kumimoji="1" lang="en-US" altLang="ja-JP" sz="2400" dirty="0" smtClean="0"/>
                <a:t>. </a:t>
              </a:r>
              <a:endParaRPr kumimoji="1" lang="ja-JP" altLang="en-US" sz="2400" dirty="0"/>
            </a:p>
          </p:txBody>
        </p:sp>
      </p:grpSp>
      <p:pic>
        <p:nvPicPr>
          <p:cNvPr id="31" name="プレゼンテーション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9042" t="4008" r="12381" b="38555"/>
          <a:stretch>
            <a:fillRect/>
          </a:stretch>
        </p:blipFill>
        <p:spPr>
          <a:xfrm>
            <a:off x="0" y="1483089"/>
            <a:ext cx="9144000" cy="2438002"/>
          </a:xfrm>
          <a:prstGeom prst="rect">
            <a:avLst/>
          </a:prstGeom>
        </p:spPr>
      </p:pic>
      <p:grpSp>
        <p:nvGrpSpPr>
          <p:cNvPr id="74" name="グループ化 73"/>
          <p:cNvGrpSpPr/>
          <p:nvPr/>
        </p:nvGrpSpPr>
        <p:grpSpPr>
          <a:xfrm rot="5400000">
            <a:off x="4644170" y="4369031"/>
            <a:ext cx="1042430" cy="516607"/>
            <a:chOff x="3208004" y="13527406"/>
            <a:chExt cx="1314392" cy="751254"/>
          </a:xfrm>
          <a:solidFill>
            <a:srgbClr val="4D4D4D">
              <a:lumMod val="75000"/>
            </a:srgbClr>
          </a:solidFill>
        </p:grpSpPr>
        <p:sp>
          <p:nvSpPr>
            <p:cNvPr id="75" name="二等辺三角形 74"/>
            <p:cNvSpPr/>
            <p:nvPr/>
          </p:nvSpPr>
          <p:spPr>
            <a:xfrm rot="5400000">
              <a:off x="3129385" y="13672308"/>
              <a:ext cx="619928" cy="462690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5077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6905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3569292" y="13527406"/>
              <a:ext cx="953104" cy="751254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5077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6905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5424357" y="4015464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Camera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983412" y="3785338"/>
            <a:ext cx="2430438" cy="1352711"/>
            <a:chOff x="690112" y="3685055"/>
            <a:chExt cx="3283519" cy="1296500"/>
          </a:xfrm>
        </p:grpSpPr>
        <p:sp>
          <p:nvSpPr>
            <p:cNvPr id="4" name="曲折矢印 3"/>
            <p:cNvSpPr/>
            <p:nvPr/>
          </p:nvSpPr>
          <p:spPr>
            <a:xfrm rot="16200000">
              <a:off x="1683622" y="2691545"/>
              <a:ext cx="1296500" cy="3283519"/>
            </a:xfrm>
            <a:prstGeom prst="bentArrow">
              <a:avLst>
                <a:gd name="adj1" fmla="val 19153"/>
                <a:gd name="adj2" fmla="val 20290"/>
                <a:gd name="adj3" fmla="val 25000"/>
                <a:gd name="adj4" fmla="val 4375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034224" y="4350568"/>
              <a:ext cx="1889691" cy="35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Estimation</a:t>
              </a:r>
              <a:endParaRPr kumimoji="1" lang="ja-JP" altLang="en-US" b="1" dirty="0"/>
            </a:p>
          </p:txBody>
        </p:sp>
      </p:grp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0099" y="4096291"/>
            <a:ext cx="1347796" cy="106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正方形/長方形 95"/>
          <p:cNvSpPr/>
          <p:nvPr/>
        </p:nvSpPr>
        <p:spPr>
          <a:xfrm>
            <a:off x="4806196" y="1312586"/>
            <a:ext cx="3537227" cy="3329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1164933" y="1312586"/>
            <a:ext cx="3537227" cy="3329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HR and IBI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fld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815291" y="1491968"/>
            <a:ext cx="2236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Average HR</a:t>
            </a:r>
            <a:endParaRPr kumimoji="1" lang="ja-JP" alt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898068" y="1491968"/>
            <a:ext cx="3300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Inter-Beat Interval</a:t>
            </a:r>
            <a:endParaRPr kumimoji="1" lang="ja-JP" alt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1768575" y="195779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BVP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170271" y="2272290"/>
            <a:ext cx="2809077" cy="2287047"/>
            <a:chOff x="5060830" y="2424013"/>
            <a:chExt cx="2809077" cy="2287047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5284828" y="2778618"/>
              <a:ext cx="2388093" cy="1358385"/>
              <a:chOff x="4219705" y="891479"/>
              <a:chExt cx="2388093" cy="1234895"/>
            </a:xfrm>
          </p:grpSpPr>
          <p:cxnSp>
            <p:nvCxnSpPr>
              <p:cNvPr id="46" name="直線コネクタ 45"/>
              <p:cNvCxnSpPr/>
              <p:nvPr/>
            </p:nvCxnSpPr>
            <p:spPr>
              <a:xfrm>
                <a:off x="4219705" y="1640235"/>
                <a:ext cx="38304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47" name="直線コネクタ 46"/>
              <p:cNvCxnSpPr/>
              <p:nvPr/>
            </p:nvCxnSpPr>
            <p:spPr>
              <a:xfrm flipV="1">
                <a:off x="4657101" y="891479"/>
                <a:ext cx="66767" cy="864417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48" name="直線コネクタ 47"/>
              <p:cNvCxnSpPr/>
              <p:nvPr/>
            </p:nvCxnSpPr>
            <p:spPr>
              <a:xfrm>
                <a:off x="4723869" y="909171"/>
                <a:ext cx="113125" cy="1195199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49" name="直線コネクタ 48"/>
              <p:cNvCxnSpPr/>
              <p:nvPr/>
            </p:nvCxnSpPr>
            <p:spPr>
              <a:xfrm flipV="1">
                <a:off x="4836995" y="1640235"/>
                <a:ext cx="40324" cy="484701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50" name="直線コネクタ 49"/>
              <p:cNvCxnSpPr/>
              <p:nvPr/>
            </p:nvCxnSpPr>
            <p:spPr>
              <a:xfrm>
                <a:off x="4616394" y="1429564"/>
                <a:ext cx="40706" cy="326332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51" name="直線コネクタ 50"/>
              <p:cNvCxnSpPr/>
              <p:nvPr/>
            </p:nvCxnSpPr>
            <p:spPr>
              <a:xfrm flipV="1">
                <a:off x="4596508" y="1433692"/>
                <a:ext cx="23786" cy="217711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52" name="直線コネクタ 51"/>
              <p:cNvCxnSpPr/>
              <p:nvPr/>
            </p:nvCxnSpPr>
            <p:spPr>
              <a:xfrm>
                <a:off x="4868926" y="1640235"/>
                <a:ext cx="40093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4887483" y="1641673"/>
                <a:ext cx="438452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54" name="直線コネクタ 53"/>
              <p:cNvCxnSpPr/>
              <p:nvPr/>
            </p:nvCxnSpPr>
            <p:spPr>
              <a:xfrm flipV="1">
                <a:off x="5393913" y="892917"/>
                <a:ext cx="66767" cy="864417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5460681" y="910609"/>
                <a:ext cx="113125" cy="1195199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56" name="直線コネクタ 55"/>
              <p:cNvCxnSpPr/>
              <p:nvPr/>
            </p:nvCxnSpPr>
            <p:spPr>
              <a:xfrm flipV="1">
                <a:off x="5573807" y="1641673"/>
                <a:ext cx="40324" cy="484701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5353206" y="1431002"/>
                <a:ext cx="40706" cy="326332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58" name="直線コネクタ 57"/>
              <p:cNvCxnSpPr/>
              <p:nvPr/>
            </p:nvCxnSpPr>
            <p:spPr>
              <a:xfrm flipV="1">
                <a:off x="5333320" y="1435130"/>
                <a:ext cx="23786" cy="217711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59" name="直線コネクタ 58"/>
              <p:cNvCxnSpPr/>
              <p:nvPr/>
            </p:nvCxnSpPr>
            <p:spPr>
              <a:xfrm>
                <a:off x="5609534" y="1641673"/>
                <a:ext cx="33135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60" name="直線コネクタ 59"/>
              <p:cNvCxnSpPr/>
              <p:nvPr/>
            </p:nvCxnSpPr>
            <p:spPr>
              <a:xfrm flipV="1">
                <a:off x="5995039" y="892917"/>
                <a:ext cx="66767" cy="864417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61" name="直線コネクタ 60"/>
              <p:cNvCxnSpPr/>
              <p:nvPr/>
            </p:nvCxnSpPr>
            <p:spPr>
              <a:xfrm>
                <a:off x="6061807" y="910609"/>
                <a:ext cx="113125" cy="1195199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62" name="直線コネクタ 61"/>
              <p:cNvCxnSpPr/>
              <p:nvPr/>
            </p:nvCxnSpPr>
            <p:spPr>
              <a:xfrm flipV="1">
                <a:off x="6174933" y="1641673"/>
                <a:ext cx="40324" cy="484701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5954332" y="1431002"/>
                <a:ext cx="40706" cy="326332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64" name="直線コネクタ 63"/>
              <p:cNvCxnSpPr/>
              <p:nvPr/>
            </p:nvCxnSpPr>
            <p:spPr>
              <a:xfrm flipV="1">
                <a:off x="5934446" y="1435130"/>
                <a:ext cx="23786" cy="217711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65" name="直線コネクタ 64"/>
              <p:cNvCxnSpPr/>
              <p:nvPr/>
            </p:nvCxnSpPr>
            <p:spPr>
              <a:xfrm>
                <a:off x="6206864" y="1641673"/>
                <a:ext cx="40093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</p:grpSp>
        <p:cxnSp>
          <p:nvCxnSpPr>
            <p:cNvPr id="66" name="直線矢印コネクタ 65"/>
            <p:cNvCxnSpPr/>
            <p:nvPr/>
          </p:nvCxnSpPr>
          <p:spPr>
            <a:xfrm>
              <a:off x="5222813" y="4200031"/>
              <a:ext cx="26470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5788991" y="2424013"/>
              <a:ext cx="0" cy="196428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6530437" y="2424013"/>
              <a:ext cx="0" cy="196428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>
              <a:off x="7129091" y="2424013"/>
              <a:ext cx="0" cy="196428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1" name="テキスト ボックス 70"/>
            <p:cNvSpPr txBox="1"/>
            <p:nvPr/>
          </p:nvSpPr>
          <p:spPr>
            <a:xfrm>
              <a:off x="5508449" y="4341728"/>
              <a:ext cx="626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  <a:r>
                <a:rPr lang="en-US" altLang="ja-JP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[s]</a:t>
              </a:r>
              <a:endParaRPr kumimoji="1" lang="ja-JP" alt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6233326" y="4341728"/>
              <a:ext cx="826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1.2[s]</a:t>
              </a:r>
              <a:endParaRPr kumimoji="1" lang="ja-JP" alt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6974771" y="4341728"/>
              <a:ext cx="826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2.0[s]</a:t>
              </a:r>
              <a:endParaRPr kumimoji="1" lang="ja-JP" alt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8" name="直線矢印コネクタ 77"/>
            <p:cNvCxnSpPr/>
            <p:nvPr/>
          </p:nvCxnSpPr>
          <p:spPr>
            <a:xfrm>
              <a:off x="5788991" y="2675255"/>
              <a:ext cx="736812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線矢印コネクタ 78"/>
            <p:cNvCxnSpPr/>
            <p:nvPr/>
          </p:nvCxnSpPr>
          <p:spPr>
            <a:xfrm>
              <a:off x="6546946" y="2675255"/>
              <a:ext cx="570351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テキスト ボックス 105"/>
            <p:cNvSpPr txBox="1"/>
            <p:nvPr/>
          </p:nvSpPr>
          <p:spPr>
            <a:xfrm>
              <a:off x="5060830" y="2604097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BVP</a:t>
              </a:r>
              <a:endParaRPr kumimoji="1" lang="ja-JP" alt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129" name="直線矢印コネクタ 128"/>
          <p:cNvCxnSpPr/>
          <p:nvPr/>
        </p:nvCxnSpPr>
        <p:spPr>
          <a:xfrm>
            <a:off x="1963306" y="2990522"/>
            <a:ext cx="19888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4" name="グループ化 133"/>
          <p:cNvGrpSpPr/>
          <p:nvPr/>
        </p:nvGrpSpPr>
        <p:grpSpPr>
          <a:xfrm>
            <a:off x="2003350" y="2045964"/>
            <a:ext cx="1929180" cy="908240"/>
            <a:chOff x="4219705" y="891479"/>
            <a:chExt cx="2388093" cy="1234895"/>
          </a:xfrm>
        </p:grpSpPr>
        <p:cxnSp>
          <p:nvCxnSpPr>
            <p:cNvPr id="135" name="直線コネクタ 134"/>
            <p:cNvCxnSpPr/>
            <p:nvPr/>
          </p:nvCxnSpPr>
          <p:spPr>
            <a:xfrm>
              <a:off x="4219705" y="1640235"/>
              <a:ext cx="38304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36" name="直線コネクタ 135"/>
            <p:cNvCxnSpPr/>
            <p:nvPr/>
          </p:nvCxnSpPr>
          <p:spPr>
            <a:xfrm flipV="1">
              <a:off x="4657101" y="891479"/>
              <a:ext cx="66767" cy="86441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37" name="直線コネクタ 136"/>
            <p:cNvCxnSpPr/>
            <p:nvPr/>
          </p:nvCxnSpPr>
          <p:spPr>
            <a:xfrm>
              <a:off x="4723869" y="909171"/>
              <a:ext cx="113125" cy="1195199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38" name="直線コネクタ 137"/>
            <p:cNvCxnSpPr/>
            <p:nvPr/>
          </p:nvCxnSpPr>
          <p:spPr>
            <a:xfrm flipV="1">
              <a:off x="4836995" y="1640235"/>
              <a:ext cx="40324" cy="48470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39" name="直線コネクタ 138"/>
            <p:cNvCxnSpPr/>
            <p:nvPr/>
          </p:nvCxnSpPr>
          <p:spPr>
            <a:xfrm>
              <a:off x="4616394" y="1429564"/>
              <a:ext cx="40706" cy="326332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40" name="直線コネクタ 139"/>
            <p:cNvCxnSpPr/>
            <p:nvPr/>
          </p:nvCxnSpPr>
          <p:spPr>
            <a:xfrm flipV="1">
              <a:off x="4596508" y="1433692"/>
              <a:ext cx="23786" cy="21771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41" name="直線コネクタ 140"/>
            <p:cNvCxnSpPr/>
            <p:nvPr/>
          </p:nvCxnSpPr>
          <p:spPr>
            <a:xfrm>
              <a:off x="4868926" y="1640235"/>
              <a:ext cx="40093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42" name="直線コネクタ 141"/>
            <p:cNvCxnSpPr/>
            <p:nvPr/>
          </p:nvCxnSpPr>
          <p:spPr>
            <a:xfrm>
              <a:off x="4887483" y="1641673"/>
              <a:ext cx="43845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43" name="直線コネクタ 142"/>
            <p:cNvCxnSpPr/>
            <p:nvPr/>
          </p:nvCxnSpPr>
          <p:spPr>
            <a:xfrm flipV="1">
              <a:off x="5393913" y="892917"/>
              <a:ext cx="66767" cy="86441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44" name="直線コネクタ 143"/>
            <p:cNvCxnSpPr/>
            <p:nvPr/>
          </p:nvCxnSpPr>
          <p:spPr>
            <a:xfrm>
              <a:off x="5460681" y="910609"/>
              <a:ext cx="113125" cy="1195199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45" name="直線コネクタ 144"/>
            <p:cNvCxnSpPr/>
            <p:nvPr/>
          </p:nvCxnSpPr>
          <p:spPr>
            <a:xfrm flipV="1">
              <a:off x="5573807" y="1641673"/>
              <a:ext cx="40324" cy="48470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46" name="直線コネクタ 145"/>
            <p:cNvCxnSpPr/>
            <p:nvPr/>
          </p:nvCxnSpPr>
          <p:spPr>
            <a:xfrm>
              <a:off x="5353206" y="1431002"/>
              <a:ext cx="40706" cy="326332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47" name="直線コネクタ 146"/>
            <p:cNvCxnSpPr/>
            <p:nvPr/>
          </p:nvCxnSpPr>
          <p:spPr>
            <a:xfrm flipV="1">
              <a:off x="5333320" y="1435130"/>
              <a:ext cx="23786" cy="21771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48" name="直線コネクタ 147"/>
            <p:cNvCxnSpPr/>
            <p:nvPr/>
          </p:nvCxnSpPr>
          <p:spPr>
            <a:xfrm>
              <a:off x="5609534" y="1641673"/>
              <a:ext cx="33135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49" name="直線コネクタ 148"/>
            <p:cNvCxnSpPr/>
            <p:nvPr/>
          </p:nvCxnSpPr>
          <p:spPr>
            <a:xfrm flipV="1">
              <a:off x="5995039" y="892917"/>
              <a:ext cx="66767" cy="86441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50" name="直線コネクタ 149"/>
            <p:cNvCxnSpPr/>
            <p:nvPr/>
          </p:nvCxnSpPr>
          <p:spPr>
            <a:xfrm>
              <a:off x="6061807" y="910609"/>
              <a:ext cx="113125" cy="1195199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51" name="直線コネクタ 150"/>
            <p:cNvCxnSpPr/>
            <p:nvPr/>
          </p:nvCxnSpPr>
          <p:spPr>
            <a:xfrm flipV="1">
              <a:off x="6174933" y="1641673"/>
              <a:ext cx="40324" cy="48470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52" name="直線コネクタ 151"/>
            <p:cNvCxnSpPr/>
            <p:nvPr/>
          </p:nvCxnSpPr>
          <p:spPr>
            <a:xfrm>
              <a:off x="5954332" y="1431002"/>
              <a:ext cx="40706" cy="326332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53" name="直線コネクタ 152"/>
            <p:cNvCxnSpPr/>
            <p:nvPr/>
          </p:nvCxnSpPr>
          <p:spPr>
            <a:xfrm flipV="1">
              <a:off x="5934446" y="1435130"/>
              <a:ext cx="23786" cy="21771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54" name="直線コネクタ 153"/>
            <p:cNvCxnSpPr/>
            <p:nvPr/>
          </p:nvCxnSpPr>
          <p:spPr>
            <a:xfrm>
              <a:off x="6206864" y="1641673"/>
              <a:ext cx="40093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</p:grpSp>
      <p:sp>
        <p:nvSpPr>
          <p:cNvPr id="38" name="下矢印 37"/>
          <p:cNvSpPr/>
          <p:nvPr/>
        </p:nvSpPr>
        <p:spPr>
          <a:xfrm>
            <a:off x="2776403" y="3063048"/>
            <a:ext cx="272337" cy="327062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019544" y="307477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FFT</a:t>
            </a:r>
            <a:endParaRPr kumimoji="1" lang="ja-JP" altLang="en-US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898891" y="2705440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849388" y="3701224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  <p:sp>
        <p:nvSpPr>
          <p:cNvPr id="156" name="フリーフォーム 155"/>
          <p:cNvSpPr/>
          <p:nvPr/>
        </p:nvSpPr>
        <p:spPr>
          <a:xfrm>
            <a:off x="2001849" y="3481167"/>
            <a:ext cx="1897042" cy="729629"/>
          </a:xfrm>
          <a:custGeom>
            <a:avLst/>
            <a:gdLst>
              <a:gd name="connsiteX0" fmla="*/ 0 w 1729154"/>
              <a:gd name="connsiteY0" fmla="*/ 650920 h 656782"/>
              <a:gd name="connsiteX1" fmla="*/ 298938 w 1729154"/>
              <a:gd name="connsiteY1" fmla="*/ 504382 h 656782"/>
              <a:gd name="connsiteX2" fmla="*/ 404446 w 1729154"/>
              <a:gd name="connsiteY2" fmla="*/ 289 h 656782"/>
              <a:gd name="connsiteX3" fmla="*/ 504092 w 1729154"/>
              <a:gd name="connsiteY3" fmla="*/ 580582 h 656782"/>
              <a:gd name="connsiteX4" fmla="*/ 556846 w 1729154"/>
              <a:gd name="connsiteY4" fmla="*/ 463351 h 656782"/>
              <a:gd name="connsiteX5" fmla="*/ 603738 w 1729154"/>
              <a:gd name="connsiteY5" fmla="*/ 598166 h 656782"/>
              <a:gd name="connsiteX6" fmla="*/ 638907 w 1729154"/>
              <a:gd name="connsiteY6" fmla="*/ 539551 h 656782"/>
              <a:gd name="connsiteX7" fmla="*/ 685800 w 1729154"/>
              <a:gd name="connsiteY7" fmla="*/ 592305 h 656782"/>
              <a:gd name="connsiteX8" fmla="*/ 756138 w 1729154"/>
              <a:gd name="connsiteY8" fmla="*/ 580582 h 656782"/>
              <a:gd name="connsiteX9" fmla="*/ 832338 w 1729154"/>
              <a:gd name="connsiteY9" fmla="*/ 633336 h 656782"/>
              <a:gd name="connsiteX10" fmla="*/ 1729154 w 1729154"/>
              <a:gd name="connsiteY10" fmla="*/ 656782 h 6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9154" h="656782">
                <a:moveTo>
                  <a:pt x="0" y="650920"/>
                </a:moveTo>
                <a:cubicBezTo>
                  <a:pt x="115765" y="631870"/>
                  <a:pt x="231530" y="612820"/>
                  <a:pt x="298938" y="504382"/>
                </a:cubicBezTo>
                <a:cubicBezTo>
                  <a:pt x="366346" y="395944"/>
                  <a:pt x="370254" y="-12411"/>
                  <a:pt x="404446" y="289"/>
                </a:cubicBezTo>
                <a:cubicBezTo>
                  <a:pt x="438638" y="12989"/>
                  <a:pt x="478692" y="503405"/>
                  <a:pt x="504092" y="580582"/>
                </a:cubicBezTo>
                <a:cubicBezTo>
                  <a:pt x="529492" y="657759"/>
                  <a:pt x="540238" y="460420"/>
                  <a:pt x="556846" y="463351"/>
                </a:cubicBezTo>
                <a:cubicBezTo>
                  <a:pt x="573454" y="466282"/>
                  <a:pt x="590061" y="585466"/>
                  <a:pt x="603738" y="598166"/>
                </a:cubicBezTo>
                <a:cubicBezTo>
                  <a:pt x="617415" y="610866"/>
                  <a:pt x="625230" y="540528"/>
                  <a:pt x="638907" y="539551"/>
                </a:cubicBezTo>
                <a:cubicBezTo>
                  <a:pt x="652584" y="538574"/>
                  <a:pt x="666262" y="585466"/>
                  <a:pt x="685800" y="592305"/>
                </a:cubicBezTo>
                <a:cubicBezTo>
                  <a:pt x="705339" y="599143"/>
                  <a:pt x="731715" y="573744"/>
                  <a:pt x="756138" y="580582"/>
                </a:cubicBezTo>
                <a:cubicBezTo>
                  <a:pt x="780561" y="587420"/>
                  <a:pt x="670169" y="620636"/>
                  <a:pt x="832338" y="633336"/>
                </a:cubicBezTo>
                <a:cubicBezTo>
                  <a:pt x="994507" y="646036"/>
                  <a:pt x="1361830" y="651409"/>
                  <a:pt x="1729154" y="65678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7" name="直線矢印コネクタ 156"/>
          <p:cNvCxnSpPr/>
          <p:nvPr/>
        </p:nvCxnSpPr>
        <p:spPr>
          <a:xfrm>
            <a:off x="1963306" y="4297448"/>
            <a:ext cx="19888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8" name="テキスト ボックス 157"/>
          <p:cNvSpPr txBox="1"/>
          <p:nvPr/>
        </p:nvSpPr>
        <p:spPr>
          <a:xfrm>
            <a:off x="3898891" y="4012366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</a:t>
            </a:r>
            <a:endParaRPr kumimoji="1" lang="ja-JP" altLang="en-US" dirty="0"/>
          </a:p>
        </p:txBody>
      </p:sp>
      <p:cxnSp>
        <p:nvCxnSpPr>
          <p:cNvPr id="159" name="直線コネクタ 158"/>
          <p:cNvCxnSpPr/>
          <p:nvPr/>
        </p:nvCxnSpPr>
        <p:spPr>
          <a:xfrm>
            <a:off x="2456323" y="3393494"/>
            <a:ext cx="0" cy="10079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テキスト ボックス 159"/>
              <p:cNvSpPr txBox="1"/>
              <p:nvPr/>
            </p:nvSpPr>
            <p:spPr>
              <a:xfrm>
                <a:off x="2549904" y="3534254"/>
                <a:ext cx="21682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chemeClr val="accent1"/>
                    </a:solidFill>
                  </a:rPr>
                  <a:t>HR = 60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1" lang="en-US" altLang="ja-JP" sz="2000" b="1" dirty="0" smtClean="0">
                    <a:solidFill>
                      <a:schemeClr val="accent1"/>
                    </a:solidFill>
                  </a:rPr>
                  <a:t>f’ BPM</a:t>
                </a:r>
                <a:endParaRPr kumimoji="1" lang="ja-JP" altLang="en-US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0" name="テキスト ボックス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904" y="3534254"/>
                <a:ext cx="2168222" cy="400110"/>
              </a:xfrm>
              <a:prstGeom prst="rect">
                <a:avLst/>
              </a:prstGeom>
              <a:blipFill>
                <a:blip r:embed="rId3"/>
                <a:stretch>
                  <a:fillRect l="-2809" t="-7692" r="-2247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テキスト ボックス 162"/>
          <p:cNvSpPr txBox="1"/>
          <p:nvPr/>
        </p:nvSpPr>
        <p:spPr>
          <a:xfrm>
            <a:off x="2238642" y="4322992"/>
            <a:ext cx="34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accent1"/>
                </a:solidFill>
              </a:rPr>
              <a:t>f</a:t>
            </a:r>
            <a:r>
              <a:rPr kumimoji="1" lang="en-US" altLang="ja-JP" b="1" dirty="0" smtClean="0">
                <a:solidFill>
                  <a:schemeClr val="accent1"/>
                </a:solidFill>
              </a:rPr>
              <a:t>’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5666186" y="1912320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1.2</a:t>
            </a:r>
            <a:r>
              <a:rPr kumimoji="1" lang="en-US" altLang="ja-JP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sec</a:t>
            </a:r>
            <a:endParaRPr kumimoji="1" lang="ja-JP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6641136" y="1912320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0.8</a:t>
            </a:r>
            <a:r>
              <a:rPr kumimoji="1" lang="en-US" altLang="ja-JP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sec</a:t>
            </a:r>
            <a:endParaRPr kumimoji="1" lang="ja-JP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164932" y="4670546"/>
            <a:ext cx="3537227" cy="1086046"/>
            <a:chOff x="1164932" y="4730254"/>
            <a:chExt cx="3537227" cy="710933"/>
          </a:xfrm>
        </p:grpSpPr>
        <p:sp>
          <p:nvSpPr>
            <p:cNvPr id="80" name="正方形/長方形 79"/>
            <p:cNvSpPr/>
            <p:nvPr/>
          </p:nvSpPr>
          <p:spPr>
            <a:xfrm>
              <a:off x="1164932" y="4730254"/>
              <a:ext cx="3537227" cy="7109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1175691" y="4730255"/>
              <a:ext cx="3526468" cy="50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Derived by</a:t>
              </a:r>
              <a:r>
                <a:rPr lang="en-US" altLang="ja-JP" dirty="0"/>
                <a:t> </a:t>
              </a:r>
              <a:r>
                <a:rPr lang="en-US" altLang="ja-JP" dirty="0" smtClean="0"/>
                <a:t>  </a:t>
              </a:r>
            </a:p>
            <a:p>
              <a:pPr algn="ctr"/>
              <a:r>
                <a:rPr lang="en-US" altLang="ja-JP" b="1" dirty="0"/>
                <a:t> </a:t>
              </a:r>
              <a:r>
                <a:rPr lang="en-US" altLang="ja-JP" sz="2400" b="1" dirty="0"/>
                <a:t>D</a:t>
              </a:r>
              <a:r>
                <a:rPr lang="en-US" altLang="ja-JP" sz="2400" b="1" dirty="0" smtClean="0"/>
                <a:t>ominant frequency</a:t>
              </a:r>
              <a:endParaRPr lang="en-US" altLang="ja-JP" sz="2400" dirty="0" smtClean="0"/>
            </a:p>
          </p:txBody>
        </p:sp>
      </p:grpSp>
      <p:sp>
        <p:nvSpPr>
          <p:cNvPr id="83" name="正方形/長方形 82"/>
          <p:cNvSpPr/>
          <p:nvPr/>
        </p:nvSpPr>
        <p:spPr>
          <a:xfrm>
            <a:off x="4806196" y="4669644"/>
            <a:ext cx="3537227" cy="1086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816955" y="4669644"/>
            <a:ext cx="3526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Derived by</a:t>
            </a:r>
            <a:r>
              <a:rPr lang="en-US" altLang="ja-JP" dirty="0"/>
              <a:t> </a:t>
            </a:r>
            <a:r>
              <a:rPr lang="en-US" altLang="ja-JP" dirty="0" smtClean="0"/>
              <a:t>  </a:t>
            </a:r>
          </a:p>
          <a:p>
            <a:pPr algn="ctr"/>
            <a:r>
              <a:rPr lang="en-US" altLang="ja-JP" sz="2400" b="1" dirty="0" smtClean="0"/>
              <a:t>Peak locations </a:t>
            </a:r>
            <a:br>
              <a:rPr lang="en-US" altLang="ja-JP" sz="2400" b="1" dirty="0" smtClean="0"/>
            </a:br>
            <a:r>
              <a:rPr lang="en-US" altLang="ja-JP" sz="2400" dirty="0" smtClean="0"/>
              <a:t>(</a:t>
            </a:r>
            <a:r>
              <a:rPr lang="en-US" altLang="ja-JP" sz="2400" b="1" dirty="0" smtClean="0">
                <a:solidFill>
                  <a:schemeClr val="accent1"/>
                </a:solidFill>
              </a:rPr>
              <a:t>More challenging</a:t>
            </a:r>
            <a:r>
              <a:rPr lang="en-US" altLang="ja-JP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65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正方形/長方形 95"/>
          <p:cNvSpPr/>
          <p:nvPr/>
        </p:nvSpPr>
        <p:spPr>
          <a:xfrm>
            <a:off x="4806196" y="1312586"/>
            <a:ext cx="3537227" cy="3329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1164933" y="1312586"/>
            <a:ext cx="3537227" cy="3329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HR and IBI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fld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815291" y="1491968"/>
            <a:ext cx="2236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Average HR</a:t>
            </a:r>
            <a:endParaRPr kumimoji="1" lang="ja-JP" alt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898068" y="1491968"/>
            <a:ext cx="3300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Inter-Beat Interval</a:t>
            </a:r>
            <a:endParaRPr kumimoji="1" lang="ja-JP" alt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1768575" y="195779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BVP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170271" y="2272290"/>
            <a:ext cx="2809077" cy="2287047"/>
            <a:chOff x="5060830" y="2424013"/>
            <a:chExt cx="2809077" cy="2287047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5284828" y="2778618"/>
              <a:ext cx="2388093" cy="1358385"/>
              <a:chOff x="4219705" y="891479"/>
              <a:chExt cx="2388093" cy="1234895"/>
            </a:xfrm>
          </p:grpSpPr>
          <p:cxnSp>
            <p:nvCxnSpPr>
              <p:cNvPr id="46" name="直線コネクタ 45"/>
              <p:cNvCxnSpPr/>
              <p:nvPr/>
            </p:nvCxnSpPr>
            <p:spPr>
              <a:xfrm>
                <a:off x="4219705" y="1640235"/>
                <a:ext cx="38304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47" name="直線コネクタ 46"/>
              <p:cNvCxnSpPr/>
              <p:nvPr/>
            </p:nvCxnSpPr>
            <p:spPr>
              <a:xfrm flipV="1">
                <a:off x="4657101" y="891479"/>
                <a:ext cx="66767" cy="864417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48" name="直線コネクタ 47"/>
              <p:cNvCxnSpPr/>
              <p:nvPr/>
            </p:nvCxnSpPr>
            <p:spPr>
              <a:xfrm>
                <a:off x="4723869" y="909171"/>
                <a:ext cx="113125" cy="1195199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49" name="直線コネクタ 48"/>
              <p:cNvCxnSpPr/>
              <p:nvPr/>
            </p:nvCxnSpPr>
            <p:spPr>
              <a:xfrm flipV="1">
                <a:off x="4836995" y="1640235"/>
                <a:ext cx="40324" cy="484701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50" name="直線コネクタ 49"/>
              <p:cNvCxnSpPr/>
              <p:nvPr/>
            </p:nvCxnSpPr>
            <p:spPr>
              <a:xfrm>
                <a:off x="4616394" y="1429564"/>
                <a:ext cx="40706" cy="326332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51" name="直線コネクタ 50"/>
              <p:cNvCxnSpPr/>
              <p:nvPr/>
            </p:nvCxnSpPr>
            <p:spPr>
              <a:xfrm flipV="1">
                <a:off x="4596508" y="1433692"/>
                <a:ext cx="23786" cy="217711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52" name="直線コネクタ 51"/>
              <p:cNvCxnSpPr/>
              <p:nvPr/>
            </p:nvCxnSpPr>
            <p:spPr>
              <a:xfrm>
                <a:off x="4868926" y="1640235"/>
                <a:ext cx="40093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4887483" y="1641673"/>
                <a:ext cx="438452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54" name="直線コネクタ 53"/>
              <p:cNvCxnSpPr/>
              <p:nvPr/>
            </p:nvCxnSpPr>
            <p:spPr>
              <a:xfrm flipV="1">
                <a:off x="5393913" y="892917"/>
                <a:ext cx="66767" cy="864417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5460681" y="910609"/>
                <a:ext cx="113125" cy="1195199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56" name="直線コネクタ 55"/>
              <p:cNvCxnSpPr/>
              <p:nvPr/>
            </p:nvCxnSpPr>
            <p:spPr>
              <a:xfrm flipV="1">
                <a:off x="5573807" y="1641673"/>
                <a:ext cx="40324" cy="484701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5353206" y="1431002"/>
                <a:ext cx="40706" cy="326332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58" name="直線コネクタ 57"/>
              <p:cNvCxnSpPr/>
              <p:nvPr/>
            </p:nvCxnSpPr>
            <p:spPr>
              <a:xfrm flipV="1">
                <a:off x="5333320" y="1435130"/>
                <a:ext cx="23786" cy="217711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59" name="直線コネクタ 58"/>
              <p:cNvCxnSpPr/>
              <p:nvPr/>
            </p:nvCxnSpPr>
            <p:spPr>
              <a:xfrm>
                <a:off x="5609534" y="1641673"/>
                <a:ext cx="33135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60" name="直線コネクタ 59"/>
              <p:cNvCxnSpPr/>
              <p:nvPr/>
            </p:nvCxnSpPr>
            <p:spPr>
              <a:xfrm flipV="1">
                <a:off x="5995039" y="892917"/>
                <a:ext cx="66767" cy="864417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61" name="直線コネクタ 60"/>
              <p:cNvCxnSpPr/>
              <p:nvPr/>
            </p:nvCxnSpPr>
            <p:spPr>
              <a:xfrm>
                <a:off x="6061807" y="910609"/>
                <a:ext cx="113125" cy="1195199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62" name="直線コネクタ 61"/>
              <p:cNvCxnSpPr/>
              <p:nvPr/>
            </p:nvCxnSpPr>
            <p:spPr>
              <a:xfrm flipV="1">
                <a:off x="6174933" y="1641673"/>
                <a:ext cx="40324" cy="484701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5954332" y="1431002"/>
                <a:ext cx="40706" cy="326332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64" name="直線コネクタ 63"/>
              <p:cNvCxnSpPr/>
              <p:nvPr/>
            </p:nvCxnSpPr>
            <p:spPr>
              <a:xfrm flipV="1">
                <a:off x="5934446" y="1435130"/>
                <a:ext cx="23786" cy="217711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65" name="直線コネクタ 64"/>
              <p:cNvCxnSpPr/>
              <p:nvPr/>
            </p:nvCxnSpPr>
            <p:spPr>
              <a:xfrm>
                <a:off x="6206864" y="1641673"/>
                <a:ext cx="40093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none"/>
              </a:ln>
              <a:effectLst/>
            </p:spPr>
          </p:cxnSp>
        </p:grpSp>
        <p:cxnSp>
          <p:nvCxnSpPr>
            <p:cNvPr id="66" name="直線矢印コネクタ 65"/>
            <p:cNvCxnSpPr/>
            <p:nvPr/>
          </p:nvCxnSpPr>
          <p:spPr>
            <a:xfrm>
              <a:off x="5222813" y="4200031"/>
              <a:ext cx="26470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5788991" y="2424013"/>
              <a:ext cx="0" cy="196428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6530437" y="2424013"/>
              <a:ext cx="0" cy="196428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>
              <a:off x="7129091" y="2424013"/>
              <a:ext cx="0" cy="196428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1" name="テキスト ボックス 70"/>
            <p:cNvSpPr txBox="1"/>
            <p:nvPr/>
          </p:nvSpPr>
          <p:spPr>
            <a:xfrm>
              <a:off x="5508449" y="4341728"/>
              <a:ext cx="626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  <a:r>
                <a:rPr lang="en-US" altLang="ja-JP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[s]</a:t>
              </a:r>
              <a:endParaRPr kumimoji="1" lang="ja-JP" alt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6233326" y="4341728"/>
              <a:ext cx="826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1.2[s]</a:t>
              </a:r>
              <a:endParaRPr kumimoji="1" lang="ja-JP" alt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6974771" y="4341728"/>
              <a:ext cx="826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2.0[s]</a:t>
              </a:r>
              <a:endParaRPr kumimoji="1" lang="ja-JP" alt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8" name="直線矢印コネクタ 77"/>
            <p:cNvCxnSpPr/>
            <p:nvPr/>
          </p:nvCxnSpPr>
          <p:spPr>
            <a:xfrm>
              <a:off x="5788991" y="2675255"/>
              <a:ext cx="736812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線矢印コネクタ 78"/>
            <p:cNvCxnSpPr/>
            <p:nvPr/>
          </p:nvCxnSpPr>
          <p:spPr>
            <a:xfrm>
              <a:off x="6546946" y="2675255"/>
              <a:ext cx="570351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テキスト ボックス 105"/>
            <p:cNvSpPr txBox="1"/>
            <p:nvPr/>
          </p:nvSpPr>
          <p:spPr>
            <a:xfrm>
              <a:off x="5060830" y="2604097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BVP</a:t>
              </a:r>
              <a:endParaRPr kumimoji="1" lang="ja-JP" alt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129" name="直線矢印コネクタ 128"/>
          <p:cNvCxnSpPr/>
          <p:nvPr/>
        </p:nvCxnSpPr>
        <p:spPr>
          <a:xfrm>
            <a:off x="1963306" y="2990522"/>
            <a:ext cx="19888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4" name="グループ化 133"/>
          <p:cNvGrpSpPr/>
          <p:nvPr/>
        </p:nvGrpSpPr>
        <p:grpSpPr>
          <a:xfrm>
            <a:off x="2003350" y="2045964"/>
            <a:ext cx="1929180" cy="908240"/>
            <a:chOff x="4219705" y="891479"/>
            <a:chExt cx="2388093" cy="1234895"/>
          </a:xfrm>
        </p:grpSpPr>
        <p:cxnSp>
          <p:nvCxnSpPr>
            <p:cNvPr id="135" name="直線コネクタ 134"/>
            <p:cNvCxnSpPr/>
            <p:nvPr/>
          </p:nvCxnSpPr>
          <p:spPr>
            <a:xfrm>
              <a:off x="4219705" y="1640235"/>
              <a:ext cx="38304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36" name="直線コネクタ 135"/>
            <p:cNvCxnSpPr/>
            <p:nvPr/>
          </p:nvCxnSpPr>
          <p:spPr>
            <a:xfrm flipV="1">
              <a:off x="4657101" y="891479"/>
              <a:ext cx="66767" cy="86441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37" name="直線コネクタ 136"/>
            <p:cNvCxnSpPr/>
            <p:nvPr/>
          </p:nvCxnSpPr>
          <p:spPr>
            <a:xfrm>
              <a:off x="4723869" y="909171"/>
              <a:ext cx="113125" cy="1195199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38" name="直線コネクタ 137"/>
            <p:cNvCxnSpPr/>
            <p:nvPr/>
          </p:nvCxnSpPr>
          <p:spPr>
            <a:xfrm flipV="1">
              <a:off x="4836995" y="1640235"/>
              <a:ext cx="40324" cy="48470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39" name="直線コネクタ 138"/>
            <p:cNvCxnSpPr/>
            <p:nvPr/>
          </p:nvCxnSpPr>
          <p:spPr>
            <a:xfrm>
              <a:off x="4616394" y="1429564"/>
              <a:ext cx="40706" cy="326332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40" name="直線コネクタ 139"/>
            <p:cNvCxnSpPr/>
            <p:nvPr/>
          </p:nvCxnSpPr>
          <p:spPr>
            <a:xfrm flipV="1">
              <a:off x="4596508" y="1433692"/>
              <a:ext cx="23786" cy="21771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41" name="直線コネクタ 140"/>
            <p:cNvCxnSpPr/>
            <p:nvPr/>
          </p:nvCxnSpPr>
          <p:spPr>
            <a:xfrm>
              <a:off x="4868926" y="1640235"/>
              <a:ext cx="40093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42" name="直線コネクタ 141"/>
            <p:cNvCxnSpPr/>
            <p:nvPr/>
          </p:nvCxnSpPr>
          <p:spPr>
            <a:xfrm>
              <a:off x="4887483" y="1641673"/>
              <a:ext cx="43845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43" name="直線コネクタ 142"/>
            <p:cNvCxnSpPr/>
            <p:nvPr/>
          </p:nvCxnSpPr>
          <p:spPr>
            <a:xfrm flipV="1">
              <a:off x="5393913" y="892917"/>
              <a:ext cx="66767" cy="86441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44" name="直線コネクタ 143"/>
            <p:cNvCxnSpPr/>
            <p:nvPr/>
          </p:nvCxnSpPr>
          <p:spPr>
            <a:xfrm>
              <a:off x="5460681" y="910609"/>
              <a:ext cx="113125" cy="1195199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45" name="直線コネクタ 144"/>
            <p:cNvCxnSpPr/>
            <p:nvPr/>
          </p:nvCxnSpPr>
          <p:spPr>
            <a:xfrm flipV="1">
              <a:off x="5573807" y="1641673"/>
              <a:ext cx="40324" cy="48470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46" name="直線コネクタ 145"/>
            <p:cNvCxnSpPr/>
            <p:nvPr/>
          </p:nvCxnSpPr>
          <p:spPr>
            <a:xfrm>
              <a:off x="5353206" y="1431002"/>
              <a:ext cx="40706" cy="326332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47" name="直線コネクタ 146"/>
            <p:cNvCxnSpPr/>
            <p:nvPr/>
          </p:nvCxnSpPr>
          <p:spPr>
            <a:xfrm flipV="1">
              <a:off x="5333320" y="1435130"/>
              <a:ext cx="23786" cy="21771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48" name="直線コネクタ 147"/>
            <p:cNvCxnSpPr/>
            <p:nvPr/>
          </p:nvCxnSpPr>
          <p:spPr>
            <a:xfrm>
              <a:off x="5609534" y="1641673"/>
              <a:ext cx="33135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49" name="直線コネクタ 148"/>
            <p:cNvCxnSpPr/>
            <p:nvPr/>
          </p:nvCxnSpPr>
          <p:spPr>
            <a:xfrm flipV="1">
              <a:off x="5995039" y="892917"/>
              <a:ext cx="66767" cy="86441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50" name="直線コネクタ 149"/>
            <p:cNvCxnSpPr/>
            <p:nvPr/>
          </p:nvCxnSpPr>
          <p:spPr>
            <a:xfrm>
              <a:off x="6061807" y="910609"/>
              <a:ext cx="113125" cy="1195199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51" name="直線コネクタ 150"/>
            <p:cNvCxnSpPr/>
            <p:nvPr/>
          </p:nvCxnSpPr>
          <p:spPr>
            <a:xfrm flipV="1">
              <a:off x="6174933" y="1641673"/>
              <a:ext cx="40324" cy="48470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52" name="直線コネクタ 151"/>
            <p:cNvCxnSpPr/>
            <p:nvPr/>
          </p:nvCxnSpPr>
          <p:spPr>
            <a:xfrm>
              <a:off x="5954332" y="1431002"/>
              <a:ext cx="40706" cy="326332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53" name="直線コネクタ 152"/>
            <p:cNvCxnSpPr/>
            <p:nvPr/>
          </p:nvCxnSpPr>
          <p:spPr>
            <a:xfrm flipV="1">
              <a:off x="5934446" y="1435130"/>
              <a:ext cx="23786" cy="21771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54" name="直線コネクタ 153"/>
            <p:cNvCxnSpPr/>
            <p:nvPr/>
          </p:nvCxnSpPr>
          <p:spPr>
            <a:xfrm>
              <a:off x="6206864" y="1641673"/>
              <a:ext cx="40093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</p:grpSp>
      <p:sp>
        <p:nvSpPr>
          <p:cNvPr id="38" name="下矢印 37"/>
          <p:cNvSpPr/>
          <p:nvPr/>
        </p:nvSpPr>
        <p:spPr>
          <a:xfrm>
            <a:off x="2776403" y="3063048"/>
            <a:ext cx="272337" cy="327062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019544" y="307477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FFT</a:t>
            </a:r>
            <a:endParaRPr kumimoji="1" lang="ja-JP" altLang="en-US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898891" y="2705440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849388" y="3701224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  <p:sp>
        <p:nvSpPr>
          <p:cNvPr id="156" name="フリーフォーム 155"/>
          <p:cNvSpPr/>
          <p:nvPr/>
        </p:nvSpPr>
        <p:spPr>
          <a:xfrm>
            <a:off x="2001849" y="3481167"/>
            <a:ext cx="1897042" cy="729629"/>
          </a:xfrm>
          <a:custGeom>
            <a:avLst/>
            <a:gdLst>
              <a:gd name="connsiteX0" fmla="*/ 0 w 1729154"/>
              <a:gd name="connsiteY0" fmla="*/ 650920 h 656782"/>
              <a:gd name="connsiteX1" fmla="*/ 298938 w 1729154"/>
              <a:gd name="connsiteY1" fmla="*/ 504382 h 656782"/>
              <a:gd name="connsiteX2" fmla="*/ 404446 w 1729154"/>
              <a:gd name="connsiteY2" fmla="*/ 289 h 656782"/>
              <a:gd name="connsiteX3" fmla="*/ 504092 w 1729154"/>
              <a:gd name="connsiteY3" fmla="*/ 580582 h 656782"/>
              <a:gd name="connsiteX4" fmla="*/ 556846 w 1729154"/>
              <a:gd name="connsiteY4" fmla="*/ 463351 h 656782"/>
              <a:gd name="connsiteX5" fmla="*/ 603738 w 1729154"/>
              <a:gd name="connsiteY5" fmla="*/ 598166 h 656782"/>
              <a:gd name="connsiteX6" fmla="*/ 638907 w 1729154"/>
              <a:gd name="connsiteY6" fmla="*/ 539551 h 656782"/>
              <a:gd name="connsiteX7" fmla="*/ 685800 w 1729154"/>
              <a:gd name="connsiteY7" fmla="*/ 592305 h 656782"/>
              <a:gd name="connsiteX8" fmla="*/ 756138 w 1729154"/>
              <a:gd name="connsiteY8" fmla="*/ 580582 h 656782"/>
              <a:gd name="connsiteX9" fmla="*/ 832338 w 1729154"/>
              <a:gd name="connsiteY9" fmla="*/ 633336 h 656782"/>
              <a:gd name="connsiteX10" fmla="*/ 1729154 w 1729154"/>
              <a:gd name="connsiteY10" fmla="*/ 656782 h 6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9154" h="656782">
                <a:moveTo>
                  <a:pt x="0" y="650920"/>
                </a:moveTo>
                <a:cubicBezTo>
                  <a:pt x="115765" y="631870"/>
                  <a:pt x="231530" y="612820"/>
                  <a:pt x="298938" y="504382"/>
                </a:cubicBezTo>
                <a:cubicBezTo>
                  <a:pt x="366346" y="395944"/>
                  <a:pt x="370254" y="-12411"/>
                  <a:pt x="404446" y="289"/>
                </a:cubicBezTo>
                <a:cubicBezTo>
                  <a:pt x="438638" y="12989"/>
                  <a:pt x="478692" y="503405"/>
                  <a:pt x="504092" y="580582"/>
                </a:cubicBezTo>
                <a:cubicBezTo>
                  <a:pt x="529492" y="657759"/>
                  <a:pt x="540238" y="460420"/>
                  <a:pt x="556846" y="463351"/>
                </a:cubicBezTo>
                <a:cubicBezTo>
                  <a:pt x="573454" y="466282"/>
                  <a:pt x="590061" y="585466"/>
                  <a:pt x="603738" y="598166"/>
                </a:cubicBezTo>
                <a:cubicBezTo>
                  <a:pt x="617415" y="610866"/>
                  <a:pt x="625230" y="540528"/>
                  <a:pt x="638907" y="539551"/>
                </a:cubicBezTo>
                <a:cubicBezTo>
                  <a:pt x="652584" y="538574"/>
                  <a:pt x="666262" y="585466"/>
                  <a:pt x="685800" y="592305"/>
                </a:cubicBezTo>
                <a:cubicBezTo>
                  <a:pt x="705339" y="599143"/>
                  <a:pt x="731715" y="573744"/>
                  <a:pt x="756138" y="580582"/>
                </a:cubicBezTo>
                <a:cubicBezTo>
                  <a:pt x="780561" y="587420"/>
                  <a:pt x="670169" y="620636"/>
                  <a:pt x="832338" y="633336"/>
                </a:cubicBezTo>
                <a:cubicBezTo>
                  <a:pt x="994507" y="646036"/>
                  <a:pt x="1361830" y="651409"/>
                  <a:pt x="1729154" y="65678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7" name="直線矢印コネクタ 156"/>
          <p:cNvCxnSpPr/>
          <p:nvPr/>
        </p:nvCxnSpPr>
        <p:spPr>
          <a:xfrm>
            <a:off x="1963306" y="4297448"/>
            <a:ext cx="19888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8" name="テキスト ボックス 157"/>
          <p:cNvSpPr txBox="1"/>
          <p:nvPr/>
        </p:nvSpPr>
        <p:spPr>
          <a:xfrm>
            <a:off x="3898891" y="4012366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</a:t>
            </a:r>
            <a:endParaRPr kumimoji="1" lang="ja-JP" altLang="en-US" dirty="0"/>
          </a:p>
        </p:txBody>
      </p:sp>
      <p:cxnSp>
        <p:nvCxnSpPr>
          <p:cNvPr id="159" name="直線コネクタ 158"/>
          <p:cNvCxnSpPr/>
          <p:nvPr/>
        </p:nvCxnSpPr>
        <p:spPr>
          <a:xfrm>
            <a:off x="2456323" y="3393494"/>
            <a:ext cx="0" cy="10079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テキスト ボックス 159"/>
              <p:cNvSpPr txBox="1"/>
              <p:nvPr/>
            </p:nvSpPr>
            <p:spPr>
              <a:xfrm>
                <a:off x="2549904" y="3534254"/>
                <a:ext cx="21682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chemeClr val="accent1"/>
                    </a:solidFill>
                  </a:rPr>
                  <a:t>HR = 60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1" lang="en-US" altLang="ja-JP" sz="2000" b="1" dirty="0" smtClean="0">
                    <a:solidFill>
                      <a:schemeClr val="accent1"/>
                    </a:solidFill>
                  </a:rPr>
                  <a:t>f’ BPM</a:t>
                </a:r>
                <a:endParaRPr kumimoji="1" lang="ja-JP" altLang="en-US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0" name="テキスト ボックス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904" y="3534254"/>
                <a:ext cx="2168222" cy="400110"/>
              </a:xfrm>
              <a:prstGeom prst="rect">
                <a:avLst/>
              </a:prstGeom>
              <a:blipFill>
                <a:blip r:embed="rId3"/>
                <a:stretch>
                  <a:fillRect l="-2809" t="-7692" r="-2247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テキスト ボックス 162"/>
          <p:cNvSpPr txBox="1"/>
          <p:nvPr/>
        </p:nvSpPr>
        <p:spPr>
          <a:xfrm>
            <a:off x="2238642" y="4322992"/>
            <a:ext cx="34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accent1"/>
                </a:solidFill>
              </a:rPr>
              <a:t>f</a:t>
            </a:r>
            <a:r>
              <a:rPr kumimoji="1" lang="en-US" altLang="ja-JP" b="1" dirty="0" smtClean="0">
                <a:solidFill>
                  <a:schemeClr val="accent1"/>
                </a:solidFill>
              </a:rPr>
              <a:t>’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5666186" y="1912320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1.2</a:t>
            </a:r>
            <a:r>
              <a:rPr kumimoji="1" lang="en-US" altLang="ja-JP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sec</a:t>
            </a:r>
            <a:endParaRPr kumimoji="1" lang="ja-JP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6641136" y="1912320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0.8</a:t>
            </a:r>
            <a:r>
              <a:rPr kumimoji="1" lang="en-US" altLang="ja-JP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sec</a:t>
            </a:r>
            <a:endParaRPr kumimoji="1" lang="ja-JP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64933" y="4795634"/>
            <a:ext cx="71784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IBI provides us with HRV parameters.</a:t>
            </a:r>
          </a:p>
          <a:p>
            <a:r>
              <a:rPr lang="en-US" altLang="ja-JP" sz="2400" b="1" dirty="0" smtClean="0"/>
              <a:t>  </a:t>
            </a:r>
            <a:r>
              <a:rPr lang="en-US" altLang="ja-JP" sz="2000" dirty="0" smtClean="0"/>
              <a:t>-&gt; Important </a:t>
            </a:r>
            <a:r>
              <a:rPr lang="en-US" altLang="ja-JP" sz="2000" dirty="0"/>
              <a:t>c</a:t>
            </a:r>
            <a:r>
              <a:rPr lang="en-US" altLang="ja-JP" sz="2000" dirty="0" smtClean="0"/>
              <a:t>lues of many physiological and emotional </a:t>
            </a:r>
            <a:br>
              <a:rPr lang="en-US" altLang="ja-JP" sz="2000" dirty="0" smtClean="0"/>
            </a:br>
            <a:r>
              <a:rPr lang="en-US" altLang="ja-JP" sz="2000" dirty="0" smtClean="0"/>
              <a:t>       states such as heart diseases and stress levels.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693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Contributions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altLang="ja-JP" sz="2800" dirty="0"/>
              <a:t>We </a:t>
            </a:r>
            <a:r>
              <a:rPr lang="en-US" altLang="ja-JP" sz="2800" dirty="0" smtClean="0"/>
              <a:t>have proposed an </a:t>
            </a:r>
            <a:r>
              <a:rPr lang="en-US" altLang="ja-JP" sz="2800" b="1" dirty="0" smtClean="0">
                <a:solidFill>
                  <a:schemeClr val="accent1"/>
                </a:solidFill>
              </a:rPr>
              <a:t>IBI </a:t>
            </a:r>
            <a:r>
              <a:rPr lang="en-US" altLang="ja-JP" sz="2800" b="1" dirty="0">
                <a:solidFill>
                  <a:schemeClr val="accent1"/>
                </a:solidFill>
              </a:rPr>
              <a:t>estimation </a:t>
            </a:r>
            <a:r>
              <a:rPr lang="en-US" altLang="ja-JP" sz="2800" b="1" dirty="0" smtClean="0">
                <a:solidFill>
                  <a:schemeClr val="accent1"/>
                </a:solidFill>
              </a:rPr>
              <a:t>method from facial video based on reliability of BVP signals</a:t>
            </a:r>
            <a:r>
              <a:rPr lang="en-US" altLang="ja-JP" sz="2800" dirty="0" smtClean="0"/>
              <a:t>.</a:t>
            </a:r>
          </a:p>
          <a:p>
            <a:pPr marL="285750" indent="-285750"/>
            <a:endParaRPr lang="en-US" altLang="ja-JP" sz="1600" dirty="0"/>
          </a:p>
          <a:p>
            <a:pPr marL="285750" indent="-285750"/>
            <a:r>
              <a:rPr lang="en-US" altLang="ja-JP" sz="2800" dirty="0" smtClean="0"/>
              <a:t>We have validated our method with a newly constructed </a:t>
            </a:r>
            <a:r>
              <a:rPr lang="en-US" altLang="ja-JP" sz="2800" b="1" dirty="0" smtClean="0">
                <a:solidFill>
                  <a:schemeClr val="accent1"/>
                </a:solidFill>
              </a:rPr>
              <a:t>300-fps</a:t>
            </a:r>
            <a:r>
              <a:rPr lang="en-US" altLang="ja-JP" sz="2800" dirty="0" smtClean="0"/>
              <a:t> dataset.</a:t>
            </a:r>
          </a:p>
          <a:p>
            <a:pPr marL="285750" indent="-285750"/>
            <a:endParaRPr lang="en-US" altLang="ja-JP" sz="1600" dirty="0" smtClean="0"/>
          </a:p>
          <a:p>
            <a:pPr marL="285750" indent="-285750"/>
            <a:r>
              <a:rPr lang="en-US" altLang="ja-JP" sz="2800" dirty="0" smtClean="0"/>
              <a:t>We have launched publicly available</a:t>
            </a:r>
            <a:br>
              <a:rPr lang="en-US" altLang="ja-JP" sz="2800" dirty="0" smtClean="0"/>
            </a:br>
            <a:r>
              <a:rPr lang="en-US" altLang="ja-JP" sz="2800" b="1" dirty="0" smtClean="0">
                <a:solidFill>
                  <a:schemeClr val="accent1"/>
                </a:solidFill>
              </a:rPr>
              <a:t>IBI </a:t>
            </a:r>
            <a:r>
              <a:rPr lang="en-US" altLang="ja-JP" sz="2800" b="1" dirty="0">
                <a:solidFill>
                  <a:schemeClr val="accent1"/>
                </a:solidFill>
              </a:rPr>
              <a:t>estimation </a:t>
            </a:r>
            <a:r>
              <a:rPr lang="en-US" altLang="ja-JP" sz="2800" b="1" dirty="0" smtClean="0">
                <a:solidFill>
                  <a:schemeClr val="accent1"/>
                </a:solidFill>
              </a:rPr>
              <a:t>dataset and code</a:t>
            </a:r>
            <a:r>
              <a:rPr lang="en-US" altLang="ja-JP" sz="2800" b="1" dirty="0" smtClean="0"/>
              <a:t>.</a:t>
            </a:r>
            <a:endParaRPr lang="ja-JP" altLang="en-US" sz="2800" b="1" dirty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fld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線矢印コネクタ 9"/>
          <p:cNvCxnSpPr>
            <a:stCxn id="57" idx="3"/>
          </p:cNvCxnSpPr>
          <p:nvPr/>
        </p:nvCxnSpPr>
        <p:spPr>
          <a:xfrm flipV="1">
            <a:off x="1039299" y="2096273"/>
            <a:ext cx="428355" cy="11872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2711" r="23868"/>
          <a:stretch/>
        </p:blipFill>
        <p:spPr>
          <a:xfrm>
            <a:off x="1486340" y="1765495"/>
            <a:ext cx="1300842" cy="82110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/>
          <a:srcRect l="9980" r="16520"/>
          <a:stretch/>
        </p:blipFill>
        <p:spPr>
          <a:xfrm>
            <a:off x="1494455" y="2837902"/>
            <a:ext cx="1276002" cy="87906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/>
          <a:srcRect l="15720" r="22235"/>
          <a:stretch/>
        </p:blipFill>
        <p:spPr>
          <a:xfrm>
            <a:off x="1494950" y="4041736"/>
            <a:ext cx="1283623" cy="748823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>
            <a:off x="2810663" y="2425751"/>
            <a:ext cx="345669" cy="6154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810663" y="3277436"/>
            <a:ext cx="3456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244787" y="1386975"/>
            <a:ext cx="192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Intensity signals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直線矢印コネクタ 31"/>
          <p:cNvCxnSpPr>
            <a:stCxn id="57" idx="3"/>
          </p:cNvCxnSpPr>
          <p:nvPr/>
        </p:nvCxnSpPr>
        <p:spPr>
          <a:xfrm>
            <a:off x="1039299" y="3283501"/>
            <a:ext cx="429553" cy="10691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2293532" y="4686671"/>
            <a:ext cx="815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Time </a:t>
            </a:r>
            <a:endParaRPr kumimoji="1" lang="ja-JP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2808512" y="3657550"/>
            <a:ext cx="345669" cy="6154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1039299" y="3275962"/>
            <a:ext cx="455156" cy="29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1361240" y="4699746"/>
            <a:ext cx="154243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2290951" y="3668125"/>
            <a:ext cx="7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Time </a:t>
            </a:r>
            <a:endParaRPr kumimoji="1" lang="ja-JP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1358658" y="3681200"/>
            <a:ext cx="154243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224469" y="2589946"/>
            <a:ext cx="796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Time</a:t>
            </a:r>
            <a:endParaRPr kumimoji="1" lang="ja-JP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r="28269" b="6249"/>
          <a:stretch/>
        </p:blipFill>
        <p:spPr>
          <a:xfrm>
            <a:off x="127372" y="2771249"/>
            <a:ext cx="911927" cy="1024503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-57996" y="3779314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Input video</a:t>
            </a:r>
            <a:endParaRPr kumimoji="1" lang="ja-JP" altLang="en-US" dirty="0"/>
          </a:p>
        </p:txBody>
      </p:sp>
      <p:sp>
        <p:nvSpPr>
          <p:cNvPr id="69" name="正方形/長方形 68"/>
          <p:cNvSpPr/>
          <p:nvPr/>
        </p:nvSpPr>
        <p:spPr bwMode="auto">
          <a:xfrm>
            <a:off x="307064" y="3208816"/>
            <a:ext cx="540000" cy="504000"/>
          </a:xfrm>
          <a:prstGeom prst="rect">
            <a:avLst/>
          </a:prstGeom>
          <a:solidFill>
            <a:srgbClr val="DCDCDC">
              <a:alpha val="49804"/>
            </a:srgbClr>
          </a:solidFill>
          <a:ln w="19050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 bwMode="auto">
          <a:xfrm>
            <a:off x="6458017" y="2935436"/>
            <a:ext cx="976246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メイリオ" pitchFamily="50" charset="-128"/>
                <a:cs typeface="Segoe UI" panose="020B0502040204020203" pitchFamily="34" charset="0"/>
              </a:rPr>
              <a:t>FFT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メイリオ" pitchFamily="50" charset="-128"/>
              <a:cs typeface="Segoe UI" panose="020B0502040204020203" pitchFamily="34" charset="0"/>
            </a:endParaRPr>
          </a:p>
        </p:txBody>
      </p:sp>
      <p:cxnSp>
        <p:nvCxnSpPr>
          <p:cNvPr id="72" name="直線矢印コネクタ 71"/>
          <p:cNvCxnSpPr/>
          <p:nvPr/>
        </p:nvCxnSpPr>
        <p:spPr>
          <a:xfrm flipV="1">
            <a:off x="4351669" y="3277436"/>
            <a:ext cx="3456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>
            <a:off x="5562004" y="3712908"/>
            <a:ext cx="796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Time</a:t>
            </a:r>
            <a:endParaRPr kumimoji="1" lang="ja-JP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4" name="直線矢印コネクタ 73"/>
          <p:cNvCxnSpPr/>
          <p:nvPr/>
        </p:nvCxnSpPr>
        <p:spPr>
          <a:xfrm>
            <a:off x="4629711" y="3725983"/>
            <a:ext cx="154243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5"/>
          <p:cNvGrpSpPr/>
          <p:nvPr/>
        </p:nvGrpSpPr>
        <p:grpSpPr>
          <a:xfrm>
            <a:off x="3137777" y="2827749"/>
            <a:ext cx="1320578" cy="923330"/>
            <a:chOff x="3137777" y="2827749"/>
            <a:chExt cx="1252266" cy="923330"/>
          </a:xfrm>
        </p:grpSpPr>
        <p:sp>
          <p:nvSpPr>
            <p:cNvPr id="14" name="正方形/長方形 13"/>
            <p:cNvSpPr/>
            <p:nvPr/>
          </p:nvSpPr>
          <p:spPr bwMode="auto">
            <a:xfrm>
              <a:off x="3196957" y="2845374"/>
              <a:ext cx="1133906" cy="8880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 panose="020B0502040204020203" pitchFamily="34" charset="0"/>
                <a:ea typeface="メイリオ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137777" y="2827749"/>
              <a:ext cx="125226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ICA-based</a:t>
              </a:r>
              <a:br>
                <a:rPr kumimoji="1" lang="en-US" altLang="ja-JP" dirty="0" smtClean="0"/>
              </a:br>
              <a:r>
                <a:rPr kumimoji="1" lang="en-US" altLang="ja-JP" dirty="0" smtClean="0"/>
                <a:t>BVP</a:t>
              </a:r>
              <a:br>
                <a:rPr kumimoji="1" lang="en-US" altLang="ja-JP" dirty="0" smtClean="0"/>
              </a:br>
              <a:r>
                <a:rPr kumimoji="1" lang="en-US" altLang="ja-JP" dirty="0" smtClean="0"/>
                <a:t>estimation</a:t>
              </a:r>
              <a:endParaRPr kumimoji="1" lang="ja-JP" altLang="en-US" dirty="0"/>
            </a:p>
          </p:txBody>
        </p:sp>
      </p:grpSp>
      <p:sp>
        <p:nvSpPr>
          <p:cNvPr id="50" name="テキスト ボックス 49"/>
          <p:cNvSpPr txBox="1"/>
          <p:nvPr/>
        </p:nvSpPr>
        <p:spPr>
          <a:xfrm>
            <a:off x="7739737" y="2920808"/>
            <a:ext cx="153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Estimated</a:t>
            </a:r>
            <a:br>
              <a:rPr kumimoji="1" lang="en-US" altLang="ja-JP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1" lang="en-US" altLang="ja-JP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HR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196384" y="4998446"/>
            <a:ext cx="8718443" cy="12834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15382" y="5009240"/>
            <a:ext cx="608044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1"/>
                </a:solidFill>
              </a:rPr>
              <a:t>ICA-based BVP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b="1" dirty="0" smtClean="0"/>
              <a:t>Input</a:t>
            </a:r>
            <a:r>
              <a:rPr kumimoji="1" lang="en-US" altLang="ja-JP" sz="2400" dirty="0" smtClean="0"/>
              <a:t>: Multiple temporal intensity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b="1" dirty="0" smtClean="0"/>
              <a:t>Output</a:t>
            </a:r>
            <a:r>
              <a:rPr lang="en-US" altLang="ja-JP" sz="2400" dirty="0" smtClean="0"/>
              <a:t>: Estimated BVP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06251" y="1708815"/>
            <a:ext cx="35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406251" y="2753199"/>
            <a:ext cx="35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406251" y="3797583"/>
            <a:ext cx="35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40" name="フリーフォーム 39"/>
          <p:cNvSpPr/>
          <p:nvPr/>
        </p:nvSpPr>
        <p:spPr>
          <a:xfrm>
            <a:off x="4754385" y="2937865"/>
            <a:ext cx="1208176" cy="657484"/>
          </a:xfrm>
          <a:custGeom>
            <a:avLst/>
            <a:gdLst>
              <a:gd name="connsiteX0" fmla="*/ 0 w 857250"/>
              <a:gd name="connsiteY0" fmla="*/ 492694 h 526065"/>
              <a:gd name="connsiteX1" fmla="*/ 57150 w 857250"/>
              <a:gd name="connsiteY1" fmla="*/ 22794 h 526065"/>
              <a:gd name="connsiteX2" fmla="*/ 120650 w 857250"/>
              <a:gd name="connsiteY2" fmla="*/ 499044 h 526065"/>
              <a:gd name="connsiteX3" fmla="*/ 177800 w 857250"/>
              <a:gd name="connsiteY3" fmla="*/ 54544 h 526065"/>
              <a:gd name="connsiteX4" fmla="*/ 203200 w 857250"/>
              <a:gd name="connsiteY4" fmla="*/ 118044 h 526065"/>
              <a:gd name="connsiteX5" fmla="*/ 222250 w 857250"/>
              <a:gd name="connsiteY5" fmla="*/ 16444 h 526065"/>
              <a:gd name="connsiteX6" fmla="*/ 273050 w 857250"/>
              <a:gd name="connsiteY6" fmla="*/ 524444 h 526065"/>
              <a:gd name="connsiteX7" fmla="*/ 311150 w 857250"/>
              <a:gd name="connsiteY7" fmla="*/ 181544 h 526065"/>
              <a:gd name="connsiteX8" fmla="*/ 336550 w 857250"/>
              <a:gd name="connsiteY8" fmla="*/ 289494 h 526065"/>
              <a:gd name="connsiteX9" fmla="*/ 349250 w 857250"/>
              <a:gd name="connsiteY9" fmla="*/ 48194 h 526065"/>
              <a:gd name="connsiteX10" fmla="*/ 425450 w 857250"/>
              <a:gd name="connsiteY10" fmla="*/ 499044 h 526065"/>
              <a:gd name="connsiteX11" fmla="*/ 457200 w 857250"/>
              <a:gd name="connsiteY11" fmla="*/ 41844 h 526065"/>
              <a:gd name="connsiteX12" fmla="*/ 533400 w 857250"/>
              <a:gd name="connsiteY12" fmla="*/ 511744 h 526065"/>
              <a:gd name="connsiteX13" fmla="*/ 558800 w 857250"/>
              <a:gd name="connsiteY13" fmla="*/ 48194 h 526065"/>
              <a:gd name="connsiteX14" fmla="*/ 577850 w 857250"/>
              <a:gd name="connsiteY14" fmla="*/ 219644 h 526065"/>
              <a:gd name="connsiteX15" fmla="*/ 596900 w 857250"/>
              <a:gd name="connsiteY15" fmla="*/ 149794 h 526065"/>
              <a:gd name="connsiteX16" fmla="*/ 647700 w 857250"/>
              <a:gd name="connsiteY16" fmla="*/ 511744 h 526065"/>
              <a:gd name="connsiteX17" fmla="*/ 673100 w 857250"/>
              <a:gd name="connsiteY17" fmla="*/ 67244 h 526065"/>
              <a:gd name="connsiteX18" fmla="*/ 685800 w 857250"/>
              <a:gd name="connsiteY18" fmla="*/ 206944 h 526065"/>
              <a:gd name="connsiteX19" fmla="*/ 692150 w 857250"/>
              <a:gd name="connsiteY19" fmla="*/ 67244 h 526065"/>
              <a:gd name="connsiteX20" fmla="*/ 736600 w 857250"/>
              <a:gd name="connsiteY20" fmla="*/ 479994 h 526065"/>
              <a:gd name="connsiteX21" fmla="*/ 774700 w 857250"/>
              <a:gd name="connsiteY21" fmla="*/ 98994 h 526065"/>
              <a:gd name="connsiteX22" fmla="*/ 774700 w 857250"/>
              <a:gd name="connsiteY22" fmla="*/ 200594 h 526065"/>
              <a:gd name="connsiteX23" fmla="*/ 793750 w 857250"/>
              <a:gd name="connsiteY23" fmla="*/ 54544 h 526065"/>
              <a:gd name="connsiteX24" fmla="*/ 838200 w 857250"/>
              <a:gd name="connsiteY24" fmla="*/ 467294 h 526065"/>
              <a:gd name="connsiteX25" fmla="*/ 857250 w 857250"/>
              <a:gd name="connsiteY25" fmla="*/ 257744 h 52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57250" h="526065">
                <a:moveTo>
                  <a:pt x="0" y="492694"/>
                </a:moveTo>
                <a:cubicBezTo>
                  <a:pt x="18521" y="257215"/>
                  <a:pt x="37042" y="21736"/>
                  <a:pt x="57150" y="22794"/>
                </a:cubicBezTo>
                <a:cubicBezTo>
                  <a:pt x="77258" y="23852"/>
                  <a:pt x="100542" y="493752"/>
                  <a:pt x="120650" y="499044"/>
                </a:cubicBezTo>
                <a:cubicBezTo>
                  <a:pt x="140758" y="504336"/>
                  <a:pt x="164042" y="118044"/>
                  <a:pt x="177800" y="54544"/>
                </a:cubicBezTo>
                <a:cubicBezTo>
                  <a:pt x="191558" y="-8956"/>
                  <a:pt x="195792" y="124394"/>
                  <a:pt x="203200" y="118044"/>
                </a:cubicBezTo>
                <a:cubicBezTo>
                  <a:pt x="210608" y="111694"/>
                  <a:pt x="210608" y="-51289"/>
                  <a:pt x="222250" y="16444"/>
                </a:cubicBezTo>
                <a:cubicBezTo>
                  <a:pt x="233892" y="84177"/>
                  <a:pt x="258233" y="496927"/>
                  <a:pt x="273050" y="524444"/>
                </a:cubicBezTo>
                <a:cubicBezTo>
                  <a:pt x="287867" y="551961"/>
                  <a:pt x="300567" y="220702"/>
                  <a:pt x="311150" y="181544"/>
                </a:cubicBezTo>
                <a:cubicBezTo>
                  <a:pt x="321733" y="142386"/>
                  <a:pt x="330200" y="311719"/>
                  <a:pt x="336550" y="289494"/>
                </a:cubicBezTo>
                <a:cubicBezTo>
                  <a:pt x="342900" y="267269"/>
                  <a:pt x="334433" y="13269"/>
                  <a:pt x="349250" y="48194"/>
                </a:cubicBezTo>
                <a:cubicBezTo>
                  <a:pt x="364067" y="83119"/>
                  <a:pt x="407459" y="500102"/>
                  <a:pt x="425450" y="499044"/>
                </a:cubicBezTo>
                <a:cubicBezTo>
                  <a:pt x="443441" y="497986"/>
                  <a:pt x="439208" y="39727"/>
                  <a:pt x="457200" y="41844"/>
                </a:cubicBezTo>
                <a:cubicBezTo>
                  <a:pt x="475192" y="43961"/>
                  <a:pt x="516467" y="510686"/>
                  <a:pt x="533400" y="511744"/>
                </a:cubicBezTo>
                <a:cubicBezTo>
                  <a:pt x="550333" y="512802"/>
                  <a:pt x="551392" y="96877"/>
                  <a:pt x="558800" y="48194"/>
                </a:cubicBezTo>
                <a:cubicBezTo>
                  <a:pt x="566208" y="-489"/>
                  <a:pt x="571500" y="202711"/>
                  <a:pt x="577850" y="219644"/>
                </a:cubicBezTo>
                <a:cubicBezTo>
                  <a:pt x="584200" y="236577"/>
                  <a:pt x="585258" y="101111"/>
                  <a:pt x="596900" y="149794"/>
                </a:cubicBezTo>
                <a:cubicBezTo>
                  <a:pt x="608542" y="198477"/>
                  <a:pt x="635000" y="525502"/>
                  <a:pt x="647700" y="511744"/>
                </a:cubicBezTo>
                <a:cubicBezTo>
                  <a:pt x="660400" y="497986"/>
                  <a:pt x="666750" y="118044"/>
                  <a:pt x="673100" y="67244"/>
                </a:cubicBezTo>
                <a:cubicBezTo>
                  <a:pt x="679450" y="16444"/>
                  <a:pt x="682625" y="206944"/>
                  <a:pt x="685800" y="206944"/>
                </a:cubicBezTo>
                <a:cubicBezTo>
                  <a:pt x="688975" y="206944"/>
                  <a:pt x="683683" y="21736"/>
                  <a:pt x="692150" y="67244"/>
                </a:cubicBezTo>
                <a:cubicBezTo>
                  <a:pt x="700617" y="112752"/>
                  <a:pt x="722842" y="474702"/>
                  <a:pt x="736600" y="479994"/>
                </a:cubicBezTo>
                <a:cubicBezTo>
                  <a:pt x="750358" y="485286"/>
                  <a:pt x="768350" y="145561"/>
                  <a:pt x="774700" y="98994"/>
                </a:cubicBezTo>
                <a:cubicBezTo>
                  <a:pt x="781050" y="52427"/>
                  <a:pt x="771525" y="208002"/>
                  <a:pt x="774700" y="200594"/>
                </a:cubicBezTo>
                <a:cubicBezTo>
                  <a:pt x="777875" y="193186"/>
                  <a:pt x="783167" y="10094"/>
                  <a:pt x="793750" y="54544"/>
                </a:cubicBezTo>
                <a:cubicBezTo>
                  <a:pt x="804333" y="98994"/>
                  <a:pt x="827617" y="433427"/>
                  <a:pt x="838200" y="467294"/>
                </a:cubicBezTo>
                <a:cubicBezTo>
                  <a:pt x="848783" y="501161"/>
                  <a:pt x="853016" y="379452"/>
                  <a:pt x="857250" y="25774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Poh</a:t>
            </a:r>
            <a:r>
              <a:rPr kumimoji="1" lang="en-US" altLang="ja-JP" dirty="0" smtClean="0"/>
              <a:t> et al. framework </a:t>
            </a:r>
            <a:r>
              <a:rPr kumimoji="1" lang="en-US" altLang="ja-JP" sz="2400" dirty="0" smtClean="0"/>
              <a:t>(IEEE TMBE, 2011)</a:t>
            </a:r>
            <a:endParaRPr kumimoji="1" lang="ja-JP" altLang="en-US" sz="2400" dirty="0"/>
          </a:p>
        </p:txBody>
      </p:sp>
      <p:cxnSp>
        <p:nvCxnSpPr>
          <p:cNvPr id="54" name="直線矢印コネクタ 53"/>
          <p:cNvCxnSpPr/>
          <p:nvPr/>
        </p:nvCxnSpPr>
        <p:spPr>
          <a:xfrm>
            <a:off x="1406251" y="2603021"/>
            <a:ext cx="1428356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4583205" y="2540532"/>
            <a:ext cx="157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Estimated BVP</a:t>
            </a:r>
            <a:endParaRPr kumimoji="1" lang="ja-JP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7434263" y="3274751"/>
            <a:ext cx="44960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6018557" y="3282193"/>
            <a:ext cx="43939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6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/>
          <p:cNvSpPr/>
          <p:nvPr/>
        </p:nvSpPr>
        <p:spPr>
          <a:xfrm>
            <a:off x="196384" y="5190489"/>
            <a:ext cx="8718443" cy="623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Poh</a:t>
            </a:r>
            <a:r>
              <a:rPr kumimoji="1" lang="en-US" altLang="ja-JP" dirty="0" smtClean="0"/>
              <a:t> et al. framework </a:t>
            </a:r>
            <a:r>
              <a:rPr kumimoji="1" lang="en-US" altLang="ja-JP" sz="2400" dirty="0" smtClean="0"/>
              <a:t>(IEEE TMBE, 2011)</a:t>
            </a:r>
            <a:endParaRPr kumimoji="1" lang="ja-JP" altLang="en-US" sz="2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fld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線矢印コネクタ 9"/>
          <p:cNvCxnSpPr>
            <a:stCxn id="57" idx="3"/>
          </p:cNvCxnSpPr>
          <p:nvPr/>
        </p:nvCxnSpPr>
        <p:spPr>
          <a:xfrm flipV="1">
            <a:off x="1039299" y="2096273"/>
            <a:ext cx="428355" cy="11872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2711" r="23868"/>
          <a:stretch/>
        </p:blipFill>
        <p:spPr>
          <a:xfrm>
            <a:off x="1486340" y="1765495"/>
            <a:ext cx="1300842" cy="82110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/>
          <a:srcRect l="9980" r="16520"/>
          <a:stretch/>
        </p:blipFill>
        <p:spPr>
          <a:xfrm>
            <a:off x="1494455" y="2837902"/>
            <a:ext cx="1276002" cy="87906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/>
          <a:srcRect l="15720" r="22235"/>
          <a:stretch/>
        </p:blipFill>
        <p:spPr>
          <a:xfrm>
            <a:off x="1494950" y="4041736"/>
            <a:ext cx="1283623" cy="748823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>
            <a:off x="2810663" y="2425751"/>
            <a:ext cx="345669" cy="6154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810663" y="3277436"/>
            <a:ext cx="3456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57" idx="3"/>
          </p:cNvCxnSpPr>
          <p:nvPr/>
        </p:nvCxnSpPr>
        <p:spPr>
          <a:xfrm>
            <a:off x="1039299" y="3283501"/>
            <a:ext cx="429553" cy="10691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2293532" y="4686671"/>
            <a:ext cx="815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Time </a:t>
            </a:r>
            <a:endParaRPr kumimoji="1" lang="ja-JP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2808512" y="3657550"/>
            <a:ext cx="345669" cy="6154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1039299" y="3275962"/>
            <a:ext cx="455156" cy="29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1361240" y="4699746"/>
            <a:ext cx="154243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2290951" y="3668125"/>
            <a:ext cx="7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Time </a:t>
            </a:r>
            <a:endParaRPr kumimoji="1" lang="ja-JP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1358658" y="3681200"/>
            <a:ext cx="154243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224469" y="2589946"/>
            <a:ext cx="796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Time</a:t>
            </a:r>
            <a:endParaRPr kumimoji="1" lang="ja-JP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1406251" y="2603021"/>
            <a:ext cx="1428356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1263037" y="5267931"/>
            <a:ext cx="6585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Estimated BVP is </a:t>
            </a:r>
            <a:r>
              <a:rPr kumimoji="1" lang="en-US" altLang="ja-JP" sz="24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stable </a:t>
            </a:r>
            <a:r>
              <a:rPr kumimoji="1"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 IBI estimation.</a:t>
            </a:r>
            <a:endParaRPr kumimoji="1"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r="28269" b="6249"/>
          <a:stretch/>
        </p:blipFill>
        <p:spPr>
          <a:xfrm>
            <a:off x="127372" y="2771249"/>
            <a:ext cx="911927" cy="1024503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-57996" y="3779314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Input video</a:t>
            </a:r>
            <a:endParaRPr kumimoji="1" lang="ja-JP" altLang="en-US" dirty="0"/>
          </a:p>
        </p:txBody>
      </p:sp>
      <p:sp>
        <p:nvSpPr>
          <p:cNvPr id="69" name="正方形/長方形 68"/>
          <p:cNvSpPr/>
          <p:nvPr/>
        </p:nvSpPr>
        <p:spPr bwMode="auto">
          <a:xfrm>
            <a:off x="307064" y="3208816"/>
            <a:ext cx="540000" cy="504000"/>
          </a:xfrm>
          <a:prstGeom prst="rect">
            <a:avLst/>
          </a:prstGeom>
          <a:solidFill>
            <a:srgbClr val="DCDCDC">
              <a:alpha val="49804"/>
            </a:srgbClr>
          </a:solidFill>
          <a:ln w="19050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72" name="直線矢印コネクタ 71"/>
          <p:cNvCxnSpPr/>
          <p:nvPr/>
        </p:nvCxnSpPr>
        <p:spPr>
          <a:xfrm flipV="1">
            <a:off x="4351669" y="3277436"/>
            <a:ext cx="3456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>
            <a:off x="5562004" y="3712908"/>
            <a:ext cx="796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Time</a:t>
            </a:r>
            <a:endParaRPr kumimoji="1" lang="ja-JP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4" name="直線矢印コネクタ 73"/>
          <p:cNvCxnSpPr/>
          <p:nvPr/>
        </p:nvCxnSpPr>
        <p:spPr>
          <a:xfrm>
            <a:off x="4629711" y="3725983"/>
            <a:ext cx="154243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flipV="1">
            <a:off x="7538197" y="3274751"/>
            <a:ext cx="3456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6370749" y="2951586"/>
            <a:ext cx="1162686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Peak </a:t>
            </a:r>
            <a:br>
              <a:rPr kumimoji="1" lang="en-US" altLang="ja-JP" dirty="0" smtClean="0"/>
            </a:br>
            <a:r>
              <a:rPr kumimoji="1" lang="en-US" altLang="ja-JP" dirty="0" smtClean="0"/>
              <a:t>detection</a:t>
            </a:r>
            <a:endParaRPr kumimoji="1" lang="ja-JP" altLang="en-US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7739737" y="2920808"/>
            <a:ext cx="153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Estimated</a:t>
            </a:r>
            <a:br>
              <a:rPr kumimoji="1" lang="en-US" altLang="ja-JP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1" lang="en-US" altLang="ja-JP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IBI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406251" y="1708815"/>
            <a:ext cx="35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406251" y="2753199"/>
            <a:ext cx="35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406251" y="3797583"/>
            <a:ext cx="35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244787" y="1386975"/>
            <a:ext cx="192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Intensity signals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4754385" y="2937865"/>
            <a:ext cx="1208176" cy="657484"/>
          </a:xfrm>
          <a:custGeom>
            <a:avLst/>
            <a:gdLst>
              <a:gd name="connsiteX0" fmla="*/ 0 w 857250"/>
              <a:gd name="connsiteY0" fmla="*/ 492694 h 526065"/>
              <a:gd name="connsiteX1" fmla="*/ 57150 w 857250"/>
              <a:gd name="connsiteY1" fmla="*/ 22794 h 526065"/>
              <a:gd name="connsiteX2" fmla="*/ 120650 w 857250"/>
              <a:gd name="connsiteY2" fmla="*/ 499044 h 526065"/>
              <a:gd name="connsiteX3" fmla="*/ 177800 w 857250"/>
              <a:gd name="connsiteY3" fmla="*/ 54544 h 526065"/>
              <a:gd name="connsiteX4" fmla="*/ 203200 w 857250"/>
              <a:gd name="connsiteY4" fmla="*/ 118044 h 526065"/>
              <a:gd name="connsiteX5" fmla="*/ 222250 w 857250"/>
              <a:gd name="connsiteY5" fmla="*/ 16444 h 526065"/>
              <a:gd name="connsiteX6" fmla="*/ 273050 w 857250"/>
              <a:gd name="connsiteY6" fmla="*/ 524444 h 526065"/>
              <a:gd name="connsiteX7" fmla="*/ 311150 w 857250"/>
              <a:gd name="connsiteY7" fmla="*/ 181544 h 526065"/>
              <a:gd name="connsiteX8" fmla="*/ 336550 w 857250"/>
              <a:gd name="connsiteY8" fmla="*/ 289494 h 526065"/>
              <a:gd name="connsiteX9" fmla="*/ 349250 w 857250"/>
              <a:gd name="connsiteY9" fmla="*/ 48194 h 526065"/>
              <a:gd name="connsiteX10" fmla="*/ 425450 w 857250"/>
              <a:gd name="connsiteY10" fmla="*/ 499044 h 526065"/>
              <a:gd name="connsiteX11" fmla="*/ 457200 w 857250"/>
              <a:gd name="connsiteY11" fmla="*/ 41844 h 526065"/>
              <a:gd name="connsiteX12" fmla="*/ 533400 w 857250"/>
              <a:gd name="connsiteY12" fmla="*/ 511744 h 526065"/>
              <a:gd name="connsiteX13" fmla="*/ 558800 w 857250"/>
              <a:gd name="connsiteY13" fmla="*/ 48194 h 526065"/>
              <a:gd name="connsiteX14" fmla="*/ 577850 w 857250"/>
              <a:gd name="connsiteY14" fmla="*/ 219644 h 526065"/>
              <a:gd name="connsiteX15" fmla="*/ 596900 w 857250"/>
              <a:gd name="connsiteY15" fmla="*/ 149794 h 526065"/>
              <a:gd name="connsiteX16" fmla="*/ 647700 w 857250"/>
              <a:gd name="connsiteY16" fmla="*/ 511744 h 526065"/>
              <a:gd name="connsiteX17" fmla="*/ 673100 w 857250"/>
              <a:gd name="connsiteY17" fmla="*/ 67244 h 526065"/>
              <a:gd name="connsiteX18" fmla="*/ 685800 w 857250"/>
              <a:gd name="connsiteY18" fmla="*/ 206944 h 526065"/>
              <a:gd name="connsiteX19" fmla="*/ 692150 w 857250"/>
              <a:gd name="connsiteY19" fmla="*/ 67244 h 526065"/>
              <a:gd name="connsiteX20" fmla="*/ 736600 w 857250"/>
              <a:gd name="connsiteY20" fmla="*/ 479994 h 526065"/>
              <a:gd name="connsiteX21" fmla="*/ 774700 w 857250"/>
              <a:gd name="connsiteY21" fmla="*/ 98994 h 526065"/>
              <a:gd name="connsiteX22" fmla="*/ 774700 w 857250"/>
              <a:gd name="connsiteY22" fmla="*/ 200594 h 526065"/>
              <a:gd name="connsiteX23" fmla="*/ 793750 w 857250"/>
              <a:gd name="connsiteY23" fmla="*/ 54544 h 526065"/>
              <a:gd name="connsiteX24" fmla="*/ 838200 w 857250"/>
              <a:gd name="connsiteY24" fmla="*/ 467294 h 526065"/>
              <a:gd name="connsiteX25" fmla="*/ 857250 w 857250"/>
              <a:gd name="connsiteY25" fmla="*/ 257744 h 52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57250" h="526065">
                <a:moveTo>
                  <a:pt x="0" y="492694"/>
                </a:moveTo>
                <a:cubicBezTo>
                  <a:pt x="18521" y="257215"/>
                  <a:pt x="37042" y="21736"/>
                  <a:pt x="57150" y="22794"/>
                </a:cubicBezTo>
                <a:cubicBezTo>
                  <a:pt x="77258" y="23852"/>
                  <a:pt x="100542" y="493752"/>
                  <a:pt x="120650" y="499044"/>
                </a:cubicBezTo>
                <a:cubicBezTo>
                  <a:pt x="140758" y="504336"/>
                  <a:pt x="164042" y="118044"/>
                  <a:pt x="177800" y="54544"/>
                </a:cubicBezTo>
                <a:cubicBezTo>
                  <a:pt x="191558" y="-8956"/>
                  <a:pt x="195792" y="124394"/>
                  <a:pt x="203200" y="118044"/>
                </a:cubicBezTo>
                <a:cubicBezTo>
                  <a:pt x="210608" y="111694"/>
                  <a:pt x="210608" y="-51289"/>
                  <a:pt x="222250" y="16444"/>
                </a:cubicBezTo>
                <a:cubicBezTo>
                  <a:pt x="233892" y="84177"/>
                  <a:pt x="258233" y="496927"/>
                  <a:pt x="273050" y="524444"/>
                </a:cubicBezTo>
                <a:cubicBezTo>
                  <a:pt x="287867" y="551961"/>
                  <a:pt x="300567" y="220702"/>
                  <a:pt x="311150" y="181544"/>
                </a:cubicBezTo>
                <a:cubicBezTo>
                  <a:pt x="321733" y="142386"/>
                  <a:pt x="330200" y="311719"/>
                  <a:pt x="336550" y="289494"/>
                </a:cubicBezTo>
                <a:cubicBezTo>
                  <a:pt x="342900" y="267269"/>
                  <a:pt x="334433" y="13269"/>
                  <a:pt x="349250" y="48194"/>
                </a:cubicBezTo>
                <a:cubicBezTo>
                  <a:pt x="364067" y="83119"/>
                  <a:pt x="407459" y="500102"/>
                  <a:pt x="425450" y="499044"/>
                </a:cubicBezTo>
                <a:cubicBezTo>
                  <a:pt x="443441" y="497986"/>
                  <a:pt x="439208" y="39727"/>
                  <a:pt x="457200" y="41844"/>
                </a:cubicBezTo>
                <a:cubicBezTo>
                  <a:pt x="475192" y="43961"/>
                  <a:pt x="516467" y="510686"/>
                  <a:pt x="533400" y="511744"/>
                </a:cubicBezTo>
                <a:cubicBezTo>
                  <a:pt x="550333" y="512802"/>
                  <a:pt x="551392" y="96877"/>
                  <a:pt x="558800" y="48194"/>
                </a:cubicBezTo>
                <a:cubicBezTo>
                  <a:pt x="566208" y="-489"/>
                  <a:pt x="571500" y="202711"/>
                  <a:pt x="577850" y="219644"/>
                </a:cubicBezTo>
                <a:cubicBezTo>
                  <a:pt x="584200" y="236577"/>
                  <a:pt x="585258" y="101111"/>
                  <a:pt x="596900" y="149794"/>
                </a:cubicBezTo>
                <a:cubicBezTo>
                  <a:pt x="608542" y="198477"/>
                  <a:pt x="635000" y="525502"/>
                  <a:pt x="647700" y="511744"/>
                </a:cubicBezTo>
                <a:cubicBezTo>
                  <a:pt x="660400" y="497986"/>
                  <a:pt x="666750" y="118044"/>
                  <a:pt x="673100" y="67244"/>
                </a:cubicBezTo>
                <a:cubicBezTo>
                  <a:pt x="679450" y="16444"/>
                  <a:pt x="682625" y="206944"/>
                  <a:pt x="685800" y="206944"/>
                </a:cubicBezTo>
                <a:cubicBezTo>
                  <a:pt x="688975" y="206944"/>
                  <a:pt x="683683" y="21736"/>
                  <a:pt x="692150" y="67244"/>
                </a:cubicBezTo>
                <a:cubicBezTo>
                  <a:pt x="700617" y="112752"/>
                  <a:pt x="722842" y="474702"/>
                  <a:pt x="736600" y="479994"/>
                </a:cubicBezTo>
                <a:cubicBezTo>
                  <a:pt x="750358" y="485286"/>
                  <a:pt x="768350" y="145561"/>
                  <a:pt x="774700" y="98994"/>
                </a:cubicBezTo>
                <a:cubicBezTo>
                  <a:pt x="781050" y="52427"/>
                  <a:pt x="771525" y="208002"/>
                  <a:pt x="774700" y="200594"/>
                </a:cubicBezTo>
                <a:cubicBezTo>
                  <a:pt x="777875" y="193186"/>
                  <a:pt x="783167" y="10094"/>
                  <a:pt x="793750" y="54544"/>
                </a:cubicBezTo>
                <a:cubicBezTo>
                  <a:pt x="804333" y="98994"/>
                  <a:pt x="827617" y="433427"/>
                  <a:pt x="838200" y="467294"/>
                </a:cubicBezTo>
                <a:cubicBezTo>
                  <a:pt x="848783" y="501161"/>
                  <a:pt x="853016" y="379452"/>
                  <a:pt x="857250" y="25774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5" name="グループ化 54"/>
          <p:cNvGrpSpPr/>
          <p:nvPr/>
        </p:nvGrpSpPr>
        <p:grpSpPr>
          <a:xfrm>
            <a:off x="3137777" y="2827749"/>
            <a:ext cx="1320578" cy="923330"/>
            <a:chOff x="3137777" y="2827749"/>
            <a:chExt cx="1252266" cy="923330"/>
          </a:xfrm>
        </p:grpSpPr>
        <p:sp>
          <p:nvSpPr>
            <p:cNvPr id="58" name="正方形/長方形 57"/>
            <p:cNvSpPr/>
            <p:nvPr/>
          </p:nvSpPr>
          <p:spPr bwMode="auto">
            <a:xfrm>
              <a:off x="3196957" y="2845374"/>
              <a:ext cx="1133906" cy="8880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 panose="020B0502040204020203" pitchFamily="34" charset="0"/>
                <a:ea typeface="メイリオ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3137777" y="2827749"/>
              <a:ext cx="125226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ICA-based</a:t>
              </a:r>
              <a:br>
                <a:rPr kumimoji="1" lang="en-US" altLang="ja-JP" dirty="0" smtClean="0"/>
              </a:br>
              <a:r>
                <a:rPr kumimoji="1" lang="en-US" altLang="ja-JP" dirty="0" smtClean="0"/>
                <a:t>BVP</a:t>
              </a:r>
              <a:br>
                <a:rPr kumimoji="1" lang="en-US" altLang="ja-JP" dirty="0" smtClean="0"/>
              </a:br>
              <a:r>
                <a:rPr kumimoji="1" lang="en-US" altLang="ja-JP" dirty="0" smtClean="0"/>
                <a:t>estimation</a:t>
              </a:r>
              <a:endParaRPr kumimoji="1" lang="ja-JP" altLang="en-US" dirty="0"/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4583205" y="2540532"/>
            <a:ext cx="157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Estimated BVP</a:t>
            </a:r>
            <a:endParaRPr kumimoji="1" lang="ja-JP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2" name="直線矢印コネクタ 61"/>
          <p:cNvCxnSpPr/>
          <p:nvPr/>
        </p:nvCxnSpPr>
        <p:spPr>
          <a:xfrm flipV="1">
            <a:off x="6018557" y="3282193"/>
            <a:ext cx="3456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1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Lam et al. framework </a:t>
            </a:r>
            <a:r>
              <a:rPr kumimoji="1" lang="en-US" altLang="ja-JP" sz="2400" dirty="0" smtClean="0"/>
              <a:t>(ICCV, 2015)</a:t>
            </a:r>
            <a:endParaRPr kumimoji="1" lang="ja-JP" altLang="en-US" sz="2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9AA-1763-48FC-A89D-DCD1F7EF4FBA}" type="slidenum">
              <a:rPr kumimoji="1" lang="ja-JP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t>9</a:t>
            </a:fld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61015" y="2675755"/>
            <a:ext cx="631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HR</a:t>
            </a:r>
            <a:endParaRPr kumimoji="1" lang="ja-JP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r="25008"/>
          <a:stretch/>
        </p:blipFill>
        <p:spPr>
          <a:xfrm>
            <a:off x="362030" y="3603732"/>
            <a:ext cx="860123" cy="916688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 bwMode="auto">
          <a:xfrm>
            <a:off x="649670" y="4058981"/>
            <a:ext cx="144000" cy="144000"/>
          </a:xfrm>
          <a:prstGeom prst="rect">
            <a:avLst/>
          </a:prstGeom>
          <a:solidFill>
            <a:srgbClr val="F2F2F2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819408" y="4231001"/>
            <a:ext cx="144000" cy="144000"/>
          </a:xfrm>
          <a:prstGeom prst="rect">
            <a:avLst/>
          </a:prstGeom>
          <a:solidFill>
            <a:srgbClr val="FFFFFF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7" name="直線矢印コネクタ 16"/>
          <p:cNvCxnSpPr>
            <a:stCxn id="15" idx="3"/>
            <a:endCxn id="29" idx="1"/>
          </p:cNvCxnSpPr>
          <p:nvPr/>
        </p:nvCxnSpPr>
        <p:spPr>
          <a:xfrm flipV="1">
            <a:off x="793670" y="3873594"/>
            <a:ext cx="709619" cy="2573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16" idx="3"/>
            <a:endCxn id="30" idx="1"/>
          </p:cNvCxnSpPr>
          <p:nvPr/>
        </p:nvCxnSpPr>
        <p:spPr>
          <a:xfrm>
            <a:off x="963408" y="4302999"/>
            <a:ext cx="539881" cy="1239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 rot="5400000">
            <a:off x="187835" y="4674359"/>
            <a:ext cx="126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 panose="020B0502040204020203" pitchFamily="34" charset="0"/>
                <a:ea typeface="游ゴシック"/>
                <a:cs typeface="Segoe UI" panose="020B0502040204020203" pitchFamily="34" charset="0"/>
              </a:rPr>
              <a:t>・・・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egoe UI" panose="020B0502040204020203" pitchFamily="34" charset="0"/>
              <a:ea typeface="游ゴシック"/>
              <a:cs typeface="Segoe UI" panose="020B0502040204020203" pitchFamily="34" charset="0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4"/>
          <a:srcRect l="20801" r="3107"/>
          <a:stretch/>
        </p:blipFill>
        <p:spPr>
          <a:xfrm>
            <a:off x="1503289" y="3626427"/>
            <a:ext cx="844463" cy="49433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4"/>
          <a:srcRect l="13750" r="2172"/>
          <a:stretch/>
        </p:blipFill>
        <p:spPr>
          <a:xfrm>
            <a:off x="1503289" y="4181193"/>
            <a:ext cx="844463" cy="491415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187649" y="1997780"/>
            <a:ext cx="139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kumimoji="1"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 channel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正方形/長方形 43"/>
          <p:cNvSpPr/>
          <p:nvPr/>
        </p:nvSpPr>
        <p:spPr bwMode="auto">
          <a:xfrm>
            <a:off x="6966754" y="3900336"/>
            <a:ext cx="1259526" cy="5446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egoe UI" panose="020B0502040204020203" pitchFamily="34" charset="0"/>
              <a:ea typeface="メイリオ" pitchFamily="50" charset="-128"/>
              <a:cs typeface="Segoe UI" panose="020B0502040204020203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951000" y="3849492"/>
            <a:ext cx="1291034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游ゴシック"/>
                <a:cs typeface="Segoe UI" panose="020B0502040204020203" pitchFamily="34" charset="0"/>
              </a:rPr>
              <a:t>Histogram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noProof="0" dirty="0" smtClean="0">
                <a:latin typeface="Segoe UI" panose="020B0502040204020203" pitchFamily="34" charset="0"/>
                <a:ea typeface="游ゴシック"/>
                <a:cs typeface="Segoe UI" panose="020B0502040204020203" pitchFamily="34" charset="0"/>
              </a:rPr>
              <a:t>voting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游ゴシック"/>
              <a:cs typeface="Segoe UI" panose="020B0502040204020203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 rot="5400000">
            <a:off x="1457700" y="4674360"/>
            <a:ext cx="126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 panose="020B0502040204020203" pitchFamily="34" charset="0"/>
                <a:ea typeface="游ゴシック"/>
                <a:cs typeface="Segoe UI" panose="020B0502040204020203" pitchFamily="34" charset="0"/>
              </a:rPr>
              <a:t>・・・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egoe UI" panose="020B0502040204020203" pitchFamily="34" charset="0"/>
              <a:ea typeface="游ゴシック"/>
              <a:cs typeface="Segoe UI" panose="020B0502040204020203" pitchFamily="34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 rot="5400000">
            <a:off x="5838883" y="4674361"/>
            <a:ext cx="126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 panose="020B0502040204020203" pitchFamily="34" charset="0"/>
                <a:ea typeface="游ゴシック"/>
                <a:cs typeface="Segoe UI" panose="020B0502040204020203" pitchFamily="34" charset="0"/>
              </a:rPr>
              <a:t>・・・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egoe UI" panose="020B0502040204020203" pitchFamily="34" charset="0"/>
              <a:ea typeface="游ゴシック"/>
              <a:cs typeface="Segoe UI" panose="020B0502040204020203" pitchFamily="34" charset="0"/>
            </a:endParaRPr>
          </a:p>
        </p:txBody>
      </p:sp>
      <p:cxnSp>
        <p:nvCxnSpPr>
          <p:cNvPr id="52" name="カギ線コネクタ 51"/>
          <p:cNvCxnSpPr>
            <a:stCxn id="6" idx="3"/>
            <a:endCxn id="44" idx="0"/>
          </p:cNvCxnSpPr>
          <p:nvPr/>
        </p:nvCxnSpPr>
        <p:spPr>
          <a:xfrm>
            <a:off x="6892535" y="2875810"/>
            <a:ext cx="703982" cy="102452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カギ線コネクタ 52"/>
          <p:cNvCxnSpPr>
            <a:endCxn id="44" idx="2"/>
          </p:cNvCxnSpPr>
          <p:nvPr/>
        </p:nvCxnSpPr>
        <p:spPr>
          <a:xfrm flipV="1">
            <a:off x="6736438" y="4444979"/>
            <a:ext cx="860079" cy="84617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1316579" y="2030544"/>
            <a:ext cx="1965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Intensity signals</a:t>
            </a:r>
            <a:endParaRPr kumimoji="1" lang="ja-JP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2378817" y="3884679"/>
            <a:ext cx="313149" cy="2623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V="1">
            <a:off x="2374630" y="4219075"/>
            <a:ext cx="313149" cy="2623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グループ化 70"/>
          <p:cNvGrpSpPr/>
          <p:nvPr/>
        </p:nvGrpSpPr>
        <p:grpSpPr>
          <a:xfrm>
            <a:off x="362030" y="2381050"/>
            <a:ext cx="2332470" cy="953240"/>
            <a:chOff x="362030" y="2328634"/>
            <a:chExt cx="2332470" cy="95324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0099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0" r="25008"/>
            <a:stretch/>
          </p:blipFill>
          <p:spPr>
            <a:xfrm>
              <a:off x="362030" y="2328634"/>
              <a:ext cx="860123" cy="916688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 bwMode="auto">
            <a:xfrm>
              <a:off x="872613" y="2749904"/>
              <a:ext cx="144000" cy="144000"/>
            </a:xfrm>
            <a:prstGeom prst="rect">
              <a:avLst/>
            </a:prstGeom>
            <a:solidFill>
              <a:srgbClr val="F2F2F2"/>
            </a:solidFill>
            <a:ln w="38100">
              <a:noFill/>
            </a:ln>
            <a:effectLst/>
            <a:extLst/>
          </p:spPr>
          <p:txBody>
  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>
              <a:off x="621879" y="2760067"/>
              <a:ext cx="144000" cy="144000"/>
            </a:xfrm>
            <a:prstGeom prst="rect">
              <a:avLst/>
            </a:prstGeom>
            <a:solidFill>
              <a:srgbClr val="FFFFFF"/>
            </a:solidFill>
            <a:ln w="38100">
              <a:noFill/>
            </a:ln>
            <a:effectLst/>
            <a:extLst/>
          </p:spPr>
          <p:txBody>
  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11" name="直線矢印コネクタ 10"/>
            <p:cNvCxnSpPr>
              <a:stCxn id="9" idx="3"/>
              <a:endCxn id="27" idx="1"/>
            </p:cNvCxnSpPr>
            <p:nvPr/>
          </p:nvCxnSpPr>
          <p:spPr>
            <a:xfrm flipV="1">
              <a:off x="1016613" y="2583468"/>
              <a:ext cx="477299" cy="2384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>
              <a:stCxn id="10" idx="3"/>
            </p:cNvCxnSpPr>
            <p:nvPr/>
          </p:nvCxnSpPr>
          <p:spPr>
            <a:xfrm>
              <a:off x="765879" y="2832067"/>
              <a:ext cx="756946" cy="2925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図 26"/>
            <p:cNvPicPr>
              <a:picLocks noChangeAspect="1"/>
            </p:cNvPicPr>
            <p:nvPr/>
          </p:nvPicPr>
          <p:blipFill rotWithShape="1">
            <a:blip r:embed="rId4"/>
            <a:srcRect r="23226"/>
            <a:stretch/>
          </p:blipFill>
          <p:spPr>
            <a:xfrm>
              <a:off x="1493912" y="2377939"/>
              <a:ext cx="844463" cy="411058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4"/>
            <a:srcRect l="9725" r="19448"/>
            <a:stretch/>
          </p:blipFill>
          <p:spPr>
            <a:xfrm>
              <a:off x="1503289" y="2869857"/>
              <a:ext cx="844463" cy="412017"/>
            </a:xfrm>
            <a:prstGeom prst="rect">
              <a:avLst/>
            </a:prstGeom>
          </p:spPr>
        </p:pic>
        <p:cxnSp>
          <p:nvCxnSpPr>
            <p:cNvPr id="59" name="直線矢印コネクタ 58"/>
            <p:cNvCxnSpPr/>
            <p:nvPr/>
          </p:nvCxnSpPr>
          <p:spPr>
            <a:xfrm>
              <a:off x="2381351" y="2564835"/>
              <a:ext cx="313149" cy="2623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/>
            <p:nvPr/>
          </p:nvCxnSpPr>
          <p:spPr>
            <a:xfrm flipV="1">
              <a:off x="2377164" y="2899231"/>
              <a:ext cx="313149" cy="2623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テキスト ボックス 63"/>
          <p:cNvSpPr txBox="1"/>
          <p:nvPr/>
        </p:nvSpPr>
        <p:spPr>
          <a:xfrm>
            <a:off x="6261015" y="4005778"/>
            <a:ext cx="631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HR</a:t>
            </a:r>
            <a:endParaRPr kumimoji="1" lang="ja-JP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6" name="直線矢印コネクタ 65"/>
          <p:cNvCxnSpPr/>
          <p:nvPr/>
        </p:nvCxnSpPr>
        <p:spPr>
          <a:xfrm>
            <a:off x="6726102" y="4202055"/>
            <a:ext cx="247324" cy="37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flipH="1">
            <a:off x="217354" y="2039308"/>
            <a:ext cx="0" cy="321752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-40076" y="1543170"/>
            <a:ext cx="460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40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Random patch sampling</a:t>
            </a:r>
            <a:endParaRPr kumimoji="1" lang="ja-JP" altLang="en-US" sz="2400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5280380" y="2595367"/>
            <a:ext cx="666428" cy="5446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egoe UI" panose="020B0502040204020203" pitchFamily="34" charset="0"/>
              <a:ea typeface="メイリオ" pitchFamily="50" charset="-128"/>
              <a:cs typeface="Segoe UI" panose="020B0502040204020203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946844" y="2683022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游ゴシック"/>
                <a:cs typeface="Segoe UI" panose="020B0502040204020203" pitchFamily="34" charset="0"/>
              </a:rPr>
              <a:t>FFT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游ゴシック"/>
              <a:cs typeface="Segoe UI" panose="020B0502040204020203" pitchFamily="34" charset="0"/>
            </a:endParaRPr>
          </a:p>
        </p:txBody>
      </p:sp>
      <p:cxnSp>
        <p:nvCxnSpPr>
          <p:cNvPr id="62" name="直線矢印コネクタ 61"/>
          <p:cNvCxnSpPr/>
          <p:nvPr/>
        </p:nvCxnSpPr>
        <p:spPr>
          <a:xfrm>
            <a:off x="5946808" y="2867688"/>
            <a:ext cx="36253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図 76"/>
          <p:cNvPicPr>
            <a:picLocks noChangeAspect="1"/>
          </p:cNvPicPr>
          <p:nvPr/>
        </p:nvPicPr>
        <p:blipFill rotWithShape="1">
          <a:blip r:embed="rId5"/>
          <a:srcRect l="26872" r="5735"/>
          <a:stretch/>
        </p:blipFill>
        <p:spPr>
          <a:xfrm>
            <a:off x="4139220" y="2675181"/>
            <a:ext cx="775859" cy="385014"/>
          </a:xfrm>
          <a:prstGeom prst="rect">
            <a:avLst/>
          </a:prstGeom>
        </p:spPr>
      </p:pic>
      <p:cxnSp>
        <p:nvCxnSpPr>
          <p:cNvPr id="93" name="直線矢印コネクタ 92"/>
          <p:cNvCxnSpPr/>
          <p:nvPr/>
        </p:nvCxnSpPr>
        <p:spPr>
          <a:xfrm flipH="1">
            <a:off x="3859143" y="2867688"/>
            <a:ext cx="285901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>
            <a:stCxn id="35" idx="1"/>
          </p:cNvCxnSpPr>
          <p:nvPr/>
        </p:nvCxnSpPr>
        <p:spPr>
          <a:xfrm>
            <a:off x="4946844" y="2867688"/>
            <a:ext cx="3295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グループ化 38"/>
          <p:cNvGrpSpPr/>
          <p:nvPr/>
        </p:nvGrpSpPr>
        <p:grpSpPr>
          <a:xfrm>
            <a:off x="7657776" y="2502400"/>
            <a:ext cx="1706687" cy="1148806"/>
            <a:chOff x="-1163256" y="-14807"/>
            <a:chExt cx="1706687" cy="1148806"/>
          </a:xfrm>
        </p:grpSpPr>
        <p:sp>
          <p:nvSpPr>
            <p:cNvPr id="22" name="正方形/長方形 21"/>
            <p:cNvSpPr/>
            <p:nvPr/>
          </p:nvSpPr>
          <p:spPr>
            <a:xfrm>
              <a:off x="-983848" y="746912"/>
              <a:ext cx="133109" cy="3414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-850739" y="633891"/>
              <a:ext cx="133109" cy="4544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-717630" y="283234"/>
              <a:ext cx="133109" cy="80513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/>
                </a:solidFill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-584521" y="675207"/>
              <a:ext cx="133109" cy="41315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-451412" y="855148"/>
              <a:ext cx="133109" cy="23321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-318303" y="989460"/>
              <a:ext cx="133109" cy="9890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flipV="1">
              <a:off x="-1163256" y="1088366"/>
              <a:ext cx="126878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-185194" y="764667"/>
              <a:ext cx="728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HR</a:t>
              </a:r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-826566" y="-14807"/>
              <a:ext cx="10955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Estimated HR</a:t>
              </a:r>
              <a:endParaRPr kumimoji="1" lang="ja-JP" altLang="en-US" sz="1200" dirty="0"/>
            </a:p>
          </p:txBody>
        </p:sp>
        <p:cxnSp>
          <p:nvCxnSpPr>
            <p:cNvPr id="37" name="直線矢印コネクタ 36"/>
            <p:cNvCxnSpPr>
              <a:stCxn id="32" idx="2"/>
            </p:cNvCxnSpPr>
            <p:nvPr/>
          </p:nvCxnSpPr>
          <p:spPr>
            <a:xfrm flipH="1">
              <a:off x="-554086" y="262192"/>
              <a:ext cx="275298" cy="1669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直線矢印コネクタ 116"/>
          <p:cNvCxnSpPr/>
          <p:nvPr/>
        </p:nvCxnSpPr>
        <p:spPr>
          <a:xfrm flipH="1">
            <a:off x="6735960" y="2875227"/>
            <a:ext cx="351991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正方形/長方形 127"/>
          <p:cNvSpPr/>
          <p:nvPr/>
        </p:nvSpPr>
        <p:spPr bwMode="auto">
          <a:xfrm>
            <a:off x="5275795" y="3927128"/>
            <a:ext cx="666428" cy="5446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egoe UI" panose="020B0502040204020203" pitchFamily="34" charset="0"/>
              <a:ea typeface="メイリオ" pitchFamily="50" charset="-128"/>
              <a:cs typeface="Segoe UI" panose="020B0502040204020203" pitchFamily="34" charset="0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4942259" y="4014783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游ゴシック"/>
                <a:cs typeface="Segoe UI" panose="020B0502040204020203" pitchFamily="34" charset="0"/>
              </a:rPr>
              <a:t>FFT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游ゴシック"/>
              <a:cs typeface="Segoe UI" panose="020B0502040204020203" pitchFamily="34" charset="0"/>
            </a:endParaRPr>
          </a:p>
        </p:txBody>
      </p:sp>
      <p:cxnSp>
        <p:nvCxnSpPr>
          <p:cNvPr id="130" name="直線矢印コネクタ 129"/>
          <p:cNvCxnSpPr/>
          <p:nvPr/>
        </p:nvCxnSpPr>
        <p:spPr>
          <a:xfrm>
            <a:off x="5942223" y="4199449"/>
            <a:ext cx="36253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/>
          <p:cNvCxnSpPr/>
          <p:nvPr/>
        </p:nvCxnSpPr>
        <p:spPr>
          <a:xfrm flipH="1">
            <a:off x="3854558" y="4199449"/>
            <a:ext cx="285901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>
            <a:stCxn id="129" idx="1"/>
          </p:cNvCxnSpPr>
          <p:nvPr/>
        </p:nvCxnSpPr>
        <p:spPr>
          <a:xfrm>
            <a:off x="4942259" y="4199449"/>
            <a:ext cx="3295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カギ線コネクタ 137"/>
          <p:cNvCxnSpPr>
            <a:stCxn id="45" idx="3"/>
          </p:cNvCxnSpPr>
          <p:nvPr/>
        </p:nvCxnSpPr>
        <p:spPr>
          <a:xfrm>
            <a:off x="8242034" y="4172658"/>
            <a:ext cx="260942" cy="444805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テキスト ボックス 138"/>
          <p:cNvSpPr txBox="1"/>
          <p:nvPr/>
        </p:nvSpPr>
        <p:spPr>
          <a:xfrm>
            <a:off x="7743054" y="4693329"/>
            <a:ext cx="153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Estimated</a:t>
            </a:r>
          </a:p>
          <a:p>
            <a:pPr algn="ctr"/>
            <a:r>
              <a:rPr kumimoji="1" lang="en-US" altLang="ja-JP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HR</a:t>
            </a:r>
            <a:endParaRPr kumimoji="1" lang="ja-JP" alt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9" name="グループ化 78"/>
          <p:cNvGrpSpPr/>
          <p:nvPr/>
        </p:nvGrpSpPr>
        <p:grpSpPr>
          <a:xfrm>
            <a:off x="2648914" y="2401862"/>
            <a:ext cx="1252266" cy="923330"/>
            <a:chOff x="3137777" y="2827749"/>
            <a:chExt cx="1252266" cy="923330"/>
          </a:xfrm>
        </p:grpSpPr>
        <p:sp>
          <p:nvSpPr>
            <p:cNvPr id="80" name="正方形/長方形 79"/>
            <p:cNvSpPr/>
            <p:nvPr/>
          </p:nvSpPr>
          <p:spPr bwMode="auto">
            <a:xfrm>
              <a:off x="3196957" y="2845374"/>
              <a:ext cx="1133906" cy="8880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 panose="020B0502040204020203" pitchFamily="34" charset="0"/>
                <a:ea typeface="メイリオ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3137777" y="2827749"/>
              <a:ext cx="125226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ICA-based</a:t>
              </a:r>
              <a:br>
                <a:rPr kumimoji="1" lang="en-US" altLang="ja-JP" dirty="0" smtClean="0"/>
              </a:br>
              <a:r>
                <a:rPr kumimoji="1" lang="en-US" altLang="ja-JP" dirty="0" smtClean="0"/>
                <a:t>BVP</a:t>
              </a:r>
              <a:br>
                <a:rPr kumimoji="1" lang="en-US" altLang="ja-JP" dirty="0" smtClean="0"/>
              </a:br>
              <a:r>
                <a:rPr kumimoji="1" lang="en-US" altLang="ja-JP" dirty="0" smtClean="0"/>
                <a:t>estimation</a:t>
              </a:r>
              <a:endParaRPr kumimoji="1" lang="ja-JP" altLang="en-US" dirty="0"/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2655774" y="3737784"/>
            <a:ext cx="1252266" cy="923330"/>
            <a:chOff x="3137777" y="2827749"/>
            <a:chExt cx="1252266" cy="923330"/>
          </a:xfrm>
        </p:grpSpPr>
        <p:sp>
          <p:nvSpPr>
            <p:cNvPr id="85" name="正方形/長方形 84"/>
            <p:cNvSpPr/>
            <p:nvPr/>
          </p:nvSpPr>
          <p:spPr bwMode="auto">
            <a:xfrm>
              <a:off x="3196957" y="2845374"/>
              <a:ext cx="1133906" cy="8880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 panose="020B0502040204020203" pitchFamily="34" charset="0"/>
                <a:ea typeface="メイリオ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3137777" y="2827749"/>
              <a:ext cx="125226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ICA-based</a:t>
              </a:r>
              <a:br>
                <a:rPr kumimoji="1" lang="en-US" altLang="ja-JP" dirty="0" smtClean="0"/>
              </a:br>
              <a:r>
                <a:rPr kumimoji="1" lang="en-US" altLang="ja-JP" dirty="0" smtClean="0"/>
                <a:t>BVP</a:t>
              </a:r>
              <a:br>
                <a:rPr kumimoji="1" lang="en-US" altLang="ja-JP" dirty="0" smtClean="0"/>
              </a:br>
              <a:r>
                <a:rPr kumimoji="1" lang="en-US" altLang="ja-JP" dirty="0" smtClean="0"/>
                <a:t>estimation</a:t>
              </a:r>
              <a:endParaRPr kumimoji="1" lang="ja-JP" altLang="en-US" dirty="0"/>
            </a:p>
          </p:txBody>
        </p:sp>
      </p:grpSp>
      <p:sp>
        <p:nvSpPr>
          <p:cNvPr id="88" name="フリーフォーム 87"/>
          <p:cNvSpPr/>
          <p:nvPr/>
        </p:nvSpPr>
        <p:spPr>
          <a:xfrm>
            <a:off x="4189596" y="4012751"/>
            <a:ext cx="688056" cy="325021"/>
          </a:xfrm>
          <a:custGeom>
            <a:avLst/>
            <a:gdLst>
              <a:gd name="connsiteX0" fmla="*/ 0 w 1572535"/>
              <a:gd name="connsiteY0" fmla="*/ 403998 h 724333"/>
              <a:gd name="connsiteX1" fmla="*/ 285386 w 1572535"/>
              <a:gd name="connsiteY1" fmla="*/ 7952 h 724333"/>
              <a:gd name="connsiteX2" fmla="*/ 460112 w 1572535"/>
              <a:gd name="connsiteY2" fmla="*/ 724329 h 724333"/>
              <a:gd name="connsiteX3" fmla="*/ 698905 w 1572535"/>
              <a:gd name="connsiteY3" fmla="*/ 19600 h 724333"/>
              <a:gd name="connsiteX4" fmla="*/ 902752 w 1572535"/>
              <a:gd name="connsiteY4" fmla="*/ 491361 h 724333"/>
              <a:gd name="connsiteX5" fmla="*/ 1019236 w 1572535"/>
              <a:gd name="connsiteY5" fmla="*/ 270041 h 724333"/>
              <a:gd name="connsiteX6" fmla="*/ 1100775 w 1572535"/>
              <a:gd name="connsiteY6" fmla="*/ 415646 h 724333"/>
              <a:gd name="connsiteX7" fmla="*/ 1135720 w 1572535"/>
              <a:gd name="connsiteY7" fmla="*/ 322459 h 724333"/>
              <a:gd name="connsiteX8" fmla="*/ 1211435 w 1572535"/>
              <a:gd name="connsiteY8" fmla="*/ 479713 h 724333"/>
              <a:gd name="connsiteX9" fmla="*/ 1281325 w 1572535"/>
              <a:gd name="connsiteY9" fmla="*/ 380701 h 724333"/>
              <a:gd name="connsiteX10" fmla="*/ 1333743 w 1572535"/>
              <a:gd name="connsiteY10" fmla="*/ 508834 h 724333"/>
              <a:gd name="connsiteX11" fmla="*/ 1386161 w 1572535"/>
              <a:gd name="connsiteY11" fmla="*/ 398174 h 724333"/>
              <a:gd name="connsiteX12" fmla="*/ 1421106 w 1572535"/>
              <a:gd name="connsiteY12" fmla="*/ 491361 h 724333"/>
              <a:gd name="connsiteX13" fmla="*/ 1473524 w 1572535"/>
              <a:gd name="connsiteY13" fmla="*/ 398174 h 724333"/>
              <a:gd name="connsiteX14" fmla="*/ 1520117 w 1572535"/>
              <a:gd name="connsiteY14" fmla="*/ 514658 h 724333"/>
              <a:gd name="connsiteX15" fmla="*/ 1572535 w 1572535"/>
              <a:gd name="connsiteY15" fmla="*/ 357404 h 7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72535" h="724333">
                <a:moveTo>
                  <a:pt x="0" y="403998"/>
                </a:moveTo>
                <a:cubicBezTo>
                  <a:pt x="104350" y="179281"/>
                  <a:pt x="208701" y="-45436"/>
                  <a:pt x="285386" y="7952"/>
                </a:cubicBezTo>
                <a:cubicBezTo>
                  <a:pt x="362071" y="61340"/>
                  <a:pt x="391192" y="722388"/>
                  <a:pt x="460112" y="724329"/>
                </a:cubicBezTo>
                <a:cubicBezTo>
                  <a:pt x="529032" y="726270"/>
                  <a:pt x="625132" y="58428"/>
                  <a:pt x="698905" y="19600"/>
                </a:cubicBezTo>
                <a:cubicBezTo>
                  <a:pt x="772678" y="-19228"/>
                  <a:pt x="849364" y="449621"/>
                  <a:pt x="902752" y="491361"/>
                </a:cubicBezTo>
                <a:cubicBezTo>
                  <a:pt x="956140" y="533101"/>
                  <a:pt x="986232" y="282660"/>
                  <a:pt x="1019236" y="270041"/>
                </a:cubicBezTo>
                <a:cubicBezTo>
                  <a:pt x="1052240" y="257422"/>
                  <a:pt x="1081361" y="406910"/>
                  <a:pt x="1100775" y="415646"/>
                </a:cubicBezTo>
                <a:cubicBezTo>
                  <a:pt x="1120189" y="424382"/>
                  <a:pt x="1117277" y="311781"/>
                  <a:pt x="1135720" y="322459"/>
                </a:cubicBezTo>
                <a:cubicBezTo>
                  <a:pt x="1154163" y="333137"/>
                  <a:pt x="1187168" y="470006"/>
                  <a:pt x="1211435" y="479713"/>
                </a:cubicBezTo>
                <a:cubicBezTo>
                  <a:pt x="1235702" y="489420"/>
                  <a:pt x="1260940" y="375848"/>
                  <a:pt x="1281325" y="380701"/>
                </a:cubicBezTo>
                <a:cubicBezTo>
                  <a:pt x="1301710" y="385554"/>
                  <a:pt x="1316270" y="505922"/>
                  <a:pt x="1333743" y="508834"/>
                </a:cubicBezTo>
                <a:cubicBezTo>
                  <a:pt x="1351216" y="511746"/>
                  <a:pt x="1371601" y="401086"/>
                  <a:pt x="1386161" y="398174"/>
                </a:cubicBezTo>
                <a:cubicBezTo>
                  <a:pt x="1400721" y="395262"/>
                  <a:pt x="1406546" y="491361"/>
                  <a:pt x="1421106" y="491361"/>
                </a:cubicBezTo>
                <a:cubicBezTo>
                  <a:pt x="1435666" y="491361"/>
                  <a:pt x="1457022" y="394291"/>
                  <a:pt x="1473524" y="398174"/>
                </a:cubicBezTo>
                <a:cubicBezTo>
                  <a:pt x="1490026" y="402057"/>
                  <a:pt x="1503615" y="521453"/>
                  <a:pt x="1520117" y="514658"/>
                </a:cubicBezTo>
                <a:cubicBezTo>
                  <a:pt x="1536619" y="507863"/>
                  <a:pt x="1554577" y="432633"/>
                  <a:pt x="1572535" y="357404"/>
                </a:cubicBezTo>
              </a:path>
            </a:pathLst>
          </a:custGeom>
          <a:ln w="9525">
            <a:solidFill>
              <a:srgbClr val="505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/>
              <p:cNvSpPr txBox="1"/>
              <p:nvPr/>
            </p:nvSpPr>
            <p:spPr>
              <a:xfrm>
                <a:off x="4717716" y="2442579"/>
                <a:ext cx="57817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𝐵𝑉</m:t>
                      </m:r>
                      <m:sSub>
                        <m:sSubPr>
                          <m:ctrlP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89" name="テキスト ボックス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716" y="2442579"/>
                <a:ext cx="578171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/>
              <p:cNvSpPr txBox="1"/>
              <p:nvPr/>
            </p:nvSpPr>
            <p:spPr>
              <a:xfrm>
                <a:off x="4715921" y="3807491"/>
                <a:ext cx="5817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𝐵𝑉</m:t>
                      </m:r>
                      <m:sSub>
                        <m:sSubPr>
                          <m:ctrlP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90" name="テキスト ボックス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921" y="3807491"/>
                <a:ext cx="581761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9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Segoe UI Semibold"/>
        <a:ea typeface="游ゴシック Light"/>
        <a:cs typeface=""/>
      </a:majorFont>
      <a:minorFont>
        <a:latin typeface="Segoe UI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57054</TotalTime>
  <Words>1192</Words>
  <Application>Microsoft Office PowerPoint</Application>
  <PresentationFormat>画面に合わせる (4:3)</PresentationFormat>
  <Paragraphs>360</Paragraphs>
  <Slides>22</Slides>
  <Notes>16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6" baseType="lpstr">
      <vt:lpstr>ＭＳ Ｐゴシック</vt:lpstr>
      <vt:lpstr>メイリオ</vt:lpstr>
      <vt:lpstr>游ゴシック</vt:lpstr>
      <vt:lpstr>游ゴシック Light</vt:lpstr>
      <vt:lpstr>游ゴシック Medium</vt:lpstr>
      <vt:lpstr>Arial</vt:lpstr>
      <vt:lpstr>Calibri</vt:lpstr>
      <vt:lpstr>Calibri Light</vt:lpstr>
      <vt:lpstr>Cambria Math</vt:lpstr>
      <vt:lpstr>Segoe UI</vt:lpstr>
      <vt:lpstr>Segoe UI Light</vt:lpstr>
      <vt:lpstr>Segoe UI Semibold</vt:lpstr>
      <vt:lpstr>Times New Roman</vt:lpstr>
      <vt:lpstr>Office テーマ</vt:lpstr>
      <vt:lpstr>Inter-Beat Interval Estimation from Facial Video Based on Reliability of BVP Signals</vt:lpstr>
      <vt:lpstr>Background</vt:lpstr>
      <vt:lpstr>What is blood volume pulse (BVP) ?</vt:lpstr>
      <vt:lpstr>HR and IBI</vt:lpstr>
      <vt:lpstr>HR and IBI</vt:lpstr>
      <vt:lpstr>Contributions</vt:lpstr>
      <vt:lpstr>Poh et al. framework (IEEE TMBE, 2011)</vt:lpstr>
      <vt:lpstr>Poh et al. framework (IEEE TMBE, 2011)</vt:lpstr>
      <vt:lpstr>Lam et al. framework (ICCV, 2015)</vt:lpstr>
      <vt:lpstr>Our IBI estimation framework</vt:lpstr>
      <vt:lpstr>Reliability metric</vt:lpstr>
      <vt:lpstr>Peak detection</vt:lpstr>
      <vt:lpstr>IBI calculation</vt:lpstr>
      <vt:lpstr>Outlier removal</vt:lpstr>
      <vt:lpstr>Interpolation</vt:lpstr>
      <vt:lpstr>Experiment</vt:lpstr>
      <vt:lpstr>Experiment</vt:lpstr>
      <vt:lpstr>Result | Absolute error of IBI</vt:lpstr>
      <vt:lpstr>Result | Sequential IBI </vt:lpstr>
      <vt:lpstr>Result | Sequential IBI </vt:lpstr>
      <vt:lpstr>Conclusion</vt:lpstr>
      <vt:lpstr>Dataset and code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EMBC2019</dc:title>
  <dc:creator>ymaki</dc:creator>
  <cp:lastModifiedBy>ymonno</cp:lastModifiedBy>
  <cp:revision>909</cp:revision>
  <cp:lastPrinted>2019-07-14T08:41:32Z</cp:lastPrinted>
  <dcterms:created xsi:type="dcterms:W3CDTF">2017-11-09T01:08:05Z</dcterms:created>
  <dcterms:modified xsi:type="dcterms:W3CDTF">2020-04-24T00:32:24Z</dcterms:modified>
</cp:coreProperties>
</file>